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7" r:id="rId2"/>
    <p:sldId id="258" r:id="rId3"/>
    <p:sldId id="261" r:id="rId4"/>
    <p:sldId id="259" r:id="rId5"/>
    <p:sldId id="262" r:id="rId6"/>
    <p:sldId id="264" r:id="rId7"/>
    <p:sldId id="266" r:id="rId8"/>
    <p:sldId id="267" r:id="rId9"/>
    <p:sldId id="269" r:id="rId10"/>
    <p:sldId id="271" r:id="rId11"/>
    <p:sldId id="273" r:id="rId12"/>
    <p:sldId id="274" r:id="rId13"/>
    <p:sldId id="276" r:id="rId14"/>
    <p:sldId id="277" r:id="rId15"/>
    <p:sldId id="279" r:id="rId16"/>
    <p:sldId id="281" r:id="rId17"/>
    <p:sldId id="283" r:id="rId18"/>
    <p:sldId id="285" r:id="rId19"/>
    <p:sldId id="287" r:id="rId20"/>
    <p:sldId id="288" r:id="rId21"/>
    <p:sldId id="289" r:id="rId22"/>
    <p:sldId id="291" r:id="rId23"/>
    <p:sldId id="293" r:id="rId24"/>
    <p:sldId id="294" r:id="rId25"/>
    <p:sldId id="295" r:id="rId26"/>
    <p:sldId id="296" r:id="rId27"/>
    <p:sldId id="298" r:id="rId28"/>
    <p:sldId id="300" r:id="rId29"/>
    <p:sldId id="304" r:id="rId30"/>
    <p:sldId id="301" r:id="rId31"/>
    <p:sldId id="303" r:id="rId32"/>
    <p:sldId id="302" r:id="rId33"/>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4" d="100"/>
          <a:sy n="64" d="100"/>
        </p:scale>
        <p:origin x="-146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9" name="Прямоугольник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ru-RU" smtClean="0"/>
              <a:t>Образец заголовка</a:t>
            </a:r>
            <a:endParaRPr kumimoji="0" lang="en-US"/>
          </a:p>
        </p:txBody>
      </p:sp>
      <p:sp>
        <p:nvSpPr>
          <p:cNvPr id="3" name="Подзаголовок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ru-RU" smtClean="0"/>
              <a:t>Образец подзаголовка</a:t>
            </a:r>
            <a:endParaRPr kumimoji="0" lang="en-US"/>
          </a:p>
        </p:txBody>
      </p:sp>
      <p:sp>
        <p:nvSpPr>
          <p:cNvPr id="4" name="Дата 3"/>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CF4161-5C19-4FE7-9230-8E4F259E7F7E}" type="slidenum">
              <a:rPr lang="uk-UA" smtClean="0"/>
              <a:pPr/>
              <a:t>‹#›</a:t>
            </a:fld>
            <a:endParaRPr lang="uk-UA"/>
          </a:p>
        </p:txBody>
      </p:sp>
      <p:sp>
        <p:nvSpPr>
          <p:cNvPr id="10" name="Прямоугольник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9" name="Прямоугольник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8" name="Прямоугольник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Вертикальный заголовок 1"/>
          <p:cNvSpPr>
            <a:spLocks noGrp="1"/>
          </p:cNvSpPr>
          <p:nvPr>
            <p:ph type="title" orient="vert"/>
          </p:nvPr>
        </p:nvSpPr>
        <p:spPr>
          <a:xfrm>
            <a:off x="6781800" y="274640"/>
            <a:ext cx="1905000" cy="5851525"/>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304800"/>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5" name="Нижний колонтитул 4"/>
          <p:cNvSpPr>
            <a:spLocks noGrp="1"/>
          </p:cNvSpPr>
          <p:nvPr>
            <p:ph type="ftr" sz="quarter" idx="11"/>
          </p:nvPr>
        </p:nvSpPr>
        <p:spPr>
          <a:xfrm>
            <a:off x="2640597" y="6377459"/>
            <a:ext cx="3836404" cy="365125"/>
          </a:xfrm>
        </p:spPr>
        <p:txBody>
          <a:bodyPr/>
          <a:lstStyle/>
          <a:p>
            <a:endParaRPr lang="uk-UA"/>
          </a:p>
        </p:txBody>
      </p:sp>
      <p:sp>
        <p:nvSpPr>
          <p:cNvPr id="6" name="Номер слайда 5"/>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252728"/>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9" name="Прямоугольник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12" name="Прямоугольник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C8CF4161-5C19-4FE7-9230-8E4F259E7F7E}" type="slidenum">
              <a:rPr lang="uk-UA" smtClean="0"/>
              <a:pPr/>
              <a:t>‹#›</a:t>
            </a:fld>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4" name="Содержимое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Текст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ru-RU" smtClean="0"/>
              <a:t>Образец текста</a:t>
            </a:r>
          </a:p>
        </p:txBody>
      </p:sp>
      <p:sp>
        <p:nvSpPr>
          <p:cNvPr id="6" name="Содержимое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C8CF4161-5C19-4FE7-9230-8E4F259E7F7E}"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ru-RU" smtClean="0"/>
              <a:t>Образец заголовка</a:t>
            </a:r>
            <a:endParaRPr kumimoji="0" lang="en-US"/>
          </a:p>
        </p:txBody>
      </p:sp>
      <p:sp>
        <p:nvSpPr>
          <p:cNvPr id="3" name="Содержимое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Текст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p:txBody>
          <a:bodyPr/>
          <a:lstStyle/>
          <a:p>
            <a:fld id="{04CECF28-3731-40C6-9A76-33EE7BDF541A}" type="datetimeFigureOut">
              <a:rPr lang="uk-UA" smtClean="0"/>
              <a:pPr/>
              <a:t>16.05.2016</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C8CF4161-5C19-4FE7-9230-8E4F259E7F7E}" type="slidenum">
              <a:rPr lang="uk-UA" smtClean="0"/>
              <a:pPr/>
              <a:t>‹#›</a:t>
            </a:fld>
            <a:endParaRPr lang="uk-UA"/>
          </a:p>
        </p:txBody>
      </p:sp>
      <p:sp>
        <p:nvSpPr>
          <p:cNvPr id="12" name="Прямоугольник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ru-RU" smtClean="0"/>
              <a:t>Образец заголовка</a:t>
            </a:r>
            <a:endParaRPr kumimoji="0" lang="en-US"/>
          </a:p>
        </p:txBody>
      </p:sp>
      <p:sp>
        <p:nvSpPr>
          <p:cNvPr id="3" name="Рисунок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ru-RU" smtClean="0"/>
              <a:t>Вставка рисунка</a:t>
            </a:r>
            <a:endParaRPr kumimoji="0" lang="en-US" dirty="0"/>
          </a:p>
        </p:txBody>
      </p:sp>
      <p:sp>
        <p:nvSpPr>
          <p:cNvPr id="4" name="Текст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ru-RU" smtClean="0"/>
              <a:t>Образец текста</a:t>
            </a:r>
          </a:p>
        </p:txBody>
      </p:sp>
      <p:sp>
        <p:nvSpPr>
          <p:cNvPr id="5" name="Дата 4"/>
          <p:cNvSpPr>
            <a:spLocks noGrp="1"/>
          </p:cNvSpPr>
          <p:nvPr>
            <p:ph type="dt" sz="half" idx="10"/>
          </p:nvPr>
        </p:nvSpPr>
        <p:spPr>
          <a:xfrm>
            <a:off x="164592" y="1170432"/>
            <a:ext cx="2523744" cy="201168"/>
          </a:xfrm>
        </p:spPr>
        <p:txBody>
          <a:bodyPr/>
          <a:lstStyle/>
          <a:p>
            <a:fld id="{04CECF28-3731-40C6-9A76-33EE7BDF541A}" type="datetimeFigureOut">
              <a:rPr lang="uk-UA" smtClean="0"/>
              <a:pPr/>
              <a:t>16.05.2016</a:t>
            </a:fld>
            <a:endParaRPr lang="uk-UA"/>
          </a:p>
        </p:txBody>
      </p:sp>
      <p:sp>
        <p:nvSpPr>
          <p:cNvPr id="11" name="Прямоугольник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Прямоугольник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6" name="Нижний колонтитул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uk-UA"/>
          </a:p>
        </p:txBody>
      </p:sp>
      <p:sp>
        <p:nvSpPr>
          <p:cNvPr id="7" name="Номер слайда 6"/>
          <p:cNvSpPr>
            <a:spLocks noGrp="1"/>
          </p:cNvSpPr>
          <p:nvPr>
            <p:ph type="sldNum" sz="quarter" idx="12"/>
          </p:nvPr>
        </p:nvSpPr>
        <p:spPr>
          <a:xfrm>
            <a:off x="8339328" y="1170432"/>
            <a:ext cx="733864" cy="201168"/>
          </a:xfrm>
        </p:spPr>
        <p:txBody>
          <a:bodyPr/>
          <a:lstStyle/>
          <a:p>
            <a:fld id="{C8CF4161-5C19-4FE7-9230-8E4F259E7F7E}" type="slidenum">
              <a:rPr lang="uk-UA" smtClean="0"/>
              <a:pPr/>
              <a:t>‹#›</a:t>
            </a:fld>
            <a:endParaRPr lang="uk-UA"/>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alpha val="46000"/>
          </a:schemeClr>
        </a:solidFill>
        <a:effectLst/>
      </p:bgPr>
    </p:bg>
    <p:spTree>
      <p:nvGrpSpPr>
        <p:cNvPr id="1" name=""/>
        <p:cNvGrpSpPr/>
        <p:nvPr/>
      </p:nvGrpSpPr>
      <p:grpSpPr>
        <a:xfrm>
          <a:off x="0" y="0"/>
          <a:ext cx="0" cy="0"/>
          <a:chOff x="0" y="0"/>
          <a:chExt cx="0" cy="0"/>
        </a:xfrm>
      </p:grpSpPr>
      <p:sp>
        <p:nvSpPr>
          <p:cNvPr id="10" name="Прямоугольник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7" name="Прямоугольник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Заголовок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775191"/>
            <a:ext cx="8229600" cy="4625609"/>
          </a:xfrm>
          <a:prstGeom prst="rect">
            <a:avLst/>
          </a:prstGeom>
        </p:spPr>
        <p:txBody>
          <a:bodyPr vert="horz" lIns="54864" tIns="91440" rtlCol="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4" name="Дата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04CECF28-3731-40C6-9A76-33EE7BDF541A}" type="datetimeFigureOut">
              <a:rPr lang="uk-UA" smtClean="0"/>
              <a:pPr/>
              <a:t>16.05.2016</a:t>
            </a:fld>
            <a:endParaRPr lang="uk-UA"/>
          </a:p>
        </p:txBody>
      </p:sp>
      <p:sp>
        <p:nvSpPr>
          <p:cNvPr id="5" name="Нижний колонтитул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uk-UA"/>
          </a:p>
        </p:txBody>
      </p:sp>
      <p:sp>
        <p:nvSpPr>
          <p:cNvPr id="6" name="Номер слайда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C8CF4161-5C19-4FE7-9230-8E4F259E7F7E}"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8600" y="155448"/>
            <a:ext cx="8686800" cy="1252728"/>
          </a:xfrm>
        </p:spPr>
        <p:style>
          <a:lnRef idx="1">
            <a:schemeClr val="accent2"/>
          </a:lnRef>
          <a:fillRef idx="2">
            <a:schemeClr val="accent2"/>
          </a:fillRef>
          <a:effectRef idx="1">
            <a:schemeClr val="accent2"/>
          </a:effectRef>
          <a:fontRef idx="minor">
            <a:schemeClr val="dk1"/>
          </a:fontRef>
        </p:style>
        <p:txBody>
          <a:bodyPr>
            <a:normAutofit fontScale="90000"/>
          </a:bodyPr>
          <a:lstStyle/>
          <a:p>
            <a:pPr algn="ctr"/>
            <a:r>
              <a:rPr lang="uk-UA" sz="4400" b="1" dirty="0" smtClean="0">
                <a:cs typeface="Arial" pitchFamily="34" charset="0"/>
              </a:rPr>
              <a:t>24 </a:t>
            </a:r>
            <a:r>
              <a:rPr lang="uk-UA" sz="4400" b="1" dirty="0" smtClean="0">
                <a:cs typeface="Arial" pitchFamily="34" charset="0"/>
              </a:rPr>
              <a:t>українські вишиванки </a:t>
            </a:r>
            <a:r>
              <a:rPr lang="uk-UA" sz="4400" b="1" dirty="0" smtClean="0">
                <a:cs typeface="Arial" pitchFamily="34" charset="0"/>
              </a:rPr>
              <a:t>по областям</a:t>
            </a:r>
            <a:endParaRPr lang="uk-UA" sz="4400" b="1" dirty="0">
              <a:cs typeface="Arial" pitchFamily="34" charset="0"/>
            </a:endParaRPr>
          </a:p>
        </p:txBody>
      </p:sp>
      <p:pic>
        <p:nvPicPr>
          <p:cNvPr id="4" name="Содержимое 3" descr="599376.jpg"/>
          <p:cNvPicPr>
            <a:picLocks noGrp="1" noChangeAspect="1"/>
          </p:cNvPicPr>
          <p:nvPr>
            <p:ph idx="1"/>
          </p:nvPr>
        </p:nvPicPr>
        <p:blipFill>
          <a:blip r:embed="rId2" cstate="print"/>
          <a:stretch>
            <a:fillRect/>
          </a:stretch>
        </p:blipFill>
        <p:spPr>
          <a:xfrm>
            <a:off x="457200" y="1775191"/>
            <a:ext cx="8229600" cy="4625609"/>
          </a:xfr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uk-UA" dirty="0" smtClean="0"/>
              <a:t>Закарпатська область</a:t>
            </a:r>
            <a:endParaRPr lang="uk-UA" dirty="0"/>
          </a:p>
        </p:txBody>
      </p:sp>
      <p:pic>
        <p:nvPicPr>
          <p:cNvPr id="6" name="Содержимое 5" descr="599376_1306850.jpg"/>
          <p:cNvPicPr>
            <a:picLocks noGrp="1" noChangeAspect="1"/>
          </p:cNvPicPr>
          <p:nvPr>
            <p:ph idx="1"/>
          </p:nvPr>
        </p:nvPicPr>
        <p:blipFill>
          <a:blip r:embed="rId2" cstate="print"/>
          <a:stretch>
            <a:fillRect/>
          </a:stretch>
        </p:blipFill>
        <p:spPr>
          <a:xfrm>
            <a:off x="1035819" y="1571612"/>
            <a:ext cx="7072362" cy="5036355"/>
          </a:xfrm>
        </p:spPr>
      </p:pic>
      <p:grpSp>
        <p:nvGrpSpPr>
          <p:cNvPr id="4" name="Группа 3"/>
          <p:cNvGrpSpPr/>
          <p:nvPr/>
        </p:nvGrpSpPr>
        <p:grpSpPr>
          <a:xfrm>
            <a:off x="-1" y="0"/>
            <a:ext cx="857225" cy="6885713"/>
            <a:chOff x="-1" y="0"/>
            <a:chExt cx="1671378" cy="6885713"/>
          </a:xfrm>
        </p:grpSpPr>
        <p:pic>
          <p:nvPicPr>
            <p:cNvPr id="5"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Запорізька область</a:t>
            </a:r>
            <a:endParaRPr lang="uk-UA" dirty="0"/>
          </a:p>
        </p:txBody>
      </p:sp>
      <p:pic>
        <p:nvPicPr>
          <p:cNvPr id="4" name="Содержимое 3" descr="993252_P1400763-66701733.jpg"/>
          <p:cNvPicPr>
            <a:picLocks noGrp="1" noChangeAspect="1"/>
          </p:cNvPicPr>
          <p:nvPr>
            <p:ph idx="1"/>
          </p:nvPr>
        </p:nvPicPr>
        <p:blipFill>
          <a:blip r:embed="rId2" cstate="print"/>
          <a:stretch>
            <a:fillRect/>
          </a:stretch>
        </p:blipFill>
        <p:spPr>
          <a:xfrm>
            <a:off x="1071554" y="1607331"/>
            <a:ext cx="7000892" cy="5250669"/>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Івано-Франківська область</a:t>
            </a:r>
            <a:br>
              <a:rPr lang="uk-UA" b="1" dirty="0" smtClean="0"/>
            </a:br>
            <a:endParaRPr lang="uk-UA" dirty="0"/>
          </a:p>
        </p:txBody>
      </p:sp>
      <p:pic>
        <p:nvPicPr>
          <p:cNvPr id="4" name="Содержимое 3" descr="599376_1306856.jpg"/>
          <p:cNvPicPr>
            <a:picLocks noGrp="1" noChangeAspect="1"/>
          </p:cNvPicPr>
          <p:nvPr>
            <p:ph idx="1"/>
          </p:nvPr>
        </p:nvPicPr>
        <p:blipFill>
          <a:blip r:embed="rId2" cstate="print"/>
          <a:stretch>
            <a:fillRect/>
          </a:stretch>
        </p:blipFill>
        <p:spPr>
          <a:xfrm>
            <a:off x="1000100" y="1714488"/>
            <a:ext cx="4508004" cy="4090776"/>
          </a:xfrm>
        </p:spPr>
      </p:pic>
      <p:sp>
        <p:nvSpPr>
          <p:cNvPr id="5" name="Прямоугольник 4"/>
          <p:cNvSpPr/>
          <p:nvPr/>
        </p:nvSpPr>
        <p:spPr>
          <a:xfrm>
            <a:off x="5724128" y="1700808"/>
            <a:ext cx="2952328" cy="4401205"/>
          </a:xfrm>
          <a:prstGeom prst="rect">
            <a:avLst/>
          </a:prstGeom>
        </p:spPr>
        <p:txBody>
          <a:bodyPr wrap="square">
            <a:spAutoFit/>
          </a:bodyPr>
          <a:lstStyle/>
          <a:p>
            <a:r>
              <a:rPr lang="uk-UA" sz="2800" dirty="0"/>
              <a:t>Вишивка цього регіону вважається найбагатшою в оздобленні та виконанні. Кольорову гаму застосовують різну, так як і орнаменти.</a:t>
            </a:r>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Київська область</a:t>
            </a:r>
            <a:endParaRPr lang="uk-UA" dirty="0"/>
          </a:p>
        </p:txBody>
      </p:sp>
      <p:pic>
        <p:nvPicPr>
          <p:cNvPr id="4" name="Содержимое 3" descr="599376_1306833.jpg"/>
          <p:cNvPicPr>
            <a:picLocks noGrp="1" noChangeAspect="1"/>
          </p:cNvPicPr>
          <p:nvPr>
            <p:ph idx="1"/>
          </p:nvPr>
        </p:nvPicPr>
        <p:blipFill>
          <a:blip r:embed="rId2" cstate="print"/>
          <a:stretch>
            <a:fillRect/>
          </a:stretch>
        </p:blipFill>
        <p:spPr>
          <a:xfrm>
            <a:off x="1047742" y="1571612"/>
            <a:ext cx="7048517" cy="5286388"/>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Кіровоградська </a:t>
            </a:r>
            <a:r>
              <a:rPr lang="uk-UA" b="1" dirty="0" err="1" smtClean="0"/>
              <a:t>область‎</a:t>
            </a:r>
            <a:r>
              <a:rPr lang="uk-UA" b="1" dirty="0" smtClean="0"/>
              <a:t/>
            </a:r>
            <a:br>
              <a:rPr lang="uk-UA" b="1" dirty="0" smtClean="0"/>
            </a:br>
            <a:endParaRPr lang="uk-UA" dirty="0"/>
          </a:p>
        </p:txBody>
      </p:sp>
      <p:pic>
        <p:nvPicPr>
          <p:cNvPr id="4" name="Содержимое 3" descr="599376_1306881.jpg"/>
          <p:cNvPicPr>
            <a:picLocks noGrp="1" noChangeAspect="1"/>
          </p:cNvPicPr>
          <p:nvPr>
            <p:ph idx="1"/>
          </p:nvPr>
        </p:nvPicPr>
        <p:blipFill>
          <a:blip r:embed="rId2" cstate="print"/>
          <a:stretch>
            <a:fillRect/>
          </a:stretch>
        </p:blipFill>
        <p:spPr>
          <a:xfrm>
            <a:off x="1142976" y="1556792"/>
            <a:ext cx="3332966" cy="4937125"/>
          </a:xfrm>
        </p:spPr>
      </p:pic>
      <p:sp>
        <p:nvSpPr>
          <p:cNvPr id="6" name="Прямоугольник 5"/>
          <p:cNvSpPr/>
          <p:nvPr/>
        </p:nvSpPr>
        <p:spPr>
          <a:xfrm>
            <a:off x="4860032" y="1484784"/>
            <a:ext cx="3672408" cy="4230232"/>
          </a:xfrm>
          <a:prstGeom prst="rect">
            <a:avLst/>
          </a:prstGeom>
        </p:spPr>
        <p:txBody>
          <a:bodyPr wrap="square">
            <a:spAutoFit/>
          </a:bodyPr>
          <a:lstStyle/>
          <a:p>
            <a:r>
              <a:rPr lang="ru-RU" sz="2400" dirty="0" err="1"/>
              <a:t>Вишиванка</a:t>
            </a:r>
            <a:r>
              <a:rPr lang="ru-RU" sz="2400" dirty="0"/>
              <a:t> </a:t>
            </a:r>
            <a:r>
              <a:rPr lang="ru-RU" sz="2400" dirty="0" err="1"/>
              <a:t>Кіровоградщини</a:t>
            </a:r>
            <a:r>
              <a:rPr lang="ru-RU" sz="2400" dirty="0"/>
              <a:t> </a:t>
            </a:r>
            <a:r>
              <a:rPr lang="ru-RU" sz="2400" dirty="0" err="1"/>
              <a:t>має</a:t>
            </a:r>
            <a:r>
              <a:rPr lang="ru-RU" sz="2400" dirty="0"/>
              <a:t> </a:t>
            </a:r>
            <a:r>
              <a:rPr lang="ru-RU" sz="2400" dirty="0" err="1"/>
              <a:t>дуже</a:t>
            </a:r>
            <a:r>
              <a:rPr lang="ru-RU" sz="2400" dirty="0"/>
              <a:t> </a:t>
            </a:r>
            <a:r>
              <a:rPr lang="ru-RU" sz="2400" dirty="0" err="1"/>
              <a:t>реалістичні</a:t>
            </a:r>
            <a:r>
              <a:rPr lang="ru-RU" sz="2400" dirty="0"/>
              <a:t> </a:t>
            </a:r>
            <a:r>
              <a:rPr lang="ru-RU" sz="2400" dirty="0" err="1"/>
              <a:t>орнаменти</a:t>
            </a:r>
            <a:r>
              <a:rPr lang="ru-RU" sz="2400" dirty="0"/>
              <a:t>: </a:t>
            </a:r>
            <a:r>
              <a:rPr lang="ru-RU" sz="2400" dirty="0" err="1"/>
              <a:t>якщо</a:t>
            </a:r>
            <a:r>
              <a:rPr lang="ru-RU" sz="2400" dirty="0"/>
              <a:t> </a:t>
            </a:r>
            <a:r>
              <a:rPr lang="ru-RU" sz="2400" dirty="0" err="1"/>
              <a:t>вишивали</a:t>
            </a:r>
            <a:r>
              <a:rPr lang="ru-RU" sz="2400" dirty="0"/>
              <a:t> </a:t>
            </a:r>
            <a:r>
              <a:rPr lang="ru-RU" sz="2400" dirty="0" err="1"/>
              <a:t>гроно</a:t>
            </a:r>
            <a:r>
              <a:rPr lang="ru-RU" sz="2400" dirty="0"/>
              <a:t> винограду, то </a:t>
            </a:r>
            <a:r>
              <a:rPr lang="ru-RU" sz="2400" dirty="0" err="1"/>
              <a:t>був</a:t>
            </a:r>
            <a:r>
              <a:rPr lang="ru-RU" sz="2400" dirty="0"/>
              <a:t> </a:t>
            </a:r>
            <a:r>
              <a:rPr lang="ru-RU" sz="2400" dirty="0" err="1"/>
              <a:t>присутній</a:t>
            </a:r>
            <a:r>
              <a:rPr lang="ru-RU" sz="2400" dirty="0"/>
              <a:t> </a:t>
            </a:r>
            <a:r>
              <a:rPr lang="ru-RU" sz="2400" dirty="0" err="1"/>
              <a:t>навіть</a:t>
            </a:r>
            <a:r>
              <a:rPr lang="ru-RU" sz="2400" dirty="0"/>
              <a:t> </a:t>
            </a:r>
            <a:r>
              <a:rPr lang="ru-RU" sz="2400" dirty="0" err="1"/>
              <a:t>блиск</a:t>
            </a:r>
            <a:r>
              <a:rPr lang="ru-RU" sz="2400" dirty="0"/>
              <a:t> виноградин та </a:t>
            </a:r>
            <a:r>
              <a:rPr lang="ru-RU" sz="2400" dirty="0" err="1"/>
              <a:t>тонесенькі</a:t>
            </a:r>
            <a:r>
              <a:rPr lang="ru-RU" sz="2400" dirty="0"/>
              <a:t> </a:t>
            </a:r>
            <a:r>
              <a:rPr lang="ru-RU" sz="2400" dirty="0" err="1"/>
              <a:t>вусики</a:t>
            </a:r>
            <a:r>
              <a:rPr lang="ru-RU" sz="2400" dirty="0"/>
              <a:t>. </a:t>
            </a:r>
            <a:r>
              <a:rPr lang="ru-RU" sz="2400" dirty="0" err="1"/>
              <a:t>Червоний</a:t>
            </a:r>
            <a:r>
              <a:rPr lang="ru-RU" sz="2400" dirty="0"/>
              <a:t> та </a:t>
            </a:r>
            <a:r>
              <a:rPr lang="ru-RU" sz="2400" dirty="0" err="1"/>
              <a:t>чорний</a:t>
            </a:r>
            <a:r>
              <a:rPr lang="ru-RU" sz="2400" dirty="0"/>
              <a:t> </a:t>
            </a:r>
            <a:r>
              <a:rPr lang="ru-RU" sz="2400" dirty="0" err="1"/>
              <a:t>кольори</a:t>
            </a:r>
            <a:r>
              <a:rPr lang="ru-RU" sz="2400" dirty="0"/>
              <a:t> </a:t>
            </a:r>
            <a:r>
              <a:rPr lang="ru-RU" sz="2400" dirty="0" err="1"/>
              <a:t>полюбляли</a:t>
            </a:r>
            <a:r>
              <a:rPr lang="ru-RU" sz="2400" dirty="0"/>
              <a:t> </a:t>
            </a:r>
            <a:r>
              <a:rPr lang="ru-RU" sz="2400" dirty="0" err="1"/>
              <a:t>і</a:t>
            </a:r>
            <a:r>
              <a:rPr lang="ru-RU" sz="2400" dirty="0"/>
              <a:t> тут.</a:t>
            </a:r>
            <a:endParaRPr lang="uk-UA" sz="2400" dirty="0"/>
          </a:p>
        </p:txBody>
      </p:sp>
      <p:grpSp>
        <p:nvGrpSpPr>
          <p:cNvPr id="5" name="Группа 4"/>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599376_1306876.jpg"/>
          <p:cNvPicPr>
            <a:picLocks noGrp="1" noChangeAspect="1"/>
          </p:cNvPicPr>
          <p:nvPr>
            <p:ph idx="1"/>
          </p:nvPr>
        </p:nvPicPr>
        <p:blipFill>
          <a:blip r:embed="rId2" cstate="print"/>
          <a:stretch>
            <a:fillRect/>
          </a:stretch>
        </p:blipFill>
        <p:spPr>
          <a:xfrm>
            <a:off x="1691680" y="1430778"/>
            <a:ext cx="5760640" cy="5427222"/>
          </a:xfrm>
        </p:spPr>
      </p:pic>
      <p:sp>
        <p:nvSpPr>
          <p:cNvPr id="3" name="TextBox 2"/>
          <p:cNvSpPr txBox="1"/>
          <p:nvPr/>
        </p:nvSpPr>
        <p:spPr>
          <a:xfrm>
            <a:off x="857224" y="285728"/>
            <a:ext cx="7143800" cy="784830"/>
          </a:xfrm>
          <a:prstGeom prst="rect">
            <a:avLst/>
          </a:prstGeom>
          <a:noFill/>
        </p:spPr>
        <p:txBody>
          <a:bodyPr wrap="square" rtlCol="0">
            <a:spAutoFit/>
          </a:bodyPr>
          <a:lstStyle/>
          <a:p>
            <a:pPr algn="ctr"/>
            <a:r>
              <a:rPr lang="uk-UA" sz="4500" b="1" dirty="0" smtClean="0">
                <a:solidFill>
                  <a:schemeClr val="accent1">
                    <a:lumMod val="60000"/>
                    <a:lumOff val="40000"/>
                  </a:schemeClr>
                </a:solidFill>
              </a:rPr>
              <a:t>Л</a:t>
            </a:r>
            <a:r>
              <a:rPr lang="uk-UA" sz="4500" b="1" dirty="0" smtClean="0">
                <a:solidFill>
                  <a:schemeClr val="accent1">
                    <a:lumMod val="60000"/>
                    <a:lumOff val="40000"/>
                  </a:schemeClr>
                </a:solidFill>
              </a:rPr>
              <a:t>уганська область</a:t>
            </a:r>
            <a:endParaRPr lang="ru-RU" sz="4500" b="1" dirty="0">
              <a:solidFill>
                <a:schemeClr val="accent1">
                  <a:lumMod val="60000"/>
                  <a:lumOff val="40000"/>
                </a:schemeClr>
              </a:solidFill>
            </a:endParaRPr>
          </a:p>
        </p:txBody>
      </p:sp>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Львівська область</a:t>
            </a:r>
            <a:endParaRPr lang="uk-UA" dirty="0"/>
          </a:p>
        </p:txBody>
      </p:sp>
      <p:pic>
        <p:nvPicPr>
          <p:cNvPr id="4" name="Содержимое 3" descr="599376_1306848.jpg"/>
          <p:cNvPicPr>
            <a:picLocks noGrp="1" noChangeAspect="1"/>
          </p:cNvPicPr>
          <p:nvPr>
            <p:ph idx="1"/>
          </p:nvPr>
        </p:nvPicPr>
        <p:blipFill>
          <a:blip r:embed="rId2" cstate="print"/>
          <a:stretch>
            <a:fillRect/>
          </a:stretch>
        </p:blipFill>
        <p:spPr>
          <a:xfrm>
            <a:off x="964397" y="1446595"/>
            <a:ext cx="7215206" cy="5411405"/>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Миколаївська область</a:t>
            </a:r>
            <a:endParaRPr lang="uk-UA" dirty="0"/>
          </a:p>
        </p:txBody>
      </p:sp>
      <p:pic>
        <p:nvPicPr>
          <p:cNvPr id="4" name="Содержимое 3" descr="599376_1306889.jpg"/>
          <p:cNvPicPr>
            <a:picLocks noGrp="1" noChangeAspect="1"/>
          </p:cNvPicPr>
          <p:nvPr>
            <p:ph idx="1"/>
          </p:nvPr>
        </p:nvPicPr>
        <p:blipFill>
          <a:blip r:embed="rId2" cstate="print"/>
          <a:stretch>
            <a:fillRect/>
          </a:stretch>
        </p:blipFill>
        <p:spPr>
          <a:xfrm>
            <a:off x="1142992" y="1714487"/>
            <a:ext cx="6858017" cy="5143513"/>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Содержимое 5" descr="vyshyvka1.jpg"/>
          <p:cNvPicPr>
            <a:picLocks noGrp="1" noChangeAspect="1"/>
          </p:cNvPicPr>
          <p:nvPr>
            <p:ph idx="1"/>
          </p:nvPr>
        </p:nvPicPr>
        <p:blipFill>
          <a:blip r:embed="rId2" cstate="print"/>
          <a:stretch>
            <a:fillRect/>
          </a:stretch>
        </p:blipFill>
        <p:spPr>
          <a:xfrm>
            <a:off x="1107273" y="1660909"/>
            <a:ext cx="6929454" cy="5197091"/>
          </a:xfrm>
        </p:spPr>
      </p:pic>
      <p:sp>
        <p:nvSpPr>
          <p:cNvPr id="3" name="TextBox 2"/>
          <p:cNvSpPr txBox="1"/>
          <p:nvPr/>
        </p:nvSpPr>
        <p:spPr>
          <a:xfrm>
            <a:off x="714348" y="214290"/>
            <a:ext cx="7500990" cy="784830"/>
          </a:xfrm>
          <a:prstGeom prst="rect">
            <a:avLst/>
          </a:prstGeom>
          <a:noFill/>
        </p:spPr>
        <p:txBody>
          <a:bodyPr wrap="square" rtlCol="0">
            <a:spAutoFit/>
          </a:bodyPr>
          <a:lstStyle/>
          <a:p>
            <a:pPr algn="ctr"/>
            <a:r>
              <a:rPr lang="uk-UA" sz="4500" dirty="0" smtClean="0">
                <a:solidFill>
                  <a:schemeClr val="accent1">
                    <a:lumMod val="60000"/>
                    <a:lumOff val="40000"/>
                  </a:schemeClr>
                </a:solidFill>
              </a:rPr>
              <a:t>Одеська область</a:t>
            </a:r>
            <a:endParaRPr lang="ru-RU" sz="4500" dirty="0">
              <a:solidFill>
                <a:schemeClr val="accent1">
                  <a:lumMod val="60000"/>
                  <a:lumOff val="40000"/>
                </a:schemeClr>
              </a:solidFill>
            </a:endParaRPr>
          </a:p>
        </p:txBody>
      </p:sp>
      <p:grpSp>
        <p:nvGrpSpPr>
          <p:cNvPr id="4" name="Группа 3"/>
          <p:cNvGrpSpPr/>
          <p:nvPr/>
        </p:nvGrpSpPr>
        <p:grpSpPr>
          <a:xfrm>
            <a:off x="-1" y="0"/>
            <a:ext cx="857225" cy="6885713"/>
            <a:chOff x="-1" y="0"/>
            <a:chExt cx="1671378" cy="6885713"/>
          </a:xfrm>
        </p:grpSpPr>
        <p:pic>
          <p:nvPicPr>
            <p:cNvPr id="5"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599376_1306884.jpg"/>
          <p:cNvPicPr>
            <a:picLocks noGrp="1" noChangeAspect="1"/>
          </p:cNvPicPr>
          <p:nvPr>
            <p:ph idx="1"/>
          </p:nvPr>
        </p:nvPicPr>
        <p:blipFill>
          <a:blip r:embed="rId2" cstate="print"/>
          <a:stretch>
            <a:fillRect/>
          </a:stretch>
        </p:blipFill>
        <p:spPr>
          <a:xfrm>
            <a:off x="1000100" y="2071678"/>
            <a:ext cx="7172668" cy="4214818"/>
          </a:xfrm>
        </p:spPr>
      </p:pic>
      <p:sp>
        <p:nvSpPr>
          <p:cNvPr id="3" name="TextBox 2"/>
          <p:cNvSpPr txBox="1"/>
          <p:nvPr/>
        </p:nvSpPr>
        <p:spPr>
          <a:xfrm>
            <a:off x="857224" y="214290"/>
            <a:ext cx="7572428" cy="784830"/>
          </a:xfrm>
          <a:prstGeom prst="rect">
            <a:avLst/>
          </a:prstGeom>
          <a:noFill/>
        </p:spPr>
        <p:txBody>
          <a:bodyPr wrap="square" rtlCol="0">
            <a:spAutoFit/>
          </a:bodyPr>
          <a:lstStyle/>
          <a:p>
            <a:pPr algn="ctr"/>
            <a:r>
              <a:rPr lang="uk-UA" sz="4500" dirty="0" smtClean="0">
                <a:solidFill>
                  <a:schemeClr val="accent1">
                    <a:lumMod val="60000"/>
                    <a:lumOff val="40000"/>
                  </a:schemeClr>
                </a:solidFill>
              </a:rPr>
              <a:t>Полтавська область</a:t>
            </a:r>
            <a:endParaRPr lang="ru-RU" sz="4500" dirty="0">
              <a:solidFill>
                <a:schemeClr val="accent1">
                  <a:lumMod val="60000"/>
                  <a:lumOff val="40000"/>
                </a:schemeClr>
              </a:solidFill>
            </a:endParaRPr>
          </a:p>
        </p:txBody>
      </p:sp>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normAutofit/>
          </a:bodyPr>
          <a:lstStyle/>
          <a:p>
            <a:pPr algn="ctr"/>
            <a:r>
              <a:rPr lang="uk-UA" b="1" dirty="0" smtClean="0"/>
              <a:t>Історія вишиванки</a:t>
            </a:r>
            <a:endParaRPr lang="uk-UA" dirty="0"/>
          </a:p>
        </p:txBody>
      </p:sp>
      <p:sp>
        <p:nvSpPr>
          <p:cNvPr id="3" name="Содержимое 2"/>
          <p:cNvSpPr>
            <a:spLocks noGrp="1"/>
          </p:cNvSpPr>
          <p:nvPr>
            <p:ph idx="1"/>
          </p:nvPr>
        </p:nvSpPr>
        <p:spPr>
          <a:xfrm>
            <a:off x="1071538" y="1775191"/>
            <a:ext cx="7072362" cy="4625609"/>
          </a:xfrm>
        </p:spPr>
        <p:txBody>
          <a:bodyPr/>
          <a:lstStyle/>
          <a:p>
            <a:pPr marL="319088" indent="41275">
              <a:buNone/>
            </a:pPr>
            <a:r>
              <a:rPr lang="uk-UA" dirty="0"/>
              <a:t>У давнину українці виражали себе завдяки </a:t>
            </a:r>
            <a:r>
              <a:rPr lang="uk-UA" dirty="0" smtClean="0"/>
              <a:t>вишитим візерункам</a:t>
            </a:r>
            <a:r>
              <a:rPr lang="uk-UA" dirty="0"/>
              <a:t>. Носили повсякденні та святкові сорочки. Вишиванки з новою хвилею ожили серед українців. У кожному регіоні країни жила певна етнічна група, яка мала притаманні своїй місцевості візерунки та традиції.</a:t>
            </a:r>
          </a:p>
        </p:txBody>
      </p:sp>
      <p:grpSp>
        <p:nvGrpSpPr>
          <p:cNvPr id="4" name="Группа 3"/>
          <p:cNvGrpSpPr/>
          <p:nvPr/>
        </p:nvGrpSpPr>
        <p:grpSpPr>
          <a:xfrm>
            <a:off x="-1" y="0"/>
            <a:ext cx="857225" cy="6885713"/>
            <a:chOff x="-1" y="0"/>
            <a:chExt cx="1671378" cy="6885713"/>
          </a:xfrm>
        </p:grpSpPr>
        <p:pic>
          <p:nvPicPr>
            <p:cNvPr id="5"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6"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7" name="Группа 6"/>
          <p:cNvGrpSpPr/>
          <p:nvPr/>
        </p:nvGrpSpPr>
        <p:grpSpPr>
          <a:xfrm rot="10800000">
            <a:off x="8286775" y="0"/>
            <a:ext cx="857225" cy="6885713"/>
            <a:chOff x="-1" y="0"/>
            <a:chExt cx="1671378" cy="6885713"/>
          </a:xfrm>
        </p:grpSpPr>
        <p:pic>
          <p:nvPicPr>
            <p:cNvPr id="8"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Рівненська </a:t>
            </a:r>
            <a:r>
              <a:rPr lang="uk-UA" b="1" dirty="0" err="1" smtClean="0"/>
              <a:t>область‎</a:t>
            </a:r>
            <a:r>
              <a:rPr lang="uk-UA" b="1" dirty="0" smtClean="0"/>
              <a:t/>
            </a:r>
            <a:br>
              <a:rPr lang="uk-UA" b="1" dirty="0" smtClean="0"/>
            </a:br>
            <a:endParaRPr lang="uk-UA" dirty="0"/>
          </a:p>
        </p:txBody>
      </p:sp>
      <p:pic>
        <p:nvPicPr>
          <p:cNvPr id="4" name="Содержимое 3" descr="599376_1306883.jpg"/>
          <p:cNvPicPr>
            <a:picLocks noGrp="1" noChangeAspect="1"/>
          </p:cNvPicPr>
          <p:nvPr>
            <p:ph idx="1"/>
          </p:nvPr>
        </p:nvPicPr>
        <p:blipFill>
          <a:blip r:embed="rId2" cstate="print"/>
          <a:stretch>
            <a:fillRect/>
          </a:stretch>
        </p:blipFill>
        <p:spPr>
          <a:xfrm>
            <a:off x="857224" y="1571612"/>
            <a:ext cx="4130561" cy="4739988"/>
          </a:xfrm>
        </p:spPr>
      </p:pic>
      <p:sp>
        <p:nvSpPr>
          <p:cNvPr id="5" name="Прямоугольник 4"/>
          <p:cNvSpPr/>
          <p:nvPr/>
        </p:nvSpPr>
        <p:spPr>
          <a:xfrm>
            <a:off x="5004048" y="1556792"/>
            <a:ext cx="3672408" cy="4524315"/>
          </a:xfrm>
          <a:prstGeom prst="rect">
            <a:avLst/>
          </a:prstGeom>
        </p:spPr>
        <p:txBody>
          <a:bodyPr wrap="square">
            <a:spAutoFit/>
          </a:bodyPr>
          <a:lstStyle/>
          <a:p>
            <a:r>
              <a:rPr lang="ru-RU" sz="3200" dirty="0"/>
              <a:t>На </a:t>
            </a:r>
            <a:r>
              <a:rPr lang="ru-RU" sz="3200" dirty="0" err="1"/>
              <a:t>лляному</a:t>
            </a:r>
            <a:r>
              <a:rPr lang="ru-RU" sz="3200" dirty="0"/>
              <a:t> </a:t>
            </a:r>
            <a:r>
              <a:rPr lang="ru-RU" sz="3200" dirty="0" err="1"/>
              <a:t>білому</a:t>
            </a:r>
            <a:r>
              <a:rPr lang="ru-RU" sz="3200" dirty="0"/>
              <a:t> </a:t>
            </a:r>
            <a:r>
              <a:rPr lang="ru-RU" sz="3200" dirty="0" err="1"/>
              <a:t>полотні</a:t>
            </a:r>
            <a:r>
              <a:rPr lang="ru-RU" sz="3200" dirty="0"/>
              <a:t> </a:t>
            </a:r>
            <a:r>
              <a:rPr lang="ru-RU" sz="3200" dirty="0" err="1"/>
              <a:t>також</a:t>
            </a:r>
            <a:r>
              <a:rPr lang="ru-RU" sz="3200" dirty="0"/>
              <a:t> основною </a:t>
            </a:r>
            <a:r>
              <a:rPr lang="ru-RU" sz="3200" dirty="0" err="1"/>
              <a:t>була</a:t>
            </a:r>
            <a:r>
              <a:rPr lang="ru-RU" sz="3200" dirty="0"/>
              <a:t> </a:t>
            </a:r>
            <a:r>
              <a:rPr lang="ru-RU" sz="3200" dirty="0" err="1"/>
              <a:t>біла</a:t>
            </a:r>
            <a:r>
              <a:rPr lang="ru-RU" sz="3200" dirty="0"/>
              <a:t> нитка </a:t>
            </a:r>
            <a:r>
              <a:rPr lang="ru-RU" sz="3200" dirty="0" err="1"/>
              <a:t>візерунку</a:t>
            </a:r>
            <a:r>
              <a:rPr lang="ru-RU" sz="3200" dirty="0"/>
              <a:t>. Сорочка </a:t>
            </a:r>
            <a:r>
              <a:rPr lang="ru-RU" sz="3200" dirty="0" err="1"/>
              <a:t>майже</a:t>
            </a:r>
            <a:r>
              <a:rPr lang="ru-RU" sz="3200" dirty="0"/>
              <a:t> не мала </a:t>
            </a:r>
            <a:r>
              <a:rPr lang="ru-RU" sz="3200" dirty="0" err="1"/>
              <a:t>різноманітних</a:t>
            </a:r>
            <a:r>
              <a:rPr lang="ru-RU" sz="3200" dirty="0"/>
              <a:t> </a:t>
            </a:r>
            <a:r>
              <a:rPr lang="ru-RU" sz="3200" dirty="0" err="1"/>
              <a:t>доповнень</a:t>
            </a:r>
            <a:r>
              <a:rPr lang="ru-RU" sz="3200" dirty="0"/>
              <a:t> та </a:t>
            </a:r>
            <a:r>
              <a:rPr lang="ru-RU" sz="3200" dirty="0" err="1"/>
              <a:t>кольорових</a:t>
            </a:r>
            <a:r>
              <a:rPr lang="ru-RU" sz="3200" dirty="0"/>
              <a:t> прикрас.</a:t>
            </a:r>
            <a:endParaRPr lang="uk-UA" sz="3200" dirty="0"/>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Сумська </a:t>
            </a:r>
            <a:r>
              <a:rPr lang="uk-UA" b="1" dirty="0" err="1" smtClean="0"/>
              <a:t>область‎</a:t>
            </a:r>
            <a:r>
              <a:rPr lang="uk-UA" b="1" dirty="0" smtClean="0"/>
              <a:t/>
            </a:r>
            <a:br>
              <a:rPr lang="uk-UA" b="1" dirty="0" smtClean="0"/>
            </a:br>
            <a:endParaRPr lang="uk-UA" dirty="0"/>
          </a:p>
        </p:txBody>
      </p:sp>
      <p:pic>
        <p:nvPicPr>
          <p:cNvPr id="4" name="Содержимое 3" descr="599376_1306814.jpg"/>
          <p:cNvPicPr>
            <a:picLocks noGrp="1" noChangeAspect="1"/>
          </p:cNvPicPr>
          <p:nvPr>
            <p:ph idx="1"/>
          </p:nvPr>
        </p:nvPicPr>
        <p:blipFill>
          <a:blip r:embed="rId2" cstate="print"/>
          <a:stretch>
            <a:fillRect/>
          </a:stretch>
        </p:blipFill>
        <p:spPr>
          <a:xfrm>
            <a:off x="1142976" y="1714488"/>
            <a:ext cx="3789064" cy="4611728"/>
          </a:xfrm>
        </p:spPr>
      </p:pic>
      <p:sp>
        <p:nvSpPr>
          <p:cNvPr id="5" name="Прямоугольник 4"/>
          <p:cNvSpPr/>
          <p:nvPr/>
        </p:nvSpPr>
        <p:spPr>
          <a:xfrm>
            <a:off x="5220072" y="1412776"/>
            <a:ext cx="3528392" cy="4524315"/>
          </a:xfrm>
          <a:prstGeom prst="rect">
            <a:avLst/>
          </a:prstGeom>
        </p:spPr>
        <p:txBody>
          <a:bodyPr wrap="square">
            <a:spAutoFit/>
          </a:bodyPr>
          <a:lstStyle/>
          <a:p>
            <a:r>
              <a:rPr lang="ru-RU" sz="3200" dirty="0" err="1"/>
              <a:t>Сусідня</a:t>
            </a:r>
            <a:r>
              <a:rPr lang="ru-RU" sz="3200" dirty="0"/>
              <a:t> </a:t>
            </a:r>
            <a:r>
              <a:rPr lang="ru-RU" sz="3200" dirty="0" err="1"/>
              <a:t>з</a:t>
            </a:r>
            <a:r>
              <a:rPr lang="ru-RU" sz="3200" dirty="0"/>
              <a:t> Полтавщиною </a:t>
            </a:r>
            <a:r>
              <a:rPr lang="ru-RU" sz="3200" dirty="0" err="1"/>
              <a:t>Сумщина</a:t>
            </a:r>
            <a:r>
              <a:rPr lang="ru-RU" sz="3200" dirty="0"/>
              <a:t> </a:t>
            </a:r>
            <a:r>
              <a:rPr lang="ru-RU" sz="3200" dirty="0" err="1"/>
              <a:t>дуже</a:t>
            </a:r>
            <a:r>
              <a:rPr lang="ru-RU" sz="3200" dirty="0"/>
              <a:t> </a:t>
            </a:r>
            <a:r>
              <a:rPr lang="ru-RU" sz="3200" dirty="0" err="1"/>
              <a:t>перегукувались</a:t>
            </a:r>
            <a:r>
              <a:rPr lang="ru-RU" sz="3200" dirty="0"/>
              <a:t> – тут </a:t>
            </a:r>
            <a:r>
              <a:rPr lang="ru-RU" sz="3200" dirty="0" err="1"/>
              <a:t>теж</a:t>
            </a:r>
            <a:r>
              <a:rPr lang="ru-RU" sz="3200" dirty="0"/>
              <a:t> </a:t>
            </a:r>
            <a:r>
              <a:rPr lang="ru-RU" sz="3200" dirty="0" err="1"/>
              <a:t>вишивали</a:t>
            </a:r>
            <a:r>
              <a:rPr lang="ru-RU" sz="3200" dirty="0"/>
              <a:t> </a:t>
            </a:r>
            <a:r>
              <a:rPr lang="ru-RU" sz="3200" dirty="0" err="1"/>
              <a:t>білими</a:t>
            </a:r>
            <a:r>
              <a:rPr lang="ru-RU" sz="3200" dirty="0"/>
              <a:t> нитками, </a:t>
            </a:r>
            <a:r>
              <a:rPr lang="ru-RU" sz="3200" dirty="0" err="1"/>
              <a:t>обробляючи</a:t>
            </a:r>
            <a:r>
              <a:rPr lang="ru-RU" sz="3200" dirty="0"/>
              <a:t> </a:t>
            </a:r>
            <a:r>
              <a:rPr lang="ru-RU" sz="3200" dirty="0" err="1"/>
              <a:t>краї</a:t>
            </a:r>
            <a:r>
              <a:rPr lang="ru-RU" sz="3200" dirty="0"/>
              <a:t> </a:t>
            </a:r>
            <a:r>
              <a:rPr lang="ru-RU" sz="3200" dirty="0" err="1"/>
              <a:t>орнаментів</a:t>
            </a:r>
            <a:r>
              <a:rPr lang="ru-RU" sz="3200" dirty="0"/>
              <a:t> </a:t>
            </a:r>
            <a:r>
              <a:rPr lang="ru-RU" sz="3200" dirty="0" err="1"/>
              <a:t>чорним</a:t>
            </a:r>
            <a:r>
              <a:rPr lang="ru-RU" sz="3200" dirty="0"/>
              <a:t>.</a:t>
            </a:r>
            <a:endParaRPr lang="uk-UA" sz="3200" dirty="0"/>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Тернопільська область</a:t>
            </a:r>
            <a:endParaRPr lang="uk-UA" dirty="0"/>
          </a:p>
        </p:txBody>
      </p:sp>
      <p:pic>
        <p:nvPicPr>
          <p:cNvPr id="4" name="Содержимое 3" descr="599376_1306835.jpg"/>
          <p:cNvPicPr>
            <a:picLocks noGrp="1" noChangeAspect="1"/>
          </p:cNvPicPr>
          <p:nvPr>
            <p:ph idx="1"/>
          </p:nvPr>
        </p:nvPicPr>
        <p:blipFill>
          <a:blip r:embed="rId2" cstate="print"/>
          <a:stretch>
            <a:fillRect/>
          </a:stretch>
        </p:blipFill>
        <p:spPr>
          <a:xfrm>
            <a:off x="1000100" y="1500174"/>
            <a:ext cx="7143768" cy="5357826"/>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Харківська область</a:t>
            </a:r>
            <a:endParaRPr lang="uk-UA" dirty="0"/>
          </a:p>
        </p:txBody>
      </p:sp>
      <p:pic>
        <p:nvPicPr>
          <p:cNvPr id="4" name="Содержимое 3" descr="599376_1306890.jpg"/>
          <p:cNvPicPr>
            <a:picLocks noGrp="1" noChangeAspect="1"/>
          </p:cNvPicPr>
          <p:nvPr>
            <p:ph idx="1"/>
          </p:nvPr>
        </p:nvPicPr>
        <p:blipFill>
          <a:blip r:embed="rId2" cstate="print"/>
          <a:stretch>
            <a:fillRect/>
          </a:stretch>
        </p:blipFill>
        <p:spPr>
          <a:xfrm>
            <a:off x="1000117" y="1500174"/>
            <a:ext cx="7143767" cy="5357826"/>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Херсонська </a:t>
            </a:r>
            <a:r>
              <a:rPr lang="uk-UA" b="1" dirty="0" err="1" smtClean="0"/>
              <a:t>область‎</a:t>
            </a:r>
            <a:r>
              <a:rPr lang="uk-UA" b="1" dirty="0" smtClean="0"/>
              <a:t/>
            </a:r>
            <a:br>
              <a:rPr lang="uk-UA" b="1" dirty="0" smtClean="0"/>
            </a:br>
            <a:endParaRPr lang="uk-UA" dirty="0"/>
          </a:p>
        </p:txBody>
      </p:sp>
      <p:pic>
        <p:nvPicPr>
          <p:cNvPr id="4" name="Содержимое 3" descr="599376_1306877.jpg"/>
          <p:cNvPicPr>
            <a:picLocks noGrp="1" noChangeAspect="1"/>
          </p:cNvPicPr>
          <p:nvPr>
            <p:ph idx="1"/>
          </p:nvPr>
        </p:nvPicPr>
        <p:blipFill>
          <a:blip r:embed="rId2" cstate="print"/>
          <a:stretch>
            <a:fillRect/>
          </a:stretch>
        </p:blipFill>
        <p:spPr>
          <a:xfrm>
            <a:off x="714348" y="1571612"/>
            <a:ext cx="4536504" cy="4937125"/>
          </a:xfrm>
        </p:spPr>
      </p:pic>
      <p:sp>
        <p:nvSpPr>
          <p:cNvPr id="5" name="Прямоугольник 4"/>
          <p:cNvSpPr/>
          <p:nvPr/>
        </p:nvSpPr>
        <p:spPr>
          <a:xfrm>
            <a:off x="5429256" y="1484785"/>
            <a:ext cx="2815152" cy="2677656"/>
          </a:xfrm>
          <a:prstGeom prst="rect">
            <a:avLst/>
          </a:prstGeom>
        </p:spPr>
        <p:txBody>
          <a:bodyPr wrap="square">
            <a:spAutoFit/>
          </a:bodyPr>
          <a:lstStyle/>
          <a:p>
            <a:r>
              <a:rPr lang="ru-RU" sz="2800" dirty="0"/>
              <a:t>Сорочки </a:t>
            </a:r>
            <a:r>
              <a:rPr lang="ru-RU" sz="2800" dirty="0" err="1"/>
              <a:t>пишно</a:t>
            </a:r>
            <a:r>
              <a:rPr lang="ru-RU" sz="2800" dirty="0"/>
              <a:t> </a:t>
            </a:r>
            <a:r>
              <a:rPr lang="ru-RU" sz="2800" dirty="0" err="1"/>
              <a:t>вишивали</a:t>
            </a:r>
            <a:r>
              <a:rPr lang="ru-RU" sz="2800" dirty="0"/>
              <a:t> </a:t>
            </a:r>
            <a:r>
              <a:rPr lang="ru-RU" sz="2800" dirty="0" err="1"/>
              <a:t>рослинним</a:t>
            </a:r>
            <a:r>
              <a:rPr lang="ru-RU" sz="2800" dirty="0"/>
              <a:t> орнаментом у </a:t>
            </a:r>
            <a:r>
              <a:rPr lang="ru-RU" sz="2800" dirty="0" err="1"/>
              <a:t>червно-чорних</a:t>
            </a:r>
            <a:r>
              <a:rPr lang="ru-RU" sz="2800" dirty="0"/>
              <a:t> тонах.</a:t>
            </a:r>
            <a:endParaRPr lang="uk-UA" sz="2800" dirty="0"/>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ctr"/>
            <a:r>
              <a:rPr lang="uk-UA" b="1" dirty="0" smtClean="0"/>
              <a:t>Хмельницька </a:t>
            </a:r>
            <a:r>
              <a:rPr lang="uk-UA" b="1" dirty="0" err="1" smtClean="0"/>
              <a:t>область‎</a:t>
            </a:r>
            <a:r>
              <a:rPr lang="uk-UA" b="1" dirty="0" smtClean="0"/>
              <a:t/>
            </a:r>
            <a:br>
              <a:rPr lang="uk-UA" b="1" dirty="0" smtClean="0"/>
            </a:br>
            <a:endParaRPr lang="uk-UA" dirty="0"/>
          </a:p>
        </p:txBody>
      </p:sp>
      <p:pic>
        <p:nvPicPr>
          <p:cNvPr id="4" name="Содержимое 3" descr="599376_1306885.jpg"/>
          <p:cNvPicPr>
            <a:picLocks noGrp="1" noChangeAspect="1"/>
          </p:cNvPicPr>
          <p:nvPr>
            <p:ph idx="1"/>
          </p:nvPr>
        </p:nvPicPr>
        <p:blipFill>
          <a:blip r:embed="rId2" cstate="print"/>
          <a:stretch>
            <a:fillRect/>
          </a:stretch>
        </p:blipFill>
        <p:spPr>
          <a:xfrm>
            <a:off x="642910" y="1484784"/>
            <a:ext cx="3934166" cy="5373216"/>
          </a:xfrm>
        </p:spPr>
      </p:pic>
      <p:sp>
        <p:nvSpPr>
          <p:cNvPr id="5" name="Прямоугольник 4"/>
          <p:cNvSpPr/>
          <p:nvPr/>
        </p:nvSpPr>
        <p:spPr>
          <a:xfrm>
            <a:off x="4716016" y="1484784"/>
            <a:ext cx="3744416" cy="4401205"/>
          </a:xfrm>
          <a:prstGeom prst="rect">
            <a:avLst/>
          </a:prstGeom>
        </p:spPr>
        <p:txBody>
          <a:bodyPr wrap="square">
            <a:spAutoFit/>
          </a:bodyPr>
          <a:lstStyle/>
          <a:p>
            <a:r>
              <a:rPr lang="uk-UA" sz="2800" dirty="0"/>
              <a:t>Грубою ниткою у техніці хрестика вишивали сорочки на Хмельниччині. Домінуючим кольором був чорний, і зовсім рідко його поєднували з вкрапленням червоного або вишневого.</a:t>
            </a:r>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2400"/>
            <a:ext cx="8229600" cy="612304"/>
          </a:xfrm>
        </p:spPr>
        <p:txBody>
          <a:bodyPr>
            <a:normAutofit fontScale="90000"/>
          </a:bodyPr>
          <a:lstStyle/>
          <a:p>
            <a:pPr algn="ctr"/>
            <a:r>
              <a:rPr lang="uk-UA" b="1" dirty="0" smtClean="0"/>
              <a:t>Черкаська </a:t>
            </a:r>
            <a:r>
              <a:rPr lang="uk-UA" b="1" dirty="0" err="1" smtClean="0"/>
              <a:t>область‎</a:t>
            </a:r>
            <a:endParaRPr lang="uk-UA" b="1" dirty="0"/>
          </a:p>
        </p:txBody>
      </p:sp>
      <p:pic>
        <p:nvPicPr>
          <p:cNvPr id="4" name="Содержимое 3" descr="599376_1306845.jpg"/>
          <p:cNvPicPr>
            <a:picLocks noGrp="1" noChangeAspect="1"/>
          </p:cNvPicPr>
          <p:nvPr>
            <p:ph idx="1"/>
          </p:nvPr>
        </p:nvPicPr>
        <p:blipFill>
          <a:blip r:embed="rId2" cstate="print"/>
          <a:stretch>
            <a:fillRect/>
          </a:stretch>
        </p:blipFill>
        <p:spPr>
          <a:xfrm>
            <a:off x="467544" y="1484784"/>
            <a:ext cx="5400600" cy="5112568"/>
          </a:xfrm>
        </p:spPr>
      </p:pic>
      <p:sp>
        <p:nvSpPr>
          <p:cNvPr id="5" name="Прямоугольник 4"/>
          <p:cNvSpPr/>
          <p:nvPr/>
        </p:nvSpPr>
        <p:spPr>
          <a:xfrm>
            <a:off x="6156176" y="1700808"/>
            <a:ext cx="2987824" cy="3539430"/>
          </a:xfrm>
          <a:prstGeom prst="rect">
            <a:avLst/>
          </a:prstGeom>
        </p:spPr>
        <p:txBody>
          <a:bodyPr wrap="square">
            <a:spAutoFit/>
          </a:bodyPr>
          <a:lstStyle/>
          <a:p>
            <a:r>
              <a:rPr lang="ru-RU" sz="3200" dirty="0" err="1"/>
              <a:t>Геометричні</a:t>
            </a:r>
            <a:r>
              <a:rPr lang="ru-RU" sz="3200" dirty="0"/>
              <a:t> та </a:t>
            </a:r>
            <a:r>
              <a:rPr lang="ru-RU" sz="3200" dirty="0" err="1"/>
              <a:t>рослинні</a:t>
            </a:r>
            <a:r>
              <a:rPr lang="ru-RU" sz="3200" dirty="0"/>
              <a:t> </a:t>
            </a:r>
            <a:r>
              <a:rPr lang="ru-RU" sz="3200" dirty="0" err="1"/>
              <a:t>мотиви</a:t>
            </a:r>
            <a:r>
              <a:rPr lang="ru-RU" sz="3200" dirty="0"/>
              <a:t> на </a:t>
            </a:r>
            <a:r>
              <a:rPr lang="ru-RU" sz="3200" dirty="0" err="1"/>
              <a:t>вишиванках</a:t>
            </a:r>
            <a:r>
              <a:rPr lang="ru-RU" sz="3200" dirty="0"/>
              <a:t> </a:t>
            </a:r>
            <a:r>
              <a:rPr lang="ru-RU" sz="3200" dirty="0" err="1"/>
              <a:t>виконували</a:t>
            </a:r>
            <a:r>
              <a:rPr lang="ru-RU" sz="3200" dirty="0"/>
              <a:t> </a:t>
            </a:r>
            <a:r>
              <a:rPr lang="ru-RU" sz="3200" dirty="0" err="1"/>
              <a:t>червоною</a:t>
            </a:r>
            <a:r>
              <a:rPr lang="ru-RU" sz="3200" dirty="0"/>
              <a:t> ниткою.</a:t>
            </a:r>
            <a:endParaRPr lang="uk-UA" sz="3200" dirty="0"/>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Чернівецька область</a:t>
            </a:r>
            <a:endParaRPr lang="uk-UA" dirty="0"/>
          </a:p>
        </p:txBody>
      </p:sp>
      <p:pic>
        <p:nvPicPr>
          <p:cNvPr id="4" name="Содержимое 3" descr="599376_1306894.jpg"/>
          <p:cNvPicPr>
            <a:picLocks noGrp="1" noChangeAspect="1"/>
          </p:cNvPicPr>
          <p:nvPr>
            <p:ph idx="1"/>
          </p:nvPr>
        </p:nvPicPr>
        <p:blipFill>
          <a:blip r:embed="rId2" cstate="print"/>
          <a:stretch>
            <a:fillRect/>
          </a:stretch>
        </p:blipFill>
        <p:spPr>
          <a:xfrm>
            <a:off x="1035835" y="1553752"/>
            <a:ext cx="7072330" cy="5304248"/>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uk-UA" dirty="0" smtClean="0"/>
              <a:t>Чернігівська область</a:t>
            </a:r>
            <a:endParaRPr lang="uk-UA" dirty="0"/>
          </a:p>
        </p:txBody>
      </p:sp>
      <p:pic>
        <p:nvPicPr>
          <p:cNvPr id="4" name="Содержимое 3" descr="599376_1306846.jpg"/>
          <p:cNvPicPr>
            <a:picLocks noGrp="1" noChangeAspect="1"/>
          </p:cNvPicPr>
          <p:nvPr>
            <p:ph idx="1"/>
          </p:nvPr>
        </p:nvPicPr>
        <p:blipFill>
          <a:blip r:embed="rId2" cstate="print"/>
          <a:stretch>
            <a:fillRect/>
          </a:stretch>
        </p:blipFill>
        <p:spPr>
          <a:xfrm>
            <a:off x="1333478" y="1571612"/>
            <a:ext cx="6477045" cy="4857784"/>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pPr algn="ctr"/>
            <a:r>
              <a:rPr lang="uk-UA" dirty="0" smtClean="0"/>
              <a:t>Крим</a:t>
            </a:r>
            <a:endParaRPr lang="ru-RU" dirty="0"/>
          </a:p>
        </p:txBody>
      </p:sp>
      <p:sp>
        <p:nvSpPr>
          <p:cNvPr id="12" name="Содержимое 11"/>
          <p:cNvSpPr>
            <a:spLocks noGrp="1"/>
          </p:cNvSpPr>
          <p:nvPr>
            <p:ph idx="1"/>
          </p:nvPr>
        </p:nvSpPr>
        <p:spPr/>
        <p:txBody>
          <a:bodyPr/>
          <a:lstStyle/>
          <a:p>
            <a:endParaRPr lang="ru-RU"/>
          </a:p>
        </p:txBody>
      </p:sp>
      <p:pic>
        <p:nvPicPr>
          <p:cNvPr id="1026" name="Picture 2" descr="http://qha.com.ua/resim/2015/11/18/939ca7c9df2fbf6d234176623f76822c.jpg"/>
          <p:cNvPicPr>
            <a:picLocks noChangeAspect="1" noChangeArrowheads="1"/>
          </p:cNvPicPr>
          <p:nvPr/>
        </p:nvPicPr>
        <p:blipFill>
          <a:blip r:embed="rId2"/>
          <a:srcRect/>
          <a:stretch>
            <a:fillRect/>
          </a:stretch>
        </p:blipFill>
        <p:spPr bwMode="auto">
          <a:xfrm>
            <a:off x="892943" y="1714488"/>
            <a:ext cx="7902826" cy="4214842"/>
          </a:xfrm>
          <a:prstGeom prst="rect">
            <a:avLst/>
          </a:prstGeom>
          <a:noFill/>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Содержимое 3" descr="599376_1306821.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Содержимое 5"/>
          <p:cNvSpPr>
            <a:spLocks noGrp="1"/>
          </p:cNvSpPr>
          <p:nvPr>
            <p:ph idx="1"/>
          </p:nvPr>
        </p:nvSpPr>
        <p:spPr/>
        <p:txBody>
          <a:bodyPr/>
          <a:lstStyle/>
          <a:p>
            <a:pPr marL="438150" indent="11113">
              <a:buNone/>
            </a:pPr>
            <a:r>
              <a:rPr lang="uk-UA" sz="4800" dirty="0" smtClean="0">
                <a:latin typeface="Monotype Corsiva" pitchFamily="66" charset="0"/>
              </a:rPr>
              <a:t>Підготували презентацію студенти </a:t>
            </a:r>
            <a:r>
              <a:rPr lang="uk-UA" sz="4800" dirty="0" smtClean="0">
                <a:latin typeface="Monotype Corsiva" pitchFamily="66" charset="0"/>
              </a:rPr>
              <a:t>1 курсу 12 </a:t>
            </a:r>
            <a:r>
              <a:rPr lang="uk-UA" sz="4800" dirty="0" smtClean="0">
                <a:latin typeface="Monotype Corsiva" pitchFamily="66" charset="0"/>
              </a:rPr>
              <a:t>групи Природничо-географічного </a:t>
            </a:r>
            <a:r>
              <a:rPr lang="uk-UA" sz="4800" dirty="0" smtClean="0">
                <a:latin typeface="Monotype Corsiva" pitchFamily="66" charset="0"/>
              </a:rPr>
              <a:t>факультету</a:t>
            </a:r>
            <a:endParaRPr lang="uk-UA" sz="4800" dirty="0" smtClean="0">
              <a:latin typeface="Monotype Corsiva" pitchFamily="66"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Содержимое 8" descr="tLcf2OKRxYA.jpg"/>
          <p:cNvPicPr>
            <a:picLocks noGrp="1" noChangeAspect="1"/>
          </p:cNvPicPr>
          <p:nvPr>
            <p:ph idx="1"/>
          </p:nvPr>
        </p:nvPicPr>
        <p:blipFill>
          <a:blip r:embed="rId2" cstate="print"/>
          <a:stretch>
            <a:fillRect/>
          </a:stretch>
        </p:blipFill>
        <p:spPr>
          <a:xfrm>
            <a:off x="0" y="0"/>
            <a:ext cx="9144000" cy="6858000"/>
          </a:xfr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39552" y="2060848"/>
            <a:ext cx="8147248" cy="4096112"/>
          </a:xfrm>
        </p:spPr>
        <p:txBody>
          <a:bodyPr>
            <a:normAutofit/>
          </a:bodyPr>
          <a:lstStyle/>
          <a:p>
            <a:pPr algn="ctr">
              <a:buNone/>
            </a:pPr>
            <a:r>
              <a:rPr lang="uk-UA"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Дякуємо за </a:t>
            </a:r>
            <a:r>
              <a:rPr lang="uk-UA" sz="115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увагу!</a:t>
            </a:r>
            <a:endParaRPr lang="uk-UA" sz="115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285728"/>
            <a:ext cx="8229600" cy="6572272"/>
          </a:xfrm>
        </p:spPr>
        <p:txBody>
          <a:bodyPr>
            <a:normAutofit/>
          </a:bodyPr>
          <a:lstStyle/>
          <a:p>
            <a:pPr marL="438150" indent="11113">
              <a:buNone/>
            </a:pPr>
            <a:r>
              <a:rPr lang="uk-UA" dirty="0" smtClean="0"/>
              <a:t>Історія </a:t>
            </a:r>
            <a:r>
              <a:rPr lang="uk-UA" dirty="0"/>
              <a:t>вишивки на території сучасної Україні бере початок ще до нашої ери. Про неї згадував Геродот та чимало мандрівників. Люди протягом століть створювали та удосконалювали різні техніки </a:t>
            </a:r>
            <a:r>
              <a:rPr lang="uk-UA" dirty="0" err="1"/>
              <a:t>вишиття</a:t>
            </a:r>
            <a:r>
              <a:rPr lang="uk-UA" dirty="0"/>
              <a:t>. Кожен орнамент на сорочці був не просто так, а мав особливе місце, значення та магію, оскільки українці вірили, що той чи інший візерунок несе певну захисну силу від біди та нечистої сили. За вишиванкою можна було визначити статус та походження власника.</a:t>
            </a:r>
          </a:p>
        </p:txBody>
      </p:sp>
      <p:grpSp>
        <p:nvGrpSpPr>
          <p:cNvPr id="10" name="Группа 9"/>
          <p:cNvGrpSpPr/>
          <p:nvPr/>
        </p:nvGrpSpPr>
        <p:grpSpPr>
          <a:xfrm>
            <a:off x="-1" y="0"/>
            <a:ext cx="857225" cy="6885713"/>
            <a:chOff x="-1" y="0"/>
            <a:chExt cx="1671378" cy="6885713"/>
          </a:xfrm>
        </p:grpSpPr>
        <p:pic>
          <p:nvPicPr>
            <p:cNvPr id="11"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13" name="Группа 12"/>
          <p:cNvGrpSpPr/>
          <p:nvPr/>
        </p:nvGrpSpPr>
        <p:grpSpPr>
          <a:xfrm rot="10800000">
            <a:off x="8286775" y="0"/>
            <a:ext cx="857225" cy="6885713"/>
            <a:chOff x="-1" y="0"/>
            <a:chExt cx="1671378" cy="6885713"/>
          </a:xfrm>
        </p:grpSpPr>
        <p:pic>
          <p:nvPicPr>
            <p:cNvPr id="14"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5" descr="C:\Users\ТОЛЯ\Desktop\5555555555\22ab11e336c5.jpg"/>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6"/>
          </a:lnRef>
          <a:fillRef idx="2">
            <a:schemeClr val="accent6"/>
          </a:fillRef>
          <a:effectRef idx="1">
            <a:schemeClr val="accent6"/>
          </a:effectRef>
          <a:fontRef idx="minor">
            <a:schemeClr val="dk1"/>
          </a:fontRef>
        </p:style>
        <p:txBody>
          <a:bodyPr/>
          <a:lstStyle/>
          <a:p>
            <a:pPr algn="ctr"/>
            <a:r>
              <a:rPr lang="uk-UA" dirty="0" smtClean="0"/>
              <a:t>Вінницька область</a:t>
            </a:r>
            <a:endParaRPr lang="uk-UA" dirty="0"/>
          </a:p>
        </p:txBody>
      </p:sp>
      <p:pic>
        <p:nvPicPr>
          <p:cNvPr id="4" name="Содержимое 3" descr="599376_1306819.jpg"/>
          <p:cNvPicPr>
            <a:picLocks noGrp="1" noChangeAspect="1"/>
          </p:cNvPicPr>
          <p:nvPr>
            <p:ph idx="1"/>
          </p:nvPr>
        </p:nvPicPr>
        <p:blipFill>
          <a:blip r:embed="rId2" cstate="print"/>
          <a:stretch>
            <a:fillRect/>
          </a:stretch>
        </p:blipFill>
        <p:spPr>
          <a:xfrm>
            <a:off x="818836" y="1571612"/>
            <a:ext cx="7506328" cy="4572032"/>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4"/>
          </a:lnRef>
          <a:fillRef idx="2">
            <a:schemeClr val="accent4"/>
          </a:fillRef>
          <a:effectRef idx="1">
            <a:schemeClr val="accent4"/>
          </a:effectRef>
          <a:fontRef idx="minor">
            <a:schemeClr val="dk1"/>
          </a:fontRef>
        </p:style>
        <p:txBody>
          <a:bodyPr/>
          <a:lstStyle/>
          <a:p>
            <a:pPr algn="ctr"/>
            <a:r>
              <a:rPr lang="uk-UA" dirty="0" smtClean="0"/>
              <a:t>Волинська область</a:t>
            </a:r>
            <a:endParaRPr lang="uk-UA" dirty="0"/>
          </a:p>
        </p:txBody>
      </p:sp>
      <p:pic>
        <p:nvPicPr>
          <p:cNvPr id="4" name="Содержимое 3" descr="599376_1306836.jpg"/>
          <p:cNvPicPr>
            <a:picLocks noGrp="1" noChangeAspect="1"/>
          </p:cNvPicPr>
          <p:nvPr>
            <p:ph idx="1"/>
          </p:nvPr>
        </p:nvPicPr>
        <p:blipFill>
          <a:blip r:embed="rId2" cstate="print"/>
          <a:stretch>
            <a:fillRect/>
          </a:stretch>
        </p:blipFill>
        <p:spPr>
          <a:xfrm>
            <a:off x="952317" y="1427483"/>
            <a:ext cx="7239367" cy="5430517"/>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2"/>
          </a:lnRef>
          <a:fillRef idx="2">
            <a:schemeClr val="accent2"/>
          </a:fillRef>
          <a:effectRef idx="1">
            <a:schemeClr val="accent2"/>
          </a:effectRef>
          <a:fontRef idx="minor">
            <a:schemeClr val="dk1"/>
          </a:fontRef>
        </p:style>
        <p:txBody>
          <a:bodyPr/>
          <a:lstStyle/>
          <a:p>
            <a:pPr algn="ctr"/>
            <a:r>
              <a:rPr lang="uk-UA" dirty="0" smtClean="0"/>
              <a:t>Дніпропетровська область</a:t>
            </a:r>
            <a:endParaRPr lang="uk-UA" dirty="0"/>
          </a:p>
        </p:txBody>
      </p:sp>
      <p:pic>
        <p:nvPicPr>
          <p:cNvPr id="4" name="Содержимое 3" descr="599376_1306847.jpg"/>
          <p:cNvPicPr>
            <a:picLocks noGrp="1" noChangeAspect="1"/>
          </p:cNvPicPr>
          <p:nvPr>
            <p:ph idx="1"/>
          </p:nvPr>
        </p:nvPicPr>
        <p:blipFill>
          <a:blip r:embed="rId2" cstate="print"/>
          <a:stretch>
            <a:fillRect/>
          </a:stretch>
        </p:blipFill>
        <p:spPr>
          <a:xfrm>
            <a:off x="904866" y="1571612"/>
            <a:ext cx="7334269" cy="5286388"/>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55448"/>
            <a:ext cx="8229600" cy="1058974"/>
          </a:xfrm>
        </p:spPr>
        <p:style>
          <a:lnRef idx="1">
            <a:schemeClr val="accent1"/>
          </a:lnRef>
          <a:fillRef idx="2">
            <a:schemeClr val="accent1"/>
          </a:fillRef>
          <a:effectRef idx="1">
            <a:schemeClr val="accent1"/>
          </a:effectRef>
          <a:fontRef idx="minor">
            <a:schemeClr val="dk1"/>
          </a:fontRef>
        </p:style>
        <p:txBody>
          <a:bodyPr>
            <a:normAutofit fontScale="90000"/>
          </a:bodyPr>
          <a:lstStyle/>
          <a:p>
            <a:pPr algn="ctr"/>
            <a:r>
              <a:rPr lang="uk-UA" b="1" dirty="0" smtClean="0"/>
              <a:t>Донецька </a:t>
            </a:r>
            <a:r>
              <a:rPr lang="uk-UA" b="1" dirty="0" err="1" smtClean="0"/>
              <a:t>область‎</a:t>
            </a:r>
            <a:r>
              <a:rPr lang="uk-UA" b="1" dirty="0" smtClean="0"/>
              <a:t/>
            </a:r>
            <a:br>
              <a:rPr lang="uk-UA" b="1" dirty="0" smtClean="0"/>
            </a:br>
            <a:endParaRPr lang="uk-UA" dirty="0"/>
          </a:p>
        </p:txBody>
      </p:sp>
      <p:pic>
        <p:nvPicPr>
          <p:cNvPr id="4" name="Содержимое 3" descr="599376_1306875.jpg"/>
          <p:cNvPicPr>
            <a:picLocks noGrp="1" noChangeAspect="1"/>
          </p:cNvPicPr>
          <p:nvPr>
            <p:ph idx="1"/>
          </p:nvPr>
        </p:nvPicPr>
        <p:blipFill>
          <a:blip r:embed="rId2" cstate="print"/>
          <a:stretch>
            <a:fillRect/>
          </a:stretch>
        </p:blipFill>
        <p:spPr>
          <a:xfrm>
            <a:off x="539552" y="1484784"/>
            <a:ext cx="3649148" cy="4896544"/>
          </a:xfrm>
        </p:spPr>
      </p:pic>
      <p:sp>
        <p:nvSpPr>
          <p:cNvPr id="5" name="Прямоугольник 4"/>
          <p:cNvSpPr/>
          <p:nvPr/>
        </p:nvSpPr>
        <p:spPr>
          <a:xfrm>
            <a:off x="4932040" y="1700808"/>
            <a:ext cx="3672408" cy="4031873"/>
          </a:xfrm>
          <a:prstGeom prst="rect">
            <a:avLst/>
          </a:prstGeom>
        </p:spPr>
        <p:txBody>
          <a:bodyPr wrap="square">
            <a:spAutoFit/>
          </a:bodyPr>
          <a:lstStyle/>
          <a:p>
            <a:r>
              <a:rPr lang="ru-RU" sz="3200" dirty="0"/>
              <a:t>Тут </a:t>
            </a:r>
            <a:r>
              <a:rPr lang="ru-RU" sz="3200" dirty="0" err="1"/>
              <a:t>теж</a:t>
            </a:r>
            <a:r>
              <a:rPr lang="ru-RU" sz="3200" dirty="0"/>
              <a:t> </a:t>
            </a:r>
            <a:r>
              <a:rPr lang="ru-RU" sz="3200" dirty="0" err="1"/>
              <a:t>полюбляли</a:t>
            </a:r>
            <a:r>
              <a:rPr lang="ru-RU" sz="3200" dirty="0"/>
              <a:t> </a:t>
            </a:r>
            <a:r>
              <a:rPr lang="ru-RU" sz="3200" dirty="0" err="1"/>
              <a:t>поєднання</a:t>
            </a:r>
            <a:r>
              <a:rPr lang="ru-RU" sz="3200" dirty="0"/>
              <a:t> </a:t>
            </a:r>
            <a:r>
              <a:rPr lang="ru-RU" sz="3200" dirty="0" err="1"/>
              <a:t>червоно-чорного</a:t>
            </a:r>
            <a:r>
              <a:rPr lang="ru-RU" sz="3200" dirty="0"/>
              <a:t> </a:t>
            </a:r>
            <a:r>
              <a:rPr lang="ru-RU" sz="3200" dirty="0" err="1"/>
              <a:t>кольору</a:t>
            </a:r>
            <a:r>
              <a:rPr lang="ru-RU" sz="3200" dirty="0"/>
              <a:t>. </a:t>
            </a:r>
            <a:r>
              <a:rPr lang="ru-RU" sz="3200" dirty="0" err="1"/>
              <a:t>Оздоблювали</a:t>
            </a:r>
            <a:r>
              <a:rPr lang="ru-RU" sz="3200" dirty="0"/>
              <a:t> </a:t>
            </a:r>
            <a:r>
              <a:rPr lang="ru-RU" sz="3200" dirty="0" err="1"/>
              <a:t>вишиванки</a:t>
            </a:r>
            <a:r>
              <a:rPr lang="ru-RU" sz="3200" dirty="0"/>
              <a:t> мережкою та </a:t>
            </a:r>
            <a:r>
              <a:rPr lang="ru-RU" sz="3200" dirty="0" err="1"/>
              <a:t>вирізуванням</a:t>
            </a:r>
            <a:r>
              <a:rPr lang="ru-RU" sz="3200" dirty="0"/>
              <a:t>.</a:t>
            </a:r>
            <a:endParaRPr lang="uk-UA" sz="3200" dirty="0"/>
          </a:p>
        </p:txBody>
      </p:sp>
      <p:grpSp>
        <p:nvGrpSpPr>
          <p:cNvPr id="6" name="Группа 5"/>
          <p:cNvGrpSpPr/>
          <p:nvPr/>
        </p:nvGrpSpPr>
        <p:grpSpPr>
          <a:xfrm>
            <a:off x="-1" y="0"/>
            <a:ext cx="857225" cy="6885713"/>
            <a:chOff x="-1" y="0"/>
            <a:chExt cx="1671378" cy="6885713"/>
          </a:xfrm>
        </p:grpSpPr>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9" name="Группа 8"/>
          <p:cNvGrpSpPr/>
          <p:nvPr/>
        </p:nvGrpSpPr>
        <p:grpSpPr>
          <a:xfrm rot="10800000">
            <a:off x="8286775" y="0"/>
            <a:ext cx="857225" cy="6885713"/>
            <a:chOff x="-1" y="0"/>
            <a:chExt cx="1671378" cy="6885713"/>
          </a:xfrm>
        </p:grpSpPr>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pPr algn="ctr"/>
            <a:r>
              <a:rPr lang="uk-UA" dirty="0" smtClean="0"/>
              <a:t>Житомирська область</a:t>
            </a:r>
            <a:endParaRPr lang="uk-UA" dirty="0"/>
          </a:p>
        </p:txBody>
      </p:sp>
      <p:pic>
        <p:nvPicPr>
          <p:cNvPr id="4" name="Содержимое 3" descr="599376_1306849.jpg"/>
          <p:cNvPicPr>
            <a:picLocks noGrp="1" noChangeAspect="1"/>
          </p:cNvPicPr>
          <p:nvPr>
            <p:ph idx="1"/>
          </p:nvPr>
        </p:nvPicPr>
        <p:blipFill>
          <a:blip r:embed="rId2" cstate="print"/>
          <a:stretch>
            <a:fillRect/>
          </a:stretch>
        </p:blipFill>
        <p:spPr>
          <a:xfrm>
            <a:off x="905009" y="1571612"/>
            <a:ext cx="7333982" cy="5072098"/>
          </a:xfrm>
        </p:spPr>
      </p:pic>
      <p:grpSp>
        <p:nvGrpSpPr>
          <p:cNvPr id="5" name="Группа 4"/>
          <p:cNvGrpSpPr/>
          <p:nvPr/>
        </p:nvGrpSpPr>
        <p:grpSpPr>
          <a:xfrm>
            <a:off x="-1" y="0"/>
            <a:ext cx="857225" cy="6885713"/>
            <a:chOff x="-1" y="0"/>
            <a:chExt cx="1671378" cy="6885713"/>
          </a:xfrm>
        </p:grpSpPr>
        <p:pic>
          <p:nvPicPr>
            <p:cNvPr id="6"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7"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grpSp>
        <p:nvGrpSpPr>
          <p:cNvPr id="8" name="Группа 7"/>
          <p:cNvGrpSpPr/>
          <p:nvPr/>
        </p:nvGrpSpPr>
        <p:grpSpPr>
          <a:xfrm rot="10800000">
            <a:off x="8286775" y="0"/>
            <a:ext cx="857225" cy="6885713"/>
            <a:chOff x="-1" y="0"/>
            <a:chExt cx="1671378" cy="6885713"/>
          </a:xfrm>
        </p:grpSpPr>
        <p:pic>
          <p:nvPicPr>
            <p:cNvPr id="9"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3" y="986823"/>
              <a:ext cx="3645024" cy="1671377"/>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5" descr="C:\Users\ТОЛЯ\Desktop\5555555555\22ab11e336c5.jpg"/>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rot="16200000">
              <a:off x="-986824" y="4227512"/>
              <a:ext cx="3645024" cy="1671377"/>
            </a:xfrm>
            <a:prstGeom prst="rect">
              <a:avLst/>
            </a:prstGeom>
            <a:noFill/>
            <a:extLst>
              <a:ext uri="{909E8E84-426E-40DD-AFC4-6F175D3DCCD1}">
                <a14:hiddenFill xmlns:a14="http://schemas.microsoft.com/office/drawing/2010/main" xmlns="">
                  <a:solidFill>
                    <a:srgbClr val="FFFFFF"/>
                  </a:solidFill>
                </a14:hiddenFill>
              </a:ext>
            </a:extLst>
          </p:spPr>
        </p:pic>
      </p:gr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Модульная">
  <a:themeElements>
    <a:clrScheme name="Модульная">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Модульная">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Презентация-укр-8</Template>
  <TotalTime>246</TotalTime>
  <Words>343</Words>
  <Application>Microsoft Office PowerPoint</Application>
  <PresentationFormat>Экран (4:3)</PresentationFormat>
  <Paragraphs>39</Paragraphs>
  <Slides>32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32</vt:i4>
      </vt:variant>
    </vt:vector>
  </HeadingPairs>
  <TitlesOfParts>
    <vt:vector size="33" baseType="lpstr">
      <vt:lpstr>Модульная</vt:lpstr>
      <vt:lpstr>24 українські вишиванки по областям</vt:lpstr>
      <vt:lpstr>Історія вишиванки</vt:lpstr>
      <vt:lpstr>Слайд 3</vt:lpstr>
      <vt:lpstr>Слайд 4</vt:lpstr>
      <vt:lpstr>Вінницька область</vt:lpstr>
      <vt:lpstr>Волинська область</vt:lpstr>
      <vt:lpstr>Дніпропетровська область</vt:lpstr>
      <vt:lpstr>Донецька область‎ </vt:lpstr>
      <vt:lpstr>Житомирська область</vt:lpstr>
      <vt:lpstr>Закарпатська область</vt:lpstr>
      <vt:lpstr>Запорізька область</vt:lpstr>
      <vt:lpstr>Івано-Франківська область </vt:lpstr>
      <vt:lpstr>Київська область</vt:lpstr>
      <vt:lpstr>Кіровоградська область‎ </vt:lpstr>
      <vt:lpstr>Слайд 15</vt:lpstr>
      <vt:lpstr>Львівська область</vt:lpstr>
      <vt:lpstr>Миколаївська область</vt:lpstr>
      <vt:lpstr>Слайд 18</vt:lpstr>
      <vt:lpstr>Слайд 19</vt:lpstr>
      <vt:lpstr>Рівненська область‎ </vt:lpstr>
      <vt:lpstr>Сумська область‎ </vt:lpstr>
      <vt:lpstr>Тернопільська область</vt:lpstr>
      <vt:lpstr>Харківська область</vt:lpstr>
      <vt:lpstr>Херсонська область‎ </vt:lpstr>
      <vt:lpstr>Хмельницька область‎ </vt:lpstr>
      <vt:lpstr>Черкаська область‎</vt:lpstr>
      <vt:lpstr>Чернівецька область</vt:lpstr>
      <vt:lpstr>Чернігівська область</vt:lpstr>
      <vt:lpstr>Крим</vt:lpstr>
      <vt:lpstr>Слайд 30</vt:lpstr>
      <vt:lpstr>Слайд 31</vt:lpstr>
      <vt:lpstr>Слайд 32</vt:lpstr>
    </vt:vector>
  </TitlesOfParts>
  <Company>RePack by SPecialiST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qwerty</dc:creator>
  <cp:lastModifiedBy>Студент_2</cp:lastModifiedBy>
  <cp:revision>28</cp:revision>
  <dcterms:created xsi:type="dcterms:W3CDTF">2016-05-15T17:51:24Z</dcterms:created>
  <dcterms:modified xsi:type="dcterms:W3CDTF">2016-05-16T14:20:46Z</dcterms:modified>
</cp:coreProperties>
</file>