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D75F"/>
    <a:srgbClr val="A50021"/>
    <a:srgbClr val="990033"/>
    <a:srgbClr val="33CC33"/>
    <a:srgbClr val="00CC00"/>
    <a:srgbClr val="75A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21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636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07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76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0182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00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4507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843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580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9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80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714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85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386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0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69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49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2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319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717032"/>
            <a:ext cx="8064896" cy="2441239"/>
          </a:xfrm>
        </p:spPr>
        <p:txBody>
          <a:bodyPr>
            <a:normAutofit/>
          </a:bodyPr>
          <a:lstStyle/>
          <a:p>
            <a:pPr marL="182880" algn="ctr"/>
            <a:r>
              <a:rPr lang="ru-RU" b="1" dirty="0" smtClean="0">
                <a:solidFill>
                  <a:srgbClr val="FFFF00"/>
                </a:solidFill>
              </a:rPr>
              <a:t>“</a:t>
            </a:r>
            <a:r>
              <a:rPr lang="uk-UA" b="1" dirty="0" smtClean="0">
                <a:solidFill>
                  <a:srgbClr val="FFFF00"/>
                </a:solidFill>
              </a:rPr>
              <a:t>Коронавірус без ускладнень</a:t>
            </a:r>
            <a:r>
              <a:rPr lang="ru-RU" b="1" dirty="0" smtClean="0">
                <a:solidFill>
                  <a:srgbClr val="FFFF00"/>
                </a:solidFill>
              </a:rPr>
              <a:t>”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t="3987" b="30302"/>
          <a:stretch/>
        </p:blipFill>
        <p:spPr>
          <a:xfrm>
            <a:off x="539551" y="490289"/>
            <a:ext cx="8064897" cy="3298751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 flipH="1">
            <a:off x="6155795" y="1052736"/>
            <a:ext cx="2934072" cy="2880320"/>
          </a:xfrm>
          <a:prstGeom prst="line">
            <a:avLst/>
          </a:prstGeom>
          <a:ln w="38100">
            <a:solidFill>
              <a:srgbClr val="A50021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7091899" y="836712"/>
            <a:ext cx="2051720" cy="2016224"/>
          </a:xfrm>
          <a:prstGeom prst="line">
            <a:avLst/>
          </a:prstGeom>
          <a:ln w="38100">
            <a:solidFill>
              <a:srgbClr val="A50021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5364088" y="1988840"/>
            <a:ext cx="3756576" cy="3744416"/>
          </a:xfrm>
          <a:prstGeom prst="line">
            <a:avLst/>
          </a:prstGeom>
          <a:ln w="38100">
            <a:solidFill>
              <a:srgbClr val="A50021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6186592" y="2139664"/>
            <a:ext cx="2934072" cy="2880320"/>
          </a:xfrm>
          <a:prstGeom prst="line">
            <a:avLst/>
          </a:prstGeom>
          <a:ln w="38100">
            <a:solidFill>
              <a:srgbClr val="A50021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1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Цинк забезпечує цілісну роботу білків слизових бар'єрів, своєчасну активацію імуноглобулінів А і імунних клітин, запускає продукцію інтерферонів, перешкоджає реплікації вірусу і поділу заражених вірусом клітин, розщеплює вірусну РНК, обмежує актівацію вірусу</a:t>
            </a:r>
          </a:p>
          <a:p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Крім імуностимулюючого ефекту іони цинку сприяють захисту легенів при запальному процесі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Без названия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4437112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48072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М’ясо, птиця, </a:t>
            </a: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яловичина, баранина, свинина,– відмінні джерела цинку. 100 грамів сирого фаршу з даних видів м’яса містять 4,8 мг цинку (44% добової норми). 100 грамів курячого темного м’яса дають 16%.</a:t>
            </a:r>
            <a:b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Бобові.</a:t>
            </a: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Є найкращим вегетаріанським джерелом цинку. Так чашка печених бобів дозволяє отримати до 38% щоденної кількості цинку, потрібного організму. Чашка приготованого нуту – 18%. Також продукти цієї групи багаті клітковиною, вітамінами В, залізом.</a:t>
            </a:r>
            <a:b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Гарбузове насіння.</a:t>
            </a: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Жменя в 30-40 грамів може забезпечити до 15% добової норми цинку. Крім цього, продукт дає організму клітковину, білок, магній, антиоксиданти-речовини, які також ефективно допомагають підвищити імунітет</a:t>
            </a:r>
            <a:b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Йогурт.</a:t>
            </a: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Молочні продукти в цілому є важливим харчовим джерелом цинку. Йогурт пропонує його найбільше – до 11% в одній склянці. Інша його перевага для добре працюючої імунної системи – це пробіотики, що поліпшують стан кишкової мікрофлори.</a:t>
            </a:r>
            <a:b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Яйця.</a:t>
            </a: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Одне велике куряче яйце містить близько 5% добової норми важливого мікроелемента. Чудовим доповненням до нього йдуть вітаміни групи В, селен, холін, що роблять наш імунітет значно міцнішим.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0"/>
            <a:ext cx="8359080" cy="685800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Магній необхідний для синтезу інтерферонів, скорочення терміну життя вірусу. Він необхідний для підтримки активності білків противірусного захисту організму, так само для компенсації хронічних серцево-судинних патологій.</a:t>
            </a:r>
          </a:p>
          <a:p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Магній бере участь в понад 300 метаболічних реакціях в організмі. З тих, які ми можемо відчувати на собі - виробництво енергії, регулювання артеріального тиску, передавання нервових сигналів, а також розслаблення м'язів. У разі дефіциту магнію ми можемо відчувати втому, яка не відповідає виконуваній роботі, можливі стрибки  тиску, перебої в роботі серця, головні болі, апатія, відчуття оніміння, судоми в кінцівках, посмикування повік, безсоння... </a:t>
            </a:r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Без названия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4941168"/>
            <a:ext cx="1906910" cy="173126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424936" cy="6480720"/>
          </a:xfrm>
        </p:spPr>
        <p:txBody>
          <a:bodyPr/>
          <a:lstStyle/>
          <a:p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Продукти, багаті магнієм, не належать до екзотичних, вони доступні і обов'язково повинні перебувати в раціоні кожного. Насамперед - різні цільнозернові продукти. А у білому хлібі, шліфованому рисі і т. д. магнію міститься мало, оскільки він перебуває в основному в зовнішній оболонці зерна - у висівках, які видаляються під час переробки.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Велика кількість магнію міститься в овочах з листям темно-зеленого кольору, оскільки магній - важливий компонент хлорофілу, зеленого пігменту рослин. Також багато його в морських водоростях, наприклад, в морській капусті, морепродуктах. Є він і в бобових, рибі, м'ясі горіхах, сухофруктах, овочах і фруктах. До речі, багато магнію містить м'ясо равликів.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Але важливо знати і те, що вживання солодких газованих напоїв, в яких багато фосфору, призводить до втрати магнію. Надмірне вживання кави, консервованих і оброблених продуктів, де вміст магнію втрачається наполовину, впливає на забезпечення магнієм організму. 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33400"/>
            <a:ext cx="8640960" cy="6063952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Омега 3</a:t>
            </a:r>
            <a:endParaRPr lang="ru-RU" sz="3200" b="1" i="1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омега-3  набагато більш доступний продукт - насіння льону. У день досить спожити близько столової ложки подрібненого насіння. При цьому вони відмінно підійдуть як добавки до зелених салатів, каші або смузи.</a:t>
            </a:r>
          </a:p>
          <a:p>
            <a:r>
              <a:rPr lang="ru-RU" sz="21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Крім того, покрити денну норму вживання омега-3 можна за допомогою масел - льняного, Рижикова та гірчичного. Проблема цих маслі тільки в досить сильному смаку, особливо якщо вони довго зберігаються. Тримай таке масло в холодильнику і використовуй в комбінації з оливковою і соняшниковою олією для свіжих страв, які ти не будеш нагрівати. Під впливом високої температури поліненасичені жирні кислоти дуже швидко псуються, як і на відкритому повітрі, так що банку з маслом потрібно обов`язково щільно закривати.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7422976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Зміцнюйте свій имунітет і будьте здорові </a:t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sz="1800" b="1" dirty="0" smtClean="0">
                <a:solidFill>
                  <a:srgbClr val="00B0F0"/>
                </a:solidFill>
              </a:rPr>
              <a:t>викладач Ткачук М.В</a:t>
            </a:r>
            <a:r>
              <a:rPr lang="uk-UA" b="1" dirty="0" smtClean="0">
                <a:solidFill>
                  <a:srgbClr val="00B0F0"/>
                </a:solidFill>
              </a:rPr>
              <a:t>.</a:t>
            </a:r>
            <a:endParaRPr lang="ru-RU" b="1" dirty="0">
              <a:solidFill>
                <a:srgbClr val="00B0F0"/>
              </a:solidFill>
            </a:endParaRPr>
          </a:p>
        </p:txBody>
      </p:sp>
      <p:pic>
        <p:nvPicPr>
          <p:cNvPr id="5" name="Содержимое 4" descr="6546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476672"/>
            <a:ext cx="6264696" cy="374441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1487" y="764704"/>
            <a:ext cx="7465004" cy="180020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uk-UA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Імунітет</a:t>
            </a:r>
            <a:r>
              <a:rPr lang="uk-UA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 здатність організму захищати власну цілісність і біологічну індивідуальність.</a:t>
            </a:r>
            <a:endParaRPr lang="uk-UA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media.pogliad.ua/news/article/2017/12/17/347967/XB9Ww7Pu23KUYEuDRX7U.r695x43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43"/>
          <a:stretch/>
        </p:blipFill>
        <p:spPr bwMode="auto">
          <a:xfrm>
            <a:off x="827584" y="2852936"/>
            <a:ext cx="746500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H="1">
            <a:off x="6156176" y="3789040"/>
            <a:ext cx="2934072" cy="2880320"/>
          </a:xfrm>
          <a:prstGeom prst="line">
            <a:avLst/>
          </a:prstGeom>
          <a:ln w="38100">
            <a:solidFill>
              <a:srgbClr val="A50021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7092280" y="3573016"/>
            <a:ext cx="2051720" cy="2016224"/>
          </a:xfrm>
          <a:prstGeom prst="line">
            <a:avLst/>
          </a:prstGeom>
          <a:ln w="38100">
            <a:solidFill>
              <a:srgbClr val="A50021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08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731520"/>
            <a:ext cx="7776864" cy="25534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Імунна реакція </a:t>
            </a:r>
            <a:r>
              <a:rPr lang="uk-UA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 захисна реакція організму.</a:t>
            </a:r>
          </a:p>
          <a:p>
            <a:pPr marL="45720" indent="0" algn="just"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відповідь на вторгнення в організм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чужорідних біологічних молекул (антигенів) лімфоцити крові виробляють антитіла 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імуноглобуліни)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 розпізнають 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знешкоджують їх.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6156176" y="3789040"/>
            <a:ext cx="2934072" cy="2880320"/>
          </a:xfrm>
          <a:prstGeom prst="line">
            <a:avLst/>
          </a:prstGeom>
          <a:ln w="38100">
            <a:solidFill>
              <a:srgbClr val="A50021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7092280" y="3573016"/>
            <a:ext cx="2051720" cy="2016224"/>
          </a:xfrm>
          <a:prstGeom prst="line">
            <a:avLst/>
          </a:prstGeom>
          <a:ln w="38100">
            <a:solidFill>
              <a:srgbClr val="A50021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84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533400"/>
            <a:ext cx="7566992" cy="3767670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Коронавірусна інфекція COVID-19 викликана вірусом SARS-CoV-2, протікає особливо важко у хворих зі зниженим імунітетом і у пацієнтів з хронічними захворюваннями. Ця категорія пацієнтів, до якої перш за все відносяться особи похилого віку.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Без названия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149080"/>
            <a:ext cx="4752528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Ми знаємо що вірус дуже швидко мутує, створення високоефективної вакцини малоймовірно. Важливим напрямком лікування та профілактики COVID-19 є нормалізація функціонування імунної системи.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630_360_1542749738-9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4581128"/>
            <a:ext cx="4032448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533400"/>
            <a:ext cx="7783016" cy="6135960"/>
          </a:xfrm>
        </p:spPr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Дефіцити певних мікронутрієнтів, вітамінів і незамінних жирів, являють собою одну з важливих причин дисфункції імунної системи</a:t>
            </a:r>
          </a:p>
          <a:p>
            <a:r>
              <a:rPr lang="uk-UA" dirty="0" smtClean="0">
                <a:solidFill>
                  <a:srgbClr val="FFFF00"/>
                </a:solidFill>
              </a:rPr>
              <a:t>Адекватне споживання мікронутрієнтів як цинк, магній, вітамінів, омега 3, лецитину має важливе значення для підтримки імунітету</a:t>
            </a:r>
          </a:p>
          <a:p>
            <a:r>
              <a:rPr lang="uk-UA" dirty="0" smtClean="0">
                <a:solidFill>
                  <a:srgbClr val="FFFF00"/>
                </a:solidFill>
              </a:rPr>
              <a:t>Зокрема дефіцит цинку відзначається у 75-82% населення.</a:t>
            </a:r>
          </a:p>
          <a:p>
            <a:endParaRPr lang="uk-UA" dirty="0" smtClean="0">
              <a:solidFill>
                <a:srgbClr val="FFFF0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tsink-kzdorovya-15-mg-tsinku-tabletki-60-346604083914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88640"/>
            <a:ext cx="2016224" cy="1368152"/>
          </a:xfrm>
          <a:prstGeom prst="rect">
            <a:avLst/>
          </a:prstGeom>
        </p:spPr>
      </p:pic>
      <p:pic>
        <p:nvPicPr>
          <p:cNvPr id="5" name="Рисунок 4" descr="Без названия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4437112"/>
            <a:ext cx="2921124" cy="2016224"/>
          </a:xfrm>
          <a:prstGeom prst="rect">
            <a:avLst/>
          </a:prstGeom>
        </p:spPr>
      </p:pic>
      <p:pic>
        <p:nvPicPr>
          <p:cNvPr id="6" name="Рисунок 5" descr="Без названия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4509120"/>
            <a:ext cx="2266950" cy="2019300"/>
          </a:xfrm>
          <a:prstGeom prst="rect">
            <a:avLst/>
          </a:prstGeom>
        </p:spPr>
      </p:pic>
      <p:pic>
        <p:nvPicPr>
          <p:cNvPr id="7" name="Рисунок 6" descr="unnamed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188640"/>
            <a:ext cx="2880320" cy="14847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533400"/>
            <a:ext cx="7855024" cy="5415880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Наявність в організмі будь-якого хронічного запалення стимулює більш швидке посилення синтезу прозапальних цитокінів, що підсилює прикріплення вірусу до мембран і надлишкову активацію лейкоцитів, сприяє розпаду гранул тучних клітин, виділення великої кількості гістаміну, посиленню запального набряку тканин.</a:t>
            </a:r>
          </a:p>
          <a:p>
            <a:pPr algn="just"/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Ці процеси регулюються сигнальними каскадами молекул Порушення регуляції цих сигнальних каскадів розвивається при дефіциті цинку, вітамінів А і Е, вітаміну С, вітамінів В1, В6, В3, омега3 кислот (знижує рівень простагландинів запалення)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7566992" cy="202954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6"/>
                </a:solidFill>
              </a:rPr>
              <a:t>Вітамін D</a:t>
            </a:r>
            <a:r>
              <a:rPr lang="uk-UA" b="1" dirty="0" smtClean="0">
                <a:solidFill>
                  <a:srgbClr val="FFFF00"/>
                </a:solidFill>
              </a:rPr>
              <a:t> </a:t>
            </a:r>
            <a:br>
              <a:rPr lang="uk-UA" b="1" dirty="0" smtClean="0">
                <a:solidFill>
                  <a:srgbClr val="FFFF00"/>
                </a:solidFill>
              </a:rPr>
            </a:br>
            <a:r>
              <a:rPr lang="uk-UA" b="1" dirty="0" smtClean="0">
                <a:solidFill>
                  <a:srgbClr val="FFFF00"/>
                </a:solidFill>
              </a:rPr>
              <a:t>сприяє синтезу антимікробного пептиду і знижує надмірний синтез прозапальних цитокінів.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009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332656"/>
            <a:ext cx="7639000" cy="403244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533400"/>
            <a:ext cx="7999040" cy="5919936"/>
          </a:xfrm>
        </p:spPr>
        <p:txBody>
          <a:bodyPr>
            <a:normAutofit fontScale="92500" lnSpcReduction="10000"/>
          </a:bodyPr>
          <a:lstStyle/>
          <a:p>
            <a:r>
              <a:rPr lang="uk-UA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Сонце та їжа — два </a:t>
            </a:r>
            <a:r>
              <a:rPr lang="uk-UA" sz="2600" b="1" dirty="0" smtClean="0">
                <a:solidFill>
                  <a:srgbClr val="5FD75F"/>
                </a:solidFill>
                <a:latin typeface="Times New Roman" pitchFamily="18" charset="0"/>
                <a:cs typeface="Times New Roman" pitchFamily="18" charset="0"/>
              </a:rPr>
              <a:t>вітаміни </a:t>
            </a:r>
            <a:r>
              <a:rPr lang="ru-RU" sz="2600" b="1" dirty="0" smtClean="0">
                <a:solidFill>
                  <a:srgbClr val="5FD75F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r>
              <a:rPr lang="uk-UA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600" dirty="0" smtClean="0">
                <a:solidFill>
                  <a:srgbClr val="5FD75F"/>
                </a:solidFill>
                <a:latin typeface="Times New Roman" pitchFamily="18" charset="0"/>
                <a:cs typeface="Times New Roman" pitchFamily="18" charset="0"/>
              </a:rPr>
              <a:t>Вітамін D</a:t>
            </a:r>
            <a:r>
              <a:rPr lang="uk-UA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який називають </a:t>
            </a:r>
            <a:r>
              <a:rPr lang="uk-UA" sz="2600" b="1" i="1" dirty="0" smtClean="0">
                <a:solidFill>
                  <a:srgbClr val="5FD75F"/>
                </a:solidFill>
                <a:latin typeface="Times New Roman" pitchFamily="18" charset="0"/>
                <a:cs typeface="Times New Roman" pitchFamily="18" charset="0"/>
              </a:rPr>
              <a:t>кальциферолом</a:t>
            </a:r>
            <a:r>
              <a:rPr lang="uk-UA" sz="2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належить до групи </a:t>
            </a:r>
            <a:r>
              <a:rPr lang="uk-UA" sz="2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жиророзчинних</a:t>
            </a:r>
            <a:r>
              <a:rPr lang="ru-RU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вітамінів та існує у двох формах —</a:t>
            </a:r>
            <a:r>
              <a:rPr lang="ru-RU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 D</a:t>
            </a:r>
            <a:r>
              <a:rPr lang="uk-UA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 (</a:t>
            </a:r>
            <a:r>
              <a:rPr lang="ru-RU" sz="2600" b="1" i="1" dirty="0" smtClean="0">
                <a:solidFill>
                  <a:srgbClr val="5FD75F"/>
                </a:solidFill>
                <a:latin typeface="Times New Roman" pitchFamily="18" charset="0"/>
                <a:cs typeface="Times New Roman" pitchFamily="18" charset="0"/>
              </a:rPr>
              <a:t>холекальциферолу</a:t>
            </a:r>
            <a:r>
              <a:rPr lang="ru-RU" sz="2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та D2 (</a:t>
            </a:r>
            <a:r>
              <a:rPr lang="uk-UA" sz="2600" b="1" i="1" dirty="0" smtClean="0">
                <a:solidFill>
                  <a:srgbClr val="5FD75F"/>
                </a:solidFill>
                <a:latin typeface="Times New Roman" pitchFamily="18" charset="0"/>
                <a:cs typeface="Times New Roman" pitchFamily="18" charset="0"/>
              </a:rPr>
              <a:t>ергокальциферолу</a:t>
            </a:r>
            <a:r>
              <a:rPr lang="uk-UA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), які  в організмі виконують однакову роботу, але різними шляхами потрапляють до нього.</a:t>
            </a:r>
            <a:br>
              <a:rPr lang="uk-UA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D3 (сонячний) утворюється у шкірі при потраплянні на неї сонячного проміння.</a:t>
            </a:r>
            <a:br>
              <a:rPr lang="ru-RU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D2 (харчовий) міститься в дуже обмежених продуктах харчування, таких як печінка тріски та морська риба; і в невеликій кількості — в яєчному жовтку та вершковому маслі.</a:t>
            </a:r>
            <a:br>
              <a:rPr lang="ru-RU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Обидві форми вітамінів є вкрай важливими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414</TotalTime>
  <Words>617</Words>
  <Application>Microsoft Office PowerPoint</Application>
  <PresentationFormat>Экран (4:3)</PresentationFormat>
  <Paragraphs>26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Сектор</vt:lpstr>
      <vt:lpstr>“Коронавірус без ускладнень”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Вітамін D  сприяє синтезу антимікробного пептиду і знижує надмірний синтез прозапальних цитокінів.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Зміцнюйте свій имунітет і будьте здорові  викладач Ткачук М.В.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Імунна система. Імунітет</dc:title>
  <dc:creator>User</dc:creator>
  <cp:lastModifiedBy>Бухгалтер</cp:lastModifiedBy>
  <cp:revision>66</cp:revision>
  <dcterms:created xsi:type="dcterms:W3CDTF">2018-08-07T10:30:34Z</dcterms:created>
  <dcterms:modified xsi:type="dcterms:W3CDTF">2020-10-21T06:11:01Z</dcterms:modified>
</cp:coreProperties>
</file>