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57" r:id="rId4"/>
    <p:sldId id="261" r:id="rId5"/>
    <p:sldId id="262" r:id="rId6"/>
    <p:sldId id="263" r:id="rId7"/>
    <p:sldId id="274" r:id="rId8"/>
    <p:sldId id="266" r:id="rId9"/>
    <p:sldId id="290" r:id="rId10"/>
    <p:sldId id="291" r:id="rId11"/>
    <p:sldId id="277" r:id="rId12"/>
    <p:sldId id="278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3" r:id="rId24"/>
    <p:sldId id="271" r:id="rId25"/>
    <p:sldId id="270" r:id="rId26"/>
    <p:sldId id="273" r:id="rId27"/>
    <p:sldId id="272" r:id="rId28"/>
    <p:sldId id="292" r:id="rId29"/>
    <p:sldId id="29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DC35F7-0F24-46EA-9D24-1BB498FE5D4D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06BF58-A13F-4F97-8C6F-F225BB26A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485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D3915-EBB5-44B4-8C22-3D4EE9AA6DB2}" type="datetime1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F9BD9-FB83-4E4F-BDE0-A8C5D13F9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724DD-23A2-4DB6-AF2A-AC093D798132}" type="datetime1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E2656-F66E-4BAA-97B3-E89633F11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64A79-313B-4A9E-9CF3-61C51E3B6DFD}" type="datetime1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D38F8-5FE6-45B8-A0A3-C4349EDD0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AF863-205E-462B-A187-6A4EEC988FEB}" type="datetime1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D68B8-7E84-4A40-B467-653DDBA23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EA27D-B519-40AF-8DEA-11AA1E842C00}" type="datetime1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CC1D0-9342-4F40-ABC4-0DC17443F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2E05-FBFC-4E2E-8A15-B60625DA1FBC}" type="datetime1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85D0-4931-4DFA-B065-E8B65D59E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6D892-2E33-4176-B962-40B2C2DBE836}" type="datetime1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9F96D-5B2B-4EF1-8F72-C21597FAA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18EDC-B320-46AC-A94F-73D22B38A9A1}" type="datetime1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B902D-EC28-4158-B203-59B2EEC6A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C08C9-AAC8-4286-979C-B4D3E3C7EC24}" type="datetime1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03E54-78E0-4A95-AD8E-4E05ADE50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7769F-CA47-4A33-A412-0F564B9E6F90}" type="datetime1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1CF37-A64A-4533-B24D-E9BC265E2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5EA32-23E6-40A6-931C-801EE8C984C6}" type="datetime1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B4744-C452-434F-9ACC-17F41466D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7ADBAB-495B-494F-9F1D-F13C5932BDCF}" type="datetime1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C6114C-1742-4750-80A2-F5630C30E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K:\&#1057;&#1074;&#1103;&#1090;&#1086;%20&#1084;&#1086;&#1074;&#1080;-9%20&#1083;&#1080;&#1089;&#1090;&#1086;&#1087;&#1072;&#1076;&#1072;\&#1053;&#1077;&#1089;&#1090;&#1086;&#1088;%20&#1083;&#1110;&#1090;&#1086;&#1087;&#1080;&#1089;&#1077;&#1094;&#1100;%20&#1087;&#1088;&#1077;&#1079;&#1077;&#1085;&#1090;&#1072;&#1094;&#1110;&#1111;%20&#1090;&#1072;%20&#1089;&#1094;&#1077;&#1085;&#1072;&#1088;&#1110;&#1111;%20%20&#1076;&#1086;%20&#1044;&#1085;&#1103;%20&#1087;&#1080;&#1089;&#1077;&#1084;&#1085;&#1086;&#1089;&#1090;&#1110;\Yiruma%20-%20Kiss%20The%20Rain.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K:\&#1057;&#1074;&#1103;&#1090;&#1086;%20&#1084;&#1086;&#1074;&#1080;-9%20&#1083;&#1080;&#1089;&#1090;&#1086;&#1087;&#1072;&#1076;&#1072;\&#1053;&#1077;&#1089;&#1090;&#1086;&#1088;%20&#1083;&#1110;&#1090;&#1086;&#1087;&#1080;&#1089;&#1077;&#1094;&#1100;%20&#1087;&#1088;&#1077;&#1079;&#1077;&#1085;&#1090;&#1072;&#1094;&#1110;&#1111;%20&#1090;&#1072;%20&#1089;&#1094;&#1077;&#1085;&#1072;&#1088;&#1110;&#1111;%20%20&#1076;&#1086;%20&#1044;&#1085;&#1103;%20&#1087;&#1080;&#1089;&#1077;&#1084;&#1085;&#1086;&#1089;&#1090;&#1110;\Yiruma%20-%20Kiss%20The%20Rain..mp3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K:\&#1057;&#1074;&#1103;&#1090;&#1086;%20&#1084;&#1086;&#1074;&#1080;-9%20&#1083;&#1080;&#1089;&#1090;&#1086;&#1087;&#1072;&#1076;&#1072;\&#1053;&#1077;&#1089;&#1090;&#1086;&#1088;%20&#1083;&#1110;&#1090;&#1086;&#1087;&#1080;&#1089;&#1077;&#1094;&#1100;%20&#1087;&#1088;&#1077;&#1079;&#1077;&#1085;&#1090;&#1072;&#1094;&#1110;&#1111;%20&#1090;&#1072;%20&#1089;&#1094;&#1077;&#1085;&#1072;&#1088;&#1110;&#1111;%20%20&#1076;&#1086;%20&#1044;&#1085;&#1103;%20&#1087;&#1080;&#1089;&#1077;&#1084;&#1085;&#1086;&#1089;&#1090;&#1110;\Yiruma%20-%20Kiss%20The%20Rain..mp3" TargetMode="Externa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.wav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.wav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Documents and Settings\Aida\Рабочий стол\ПРО создание презнетаций шаблонов... и всё!\МОИ шаблоны ЭКСПЕРИМЕНТы\c6083dc3afa8a7a217aa7cd89793e60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57166"/>
            <a:ext cx="5500726" cy="1928826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 rot="21353469">
            <a:off x="-1522196" y="782202"/>
            <a:ext cx="10605772" cy="4870890"/>
          </a:xfrm>
        </p:spPr>
        <p:txBody>
          <a:bodyPr>
            <a:scene3d>
              <a:camera prst="perspectiveContrastingLeftFacing"/>
              <a:lightRig rig="threePt" dir="t"/>
            </a:scene3d>
          </a:bodyPr>
          <a:lstStyle/>
          <a:p>
            <a:pPr eaLnBrk="1" hangingPunct="1"/>
            <a:r>
              <a:rPr lang="uk-UA" sz="9600" dirty="0" smtClean="0"/>
              <a:t/>
            </a:r>
            <a:br>
              <a:rPr lang="uk-UA" sz="9600" dirty="0" smtClean="0"/>
            </a:br>
            <a:r>
              <a:rPr lang="uk-UA" sz="9600" dirty="0" smtClean="0"/>
              <a:t/>
            </a:r>
            <a:br>
              <a:rPr lang="uk-UA" sz="96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endParaRPr lang="uk-UA" sz="4000" b="1" dirty="0" smtClean="0"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42852"/>
            <a:ext cx="8643998" cy="6500858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6642100"/>
            <a:ext cx="979488" cy="2159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http://aida.ucoz.ru</a:t>
            </a:r>
            <a:endParaRPr lang="ru-RU" sz="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Yiruma - Kiss The Rain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38" y="285728"/>
            <a:ext cx="50006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1857364"/>
            <a:ext cx="892971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</a:t>
            </a:r>
            <a:r>
              <a:rPr lang="uk-UA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листопада-</a:t>
            </a:r>
            <a:endParaRPr lang="uk-UA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української писемності та </a:t>
            </a:r>
          </a:p>
          <a:p>
            <a:pPr algn="ctr"/>
            <a:r>
              <a:rPr lang="uk-UA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мови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1516">
        <p14:vortex dir="r"/>
      </p:transition>
    </mc:Choice>
    <mc:Fallback>
      <p:transition spd="slow" advTm="115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43692" cy="5654692"/>
          </a:xfrm>
        </p:spPr>
        <p:txBody>
          <a:bodyPr/>
          <a:lstStyle/>
          <a:p>
            <a:r>
              <a:rPr lang="uk-UA" altLang="ru-RU" b="1" dirty="0" smtClean="0">
                <a:solidFill>
                  <a:srgbClr val="660066"/>
                </a:solidFill>
                <a:latin typeface="Monotype Corsiva" pitchFamily="66" charset="0"/>
              </a:rPr>
              <a:t>Коли забув ти рідну мову, </a:t>
            </a:r>
            <a:r>
              <a:rPr lang="ru-RU" altLang="ru-RU" dirty="0" smtClean="0">
                <a:solidFill>
                  <a:srgbClr val="660066"/>
                </a:solidFill>
                <a:latin typeface="Monotype Corsiva" pitchFamily="66" charset="0"/>
              </a:rPr>
              <a:t/>
            </a:r>
            <a:br>
              <a:rPr lang="ru-RU" altLang="ru-RU" dirty="0" smtClean="0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uk-UA" altLang="ru-RU" b="1" dirty="0" smtClean="0">
                <a:solidFill>
                  <a:srgbClr val="660066"/>
                </a:solidFill>
                <a:latin typeface="Monotype Corsiva" pitchFamily="66" charset="0"/>
              </a:rPr>
              <a:t> Яка б та мова не була - </a:t>
            </a:r>
            <a:r>
              <a:rPr lang="ru-RU" altLang="ru-RU" dirty="0" smtClean="0">
                <a:solidFill>
                  <a:srgbClr val="660066"/>
                </a:solidFill>
                <a:latin typeface="Monotype Corsiva" pitchFamily="66" charset="0"/>
              </a:rPr>
              <a:t/>
            </a:r>
            <a:br>
              <a:rPr lang="ru-RU" altLang="ru-RU" dirty="0" smtClean="0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uk-UA" altLang="ru-RU" b="1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en-US" altLang="ru-RU" b="1" dirty="0" smtClean="0">
                <a:solidFill>
                  <a:srgbClr val="660066"/>
                </a:solidFill>
                <a:latin typeface="Monotype Corsiva" pitchFamily="66" charset="0"/>
              </a:rPr>
              <a:t>       </a:t>
            </a:r>
            <a:r>
              <a:rPr lang="uk-UA" altLang="ru-RU" b="1" dirty="0" smtClean="0">
                <a:solidFill>
                  <a:srgbClr val="660066"/>
                </a:solidFill>
                <a:latin typeface="Monotype Corsiva" pitchFamily="66" charset="0"/>
              </a:rPr>
              <a:t>Ти втратив корінь і основу </a:t>
            </a:r>
            <a:r>
              <a:rPr lang="ru-RU" altLang="ru-RU" dirty="0" smtClean="0">
                <a:solidFill>
                  <a:srgbClr val="660066"/>
                </a:solidFill>
                <a:latin typeface="Monotype Corsiva" pitchFamily="66" charset="0"/>
              </a:rPr>
              <a:t/>
            </a:r>
            <a:br>
              <a:rPr lang="ru-RU" altLang="ru-RU" dirty="0" smtClean="0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uk-UA" altLang="ru-RU" b="1" dirty="0" smtClean="0">
                <a:solidFill>
                  <a:srgbClr val="660066"/>
                </a:solidFill>
                <a:latin typeface="Monotype Corsiva" pitchFamily="66" charset="0"/>
              </a:rPr>
              <a:t> Ти обчухрав себе дотла. </a:t>
            </a:r>
            <a:r>
              <a:rPr lang="ru-RU" altLang="ru-RU" dirty="0" smtClean="0">
                <a:solidFill>
                  <a:srgbClr val="660066"/>
                </a:solidFill>
                <a:latin typeface="Monotype Corsiva" pitchFamily="66" charset="0"/>
              </a:rPr>
              <a:t/>
            </a:r>
            <a:br>
              <a:rPr lang="ru-RU" altLang="ru-RU" dirty="0" smtClean="0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uk-UA" altLang="ru-RU" b="1" dirty="0" smtClean="0">
                <a:solidFill>
                  <a:srgbClr val="660066"/>
                </a:solidFill>
                <a:latin typeface="Monotype Corsiva" pitchFamily="66" charset="0"/>
              </a:rPr>
              <a:t> (А.Білоус). </a:t>
            </a:r>
            <a:r>
              <a:rPr lang="ru-RU" altLang="ru-RU" dirty="0" smtClean="0">
                <a:solidFill>
                  <a:srgbClr val="660066"/>
                </a:solidFill>
                <a:latin typeface="Monotype Corsiva" pitchFamily="66" charset="0"/>
              </a:rPr>
              <a:t/>
            </a:r>
            <a:br>
              <a:rPr lang="ru-RU" altLang="ru-RU" dirty="0" smtClean="0">
                <a:solidFill>
                  <a:srgbClr val="660066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818EDC-B320-46AC-A94F-73D22B38A9A1}" type="datetime1">
              <a:rPr lang="ru-RU" smtClean="0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B902D-EC28-4158-B203-59B2EEC6A2B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r="4936"/>
          <a:stretch>
            <a:fillRect/>
          </a:stretch>
        </p:blipFill>
        <p:spPr bwMode="auto">
          <a:xfrm>
            <a:off x="6572264" y="3571876"/>
            <a:ext cx="24479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Мои документы\Мои рисунки\клипарты\соціална\Vector_Art_Flowers_Wallpapers_17_Wallpaper_tvw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105400" cy="6857999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b="39822"/>
          <a:stretch/>
        </p:blipFill>
        <p:spPr bwMode="auto">
          <a:xfrm>
            <a:off x="4038601" y="-51890"/>
            <a:ext cx="5105400" cy="690989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676400" y="457200"/>
            <a:ext cx="7467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Трагічні дати в історичному календарі    української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мови</a:t>
            </a:r>
            <a:r>
              <a:rPr kumimoji="0" lang="uk-UA" sz="4800" b="1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c02a446e2d7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670708"/>
            <a:ext cx="3200400" cy="31872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и рисунки\клипарты\соціална\Vector_Art_Flowers_Wallpapers_17_Wallpaper_tvw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105400" cy="6857999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>
            <a:extLst>
              <a:ext uri="{BEBA8EAE-BF5A-486C-A8C5-ECC9F3942E4B}">
                <a14:imgProps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600200" y="0"/>
            <a:ext cx="75438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362200" y="762000"/>
            <a:ext cx="5638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1720 рік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російський цар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Петро І заборонив друкувати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книги українською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мовою.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Мои документы\Мои рисунки\клипарты\соціална\Vector_Art_Flowers_Wallpapers_17_Wallpaper_tvw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105400" cy="6857999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>
            <a:extLst>
              <a:ext uri="{BEBA8EAE-BF5A-486C-A8C5-ECC9F3942E4B}">
                <a14:imgProps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600200" y="0"/>
            <a:ext cx="75438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14600" y="0"/>
            <a:ext cx="64008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1769 рік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видано розпорядження Російської церкви про вилучення в населення України українських букварів та українських текстів із 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церковних  книг.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\Мои документы\Мои рисунки\клипарты\соціална\Vector_Art_Flowers_Wallpapers_17_Wallpaper_tvw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6857999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>
            <a:extLst>
              <a:ext uri="{BEBA8EAE-BF5A-486C-A8C5-ECC9F3942E4B}">
                <a14:imgProps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600200" y="0"/>
            <a:ext cx="75438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90800" y="228600"/>
            <a:ext cx="5715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1775 рік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зруйновано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Запорозьку Січ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 закрито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українські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школи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 полкових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козацьких канцеляріях.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и рисунки\клипарты\соціална\Vector_Art_Flowers_Wallpapers_17_Wallpaper_tvw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6857999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>
            <a:extLst>
              <a:ext uri="{BEBA8EAE-BF5A-486C-A8C5-ECC9F3942E4B}">
                <a14:imgProps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600200" y="0"/>
            <a:ext cx="75438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33600" y="304800"/>
            <a:ext cx="6400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1862 рік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закрито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українські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недільні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школи, які безкоштовно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організовували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видатні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діячі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української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культури.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и рисунки\клипарты\соціална\Vector_Art_Flowers_Wallpapers_17_Wallpaper_tvw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6857999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>
            <a:extLst>
              <a:ext uri="{BEBA8EAE-BF5A-486C-A8C5-ECC9F3942E4B}">
                <a14:imgProps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600200" y="0"/>
            <a:ext cx="75438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438400" y="457200"/>
            <a:ext cx="5943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1863 рік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указ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російського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міністра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Валуєва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 заборону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видання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книжок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українською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мовою.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и рисунки\клипарты\соціална\Vector_Art_Flowers_Wallpapers_17_Wallpaper_tvw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6857999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>
            <a:extLst>
              <a:ext uri="{BEBA8EAE-BF5A-486C-A8C5-ECC9F3942E4B}">
                <a14:imgProps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600200" y="0"/>
            <a:ext cx="75438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743200" y="914400"/>
            <a:ext cx="5562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1884 рік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закрито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всі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українські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театри.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и рисунки\клипарты\соціална\Vector_Art_Flowers_Wallpapers_17_Wallpaper_tvw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6857999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>
            <a:extLst>
              <a:ext uri="{BEBA8EAE-BF5A-486C-A8C5-ECC9F3942E4B}">
                <a14:imgProps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600200" y="0"/>
            <a:ext cx="75438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4600" y="457200"/>
            <a:ext cx="5486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1914 рік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російський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цар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Микола II ліквідує українську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пресу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газети і журнали.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и рисунки\клипарты\соціална\Vector_Art_Flowers_Wallpapers_17_Wallpaper_tvw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6857999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>
            <a:extLst>
              <a:ext uri="{BEBA8EAE-BF5A-486C-A8C5-ECC9F3942E4B}">
                <a14:imgProps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600200" y="0"/>
            <a:ext cx="75438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209800" y="304800"/>
            <a:ext cx="6324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1938 </a:t>
            </a:r>
            <a:r>
              <a:rPr kumimoji="0" lang="uk-UA" sz="7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рік</a:t>
            </a:r>
            <a:r>
              <a:rPr kumimoji="0" lang="uk-UA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сталінський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уряд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видає постанову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обов'язкове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вивчення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російської мови,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чим підтинає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коріння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мові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українській.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6" descr="ib627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643026"/>
            <a:ext cx="3643338" cy="5214974"/>
          </a:xfrm>
        </p:spPr>
      </p:pic>
      <p:sp>
        <p:nvSpPr>
          <p:cNvPr id="3076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1928802"/>
            <a:ext cx="5286412" cy="492919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3200" dirty="0" smtClean="0"/>
              <a:t>          </a:t>
            </a:r>
            <a:r>
              <a:rPr lang="uk-UA" sz="4000" b="1" dirty="0" smtClean="0"/>
              <a:t>Було встановлено </a:t>
            </a:r>
          </a:p>
          <a:p>
            <a:pPr>
              <a:buFont typeface="Arial" charset="0"/>
              <a:buNone/>
            </a:pPr>
            <a:r>
              <a:rPr lang="uk-UA" sz="3200" b="1" dirty="0" smtClean="0"/>
              <a:t> </a:t>
            </a:r>
            <a:r>
              <a:rPr lang="uk-UA" sz="4000" b="1" dirty="0" smtClean="0">
                <a:solidFill>
                  <a:srgbClr val="FF0000"/>
                </a:solidFill>
              </a:rPr>
              <a:t>9 листопада 1997 р.</a:t>
            </a:r>
            <a:r>
              <a:rPr lang="uk-UA" sz="3200" dirty="0" smtClean="0">
                <a:solidFill>
                  <a:srgbClr val="C00000"/>
                </a:solidFill>
              </a:rPr>
              <a:t>, </a:t>
            </a:r>
            <a:r>
              <a:rPr lang="uk-UA" sz="4000" b="1" dirty="0" smtClean="0"/>
              <a:t>указом Президента України  на честь ушанування </a:t>
            </a:r>
            <a:r>
              <a:rPr lang="uk-UA" sz="4000" b="1" dirty="0" err="1" smtClean="0"/>
              <a:t>пам</a:t>
            </a:r>
            <a:r>
              <a:rPr lang="en-US" sz="4000" b="1" dirty="0" smtClean="0"/>
              <a:t>’</a:t>
            </a:r>
            <a:r>
              <a:rPr lang="ru-RU" sz="4000" b="1" dirty="0" err="1" smtClean="0"/>
              <a:t>яті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Преподобного Нестора -Л</a:t>
            </a:r>
            <a:r>
              <a:rPr lang="uk-UA" sz="4000" b="1" dirty="0" smtClean="0">
                <a:solidFill>
                  <a:srgbClr val="FF0000"/>
                </a:solidFill>
              </a:rPr>
              <a:t>і</a:t>
            </a:r>
            <a:r>
              <a:rPr lang="ru-RU" sz="4000" b="1" dirty="0" err="1" smtClean="0">
                <a:solidFill>
                  <a:srgbClr val="FF0000"/>
                </a:solidFill>
              </a:rPr>
              <a:t>тописця</a:t>
            </a:r>
            <a:endParaRPr lang="uk-UA" sz="4000" b="1" dirty="0" smtClean="0">
              <a:solidFill>
                <a:srgbClr val="FF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01A4988-57FF-405F-90CD-74FC1F8FB61E}" type="datetime1">
              <a:rPr lang="ru-RU" smtClean="0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-142908" y="214290"/>
            <a:ext cx="9144064" cy="142876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День української писемності та мови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Yiruma - Kiss The Rain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10687">
        <p14:honeycomb/>
      </p:transition>
    </mc:Choice>
    <mc:Fallback>
      <p:transition spd="slow" advTm="106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7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и рисунки\клипарты\соціална\Vector_Art_Flowers_Wallpapers_17_Wallpaper_tvw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6857999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>
            <a:extLst>
              <a:ext uri="{BEBA8EAE-BF5A-486C-A8C5-ECC9F3942E4B}">
                <a14:imgProps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600200" y="0"/>
            <a:ext cx="75438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981200" y="228600"/>
            <a:ext cx="69342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1983 рік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видано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постанову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 так зване посилене вивчення російської мови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школах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поділ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класів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 2 групи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російські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та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українські.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Це призвело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того, що багато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українців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стали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ігнорувати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рідну мову.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Мои документы\Мои рисунки\клипарты\соціална\Vector_Art_Flowers_Wallpapers_17_Wallpaper_tvw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6857999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>
            <a:extLst>
              <a:ext uri="{BEBA8EAE-BF5A-486C-A8C5-ECC9F3942E4B}">
                <a14:imgProps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600200" y="0"/>
            <a:ext cx="75438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600200" y="0"/>
            <a:ext cx="7543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1989 рік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Видано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постанову,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яка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закріплювала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Україні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російську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мову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як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офіційну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uk-UA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агальнодержавну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мову,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чим  українську  було  відсунуто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   третій  план. 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Мои документы\Мои рисунки\клипарты\соціална\Vector_Art_Flowers_Wallpapers_17_Wallpaper_tvw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6857999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b="39822"/>
          <a:stretch/>
        </p:blipFill>
        <p:spPr bwMode="auto">
          <a:xfrm>
            <a:off x="4038601" y="-51890"/>
            <a:ext cx="5105400" cy="690989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676400" y="457200"/>
            <a:ext cx="7467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828800" y="457200"/>
            <a:ext cx="6857999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Криваві  жнива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такої  мовної  політики,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яка  проводилась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 Україні,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нагадують  про  себе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й  сьогодні.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/>
          <a:lstStyle/>
          <a:p>
            <a:r>
              <a:rPr lang="uk-UA" altLang="ru-RU" b="1" dirty="0" smtClean="0">
                <a:solidFill>
                  <a:srgbClr val="FF0000"/>
                </a:solidFill>
              </a:rPr>
              <a:t>Мова – </a:t>
            </a:r>
            <a:r>
              <a:rPr lang="uk-UA" altLang="ru-RU" b="1" dirty="0" smtClean="0"/>
              <a:t>це кров, що оббігає тіло нації. Виточи кров – умре нація. </a:t>
            </a:r>
            <a:br>
              <a:rPr lang="uk-UA" altLang="ru-RU" b="1" dirty="0" smtClean="0"/>
            </a:br>
            <a:r>
              <a:rPr lang="uk-UA" altLang="ru-RU" sz="3600" b="1" dirty="0" smtClean="0"/>
              <a:t>                                              </a:t>
            </a:r>
            <a:r>
              <a:rPr lang="uk-UA" altLang="ru-RU" sz="3600" b="1" i="1" dirty="0" smtClean="0"/>
              <a:t>Юліан </a:t>
            </a:r>
            <a:r>
              <a:rPr lang="uk-UA" altLang="ru-RU" sz="3600" b="1" i="1" dirty="0" err="1" smtClean="0"/>
              <a:t>Дзерович</a:t>
            </a:r>
            <a:r>
              <a:rPr lang="uk-UA" altLang="ru-RU" sz="3600" b="1" i="1" dirty="0" smtClean="0"/>
              <a:t>.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818EDC-B320-46AC-A94F-73D22B38A9A1}" type="datetime1">
              <a:rPr lang="ru-RU" smtClean="0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B902D-EC28-4158-B203-59B2EEC6A2B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5" name="Picture 5" descr="ger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71744"/>
            <a:ext cx="7858180" cy="382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8C08C9-AAC8-4286-979C-B4D3E3C7EC24}" type="datetime1">
              <a:rPr lang="ru-RU" smtClean="0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03E54-78E0-4A95-AD8E-4E05ADE50A04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571480"/>
            <a:ext cx="4500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2800" b="1" dirty="0" smtClean="0">
                <a:solidFill>
                  <a:srgbClr val="FF0000"/>
                </a:solidFill>
              </a:rPr>
              <a:t>Свято рідної мови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214422"/>
            <a:ext cx="57150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uk-UA" altLang="ru-RU" sz="4000" b="1" dirty="0" smtClean="0">
                <a:solidFill>
                  <a:srgbClr val="660066"/>
                </a:solidFill>
                <a:latin typeface="Monotype Corsiva" pitchFamily="66" charset="0"/>
              </a:rPr>
              <a:t>Мова кожного народу </a:t>
            </a:r>
          </a:p>
          <a:p>
            <a:pPr eaLnBrk="1" hangingPunct="1">
              <a:buFontTx/>
              <a:buNone/>
            </a:pPr>
            <a:r>
              <a:rPr lang="uk-UA" altLang="ru-RU" sz="4000" b="1" dirty="0" smtClean="0">
                <a:solidFill>
                  <a:srgbClr val="660066"/>
                </a:solidFill>
                <a:latin typeface="Monotype Corsiva" pitchFamily="66" charset="0"/>
              </a:rPr>
              <a:t>неповторна і — своя; </a:t>
            </a:r>
          </a:p>
          <a:p>
            <a:pPr eaLnBrk="1" hangingPunct="1">
              <a:buFontTx/>
              <a:buNone/>
            </a:pPr>
            <a:r>
              <a:rPr lang="uk-UA" altLang="ru-RU" sz="4000" b="1" dirty="0" smtClean="0">
                <a:solidFill>
                  <a:srgbClr val="660066"/>
                </a:solidFill>
                <a:latin typeface="Monotype Corsiva" pitchFamily="66" charset="0"/>
              </a:rPr>
              <a:t>в ній гримлять громи в негоду, </a:t>
            </a:r>
          </a:p>
          <a:p>
            <a:pPr eaLnBrk="1" hangingPunct="1">
              <a:buFontTx/>
              <a:buNone/>
            </a:pPr>
            <a:r>
              <a:rPr lang="uk-UA" altLang="ru-RU" sz="4000" b="1" dirty="0" smtClean="0">
                <a:solidFill>
                  <a:srgbClr val="660066"/>
                </a:solidFill>
                <a:latin typeface="Monotype Corsiva" pitchFamily="66" charset="0"/>
              </a:rPr>
              <a:t>в тиші — трелі солов'я.</a:t>
            </a:r>
          </a:p>
          <a:p>
            <a:pPr eaLnBrk="1" hangingPunct="1">
              <a:buFontTx/>
              <a:buNone/>
            </a:pPr>
            <a:r>
              <a:rPr lang="uk-UA" altLang="ru-RU" sz="4000" b="1" dirty="0" smtClean="0">
                <a:solidFill>
                  <a:srgbClr val="660066"/>
                </a:solidFill>
                <a:latin typeface="Monotype Corsiva" pitchFamily="66" charset="0"/>
              </a:rPr>
              <a:t>                Оксана Забужко</a:t>
            </a:r>
            <a:endParaRPr lang="ru-RU" altLang="ru-RU" sz="4000" b="1" dirty="0" smtClean="0">
              <a:solidFill>
                <a:srgbClr val="660066"/>
              </a:solidFill>
              <a:latin typeface="Monotype Corsiva" pitchFamily="66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568700"/>
            <a:ext cx="2543175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7858180" cy="5286412"/>
          </a:xfrm>
        </p:spPr>
        <p:txBody>
          <a:bodyPr/>
          <a:lstStyle/>
          <a:p>
            <a:r>
              <a:rPr lang="uk-UA" sz="5400" b="1" dirty="0" smtClean="0">
                <a:solidFill>
                  <a:schemeClr val="bg2">
                    <a:lumMod val="10000"/>
                  </a:schemeClr>
                </a:solidFill>
              </a:rPr>
              <a:t>Той,хто зневажливо ставиться до рідної мови,не може й сам викликати поваги до себе.</a:t>
            </a:r>
            <a:r>
              <a:rPr lang="uk-UA" dirty="0" smtClean="0">
                <a:solidFill>
                  <a:schemeClr val="accent2"/>
                </a:solidFill>
              </a:rPr>
              <a:t/>
            </a:r>
            <a:br>
              <a:rPr lang="uk-UA" dirty="0" smtClean="0">
                <a:solidFill>
                  <a:schemeClr val="accent2"/>
                </a:solidFill>
              </a:rPr>
            </a:br>
            <a:r>
              <a:rPr lang="uk-UA" dirty="0" smtClean="0"/>
              <a:t>                                                                                         </a:t>
            </a:r>
            <a:r>
              <a:rPr lang="uk-UA" sz="4800" b="1" dirty="0" smtClean="0"/>
              <a:t>Олесь Гончар</a:t>
            </a:r>
            <a:endParaRPr lang="ru-RU" sz="4800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818EDC-B320-46AC-A94F-73D22B38A9A1}" type="datetime1">
              <a:rPr lang="ru-RU" smtClean="0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B902D-EC28-4158-B203-59B2EEC6A2B9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6275" y="3714752"/>
            <a:ext cx="211772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-142900"/>
            <a:ext cx="9572660" cy="3429024"/>
          </a:xfrm>
        </p:spPr>
        <p:txBody>
          <a:bodyPr/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Зачинателем</a:t>
            </a:r>
            <a:r>
              <a:rPr lang="uk-UA" sz="4000" dirty="0" smtClean="0"/>
              <a:t> </a:t>
            </a:r>
            <a:r>
              <a:rPr lang="uk-UA" sz="4000" b="1" dirty="0" smtClean="0"/>
              <a:t>сучасної української літературної мови  вважається </a:t>
            </a:r>
            <a:r>
              <a:rPr lang="uk-UA" b="1" dirty="0" smtClean="0"/>
              <a:t>І.П.Котляревський</a:t>
            </a:r>
            <a:r>
              <a:rPr lang="uk-UA" sz="4000" dirty="0" smtClean="0"/>
              <a:t>, а </a:t>
            </a:r>
            <a:br>
              <a:rPr lang="uk-UA" sz="4000" dirty="0" smtClean="0"/>
            </a:br>
            <a:r>
              <a:rPr lang="uk-UA" sz="4000" b="1" dirty="0" err="1" smtClean="0">
                <a:solidFill>
                  <a:srgbClr val="FF0000"/>
                </a:solidFill>
              </a:rPr>
              <a:t>основоположником</a:t>
            </a:r>
            <a:r>
              <a:rPr lang="uk-UA" sz="4000" b="1" dirty="0" err="1" smtClean="0"/>
              <a:t>-</a:t>
            </a:r>
            <a:r>
              <a:rPr lang="uk-UA" sz="4000" b="1" dirty="0" smtClean="0"/>
              <a:t> </a:t>
            </a:r>
            <a:r>
              <a:rPr lang="uk-UA" b="1" dirty="0" smtClean="0"/>
              <a:t>Т.Г.Шевченко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818EDC-B320-46AC-A94F-73D22B38A9A1}" type="datetime1">
              <a:rPr lang="ru-RU" smtClean="0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B902D-EC28-4158-B203-59B2EEC6A2B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5" name="Picture 4" descr="st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928910"/>
            <a:ext cx="314327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000348"/>
            <a:ext cx="371477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8C08C9-AAC8-4286-979C-B4D3E3C7EC24}" type="datetime1">
              <a:rPr lang="ru-RU" smtClean="0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03E54-78E0-4A95-AD8E-4E05ADE50A04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857628"/>
            <a:ext cx="196056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714356"/>
            <a:ext cx="635798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4400" b="1" dirty="0" smtClean="0">
                <a:solidFill>
                  <a:srgbClr val="660066"/>
                </a:solidFill>
                <a:latin typeface="Monotype Corsiva" pitchFamily="66" charset="0"/>
              </a:rPr>
              <a:t>Любіть Україну у сні й наяву, </a:t>
            </a:r>
          </a:p>
          <a:p>
            <a:r>
              <a:rPr lang="uk-UA" altLang="ru-RU" sz="4400" b="1" dirty="0" smtClean="0">
                <a:solidFill>
                  <a:srgbClr val="660066"/>
                </a:solidFill>
                <a:latin typeface="Monotype Corsiva" pitchFamily="66" charset="0"/>
              </a:rPr>
              <a:t>вишневу свою Україну, </a:t>
            </a:r>
          </a:p>
          <a:p>
            <a:r>
              <a:rPr lang="uk-UA" altLang="ru-RU" sz="4400" b="1" dirty="0" smtClean="0">
                <a:solidFill>
                  <a:srgbClr val="660066"/>
                </a:solidFill>
                <a:latin typeface="Monotype Corsiva" pitchFamily="66" charset="0"/>
              </a:rPr>
              <a:t>красу її, вічно живу і нову, </a:t>
            </a:r>
          </a:p>
          <a:p>
            <a:r>
              <a:rPr lang="uk-UA" altLang="ru-RU" sz="4400" b="1" dirty="0" smtClean="0">
                <a:solidFill>
                  <a:srgbClr val="660066"/>
                </a:solidFill>
                <a:latin typeface="Monotype Corsiva" pitchFamily="66" charset="0"/>
              </a:rPr>
              <a:t>і мову її солов'їну.</a:t>
            </a:r>
            <a:endParaRPr lang="uk-UA" altLang="ru-RU" sz="4400" b="1" i="1" dirty="0" smtClean="0">
              <a:solidFill>
                <a:srgbClr val="660066"/>
              </a:solidFill>
              <a:latin typeface="Monotype Corsiva" pitchFamily="66" charset="0"/>
            </a:endParaRPr>
          </a:p>
          <a:p>
            <a:r>
              <a:rPr lang="uk-UA" altLang="ru-RU" sz="4400" b="1" i="1" dirty="0" smtClean="0">
                <a:solidFill>
                  <a:srgbClr val="660066"/>
                </a:solidFill>
                <a:latin typeface="Monotype Corsiva" pitchFamily="66" charset="0"/>
              </a:rPr>
              <a:t>        </a:t>
            </a:r>
          </a:p>
          <a:p>
            <a:r>
              <a:rPr lang="uk-UA" altLang="ru-RU" sz="4400" b="1" i="1" dirty="0" smtClean="0">
                <a:solidFill>
                  <a:srgbClr val="660066"/>
                </a:solidFill>
                <a:latin typeface="Monotype Corsiva" pitchFamily="66" charset="0"/>
              </a:rPr>
              <a:t>       Володимир Сосюра</a:t>
            </a:r>
            <a:endParaRPr lang="ru-RU" altLang="ru-RU" sz="4400" b="1" i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Documents and Settings\Aida\Рабочий стол\ПРО создание презнетаций шаблонов... и всё!\МОИ шаблоны ЭКСПЕРИМЕНТы\c6083dc3afa8a7a217aa7cd89793e60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57166"/>
            <a:ext cx="5500726" cy="1928826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 rot="21353469">
            <a:off x="-1522196" y="782202"/>
            <a:ext cx="10605772" cy="4870890"/>
          </a:xfrm>
        </p:spPr>
        <p:txBody>
          <a:bodyPr>
            <a:scene3d>
              <a:camera prst="perspectiveContrastingLeftFacing"/>
              <a:lightRig rig="threePt" dir="t"/>
            </a:scene3d>
          </a:bodyPr>
          <a:lstStyle/>
          <a:p>
            <a:pPr eaLnBrk="1" hangingPunct="1"/>
            <a:r>
              <a:rPr lang="uk-UA" sz="9600" dirty="0" smtClean="0"/>
              <a:t/>
            </a:r>
            <a:br>
              <a:rPr lang="uk-UA" sz="9600" dirty="0" smtClean="0"/>
            </a:br>
            <a:r>
              <a:rPr lang="uk-UA" sz="9600" dirty="0" smtClean="0"/>
              <a:t/>
            </a:r>
            <a:br>
              <a:rPr lang="uk-UA" sz="96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endParaRPr lang="uk-UA" sz="4000" b="1" dirty="0" smtClean="0"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42852"/>
            <a:ext cx="8643998" cy="6500858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6642100"/>
            <a:ext cx="979488" cy="2159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http://aida.ucoz.ru</a:t>
            </a:r>
            <a:endParaRPr lang="ru-RU" sz="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Yiruma - Kiss The Rain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285728"/>
            <a:ext cx="50006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1857364"/>
            <a:ext cx="892971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</a:t>
            </a:r>
            <a:r>
              <a:rPr lang="uk-UA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листопада-</a:t>
            </a:r>
            <a:endParaRPr lang="uk-UA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української писемності та </a:t>
            </a:r>
          </a:p>
          <a:p>
            <a:pPr algn="ctr"/>
            <a:r>
              <a:rPr lang="uk-UA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мови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1516">
        <p14:vortex dir="r"/>
      </p:transition>
    </mc:Choice>
    <mc:Fallback>
      <p:transition spd="slow" advTm="115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083056"/>
          </a:xfrm>
        </p:spPr>
        <p:txBody>
          <a:bodyPr/>
          <a:lstStyle/>
          <a:p>
            <a:r>
              <a:rPr lang="uk-UA" altLang="ru-RU" sz="4800" b="1" dirty="0" smtClean="0">
                <a:solidFill>
                  <a:srgbClr val="FF0000"/>
                </a:solidFill>
              </a:rPr>
              <a:t>Мова - </a:t>
            </a:r>
            <a:r>
              <a:rPr lang="uk-UA" altLang="ru-RU" sz="4800" b="1" dirty="0" smtClean="0"/>
              <a:t>духовне багатство народу.</a:t>
            </a:r>
            <a:r>
              <a:rPr lang="uk-UA" altLang="ru-RU" sz="4800" b="1" dirty="0" smtClean="0">
                <a:solidFill>
                  <a:srgbClr val="FF0000"/>
                </a:solidFill>
              </a:rPr>
              <a:t/>
            </a:r>
            <a:br>
              <a:rPr lang="uk-UA" altLang="ru-RU" sz="4800" b="1" dirty="0" smtClean="0">
                <a:solidFill>
                  <a:srgbClr val="FF0000"/>
                </a:solidFill>
              </a:rPr>
            </a:br>
            <a:r>
              <a:rPr lang="en-US" altLang="ru-RU" b="1" dirty="0" smtClean="0">
                <a:solidFill>
                  <a:srgbClr val="FF0000"/>
                </a:solidFill>
              </a:rPr>
              <a:t>        </a:t>
            </a:r>
            <a:r>
              <a:rPr lang="uk-UA" altLang="ru-RU" b="1" i="1" dirty="0" smtClean="0"/>
              <a:t>Василь Сухомлинський</a:t>
            </a:r>
            <a:r>
              <a:rPr lang="ru-RU" altLang="ru-RU" b="1" i="1" dirty="0" smtClean="0">
                <a:solidFill>
                  <a:srgbClr val="FF0000"/>
                </a:solidFill>
              </a:rPr>
              <a:t/>
            </a:r>
            <a:br>
              <a:rPr lang="ru-RU" altLang="ru-RU" b="1" i="1" dirty="0" smtClean="0">
                <a:solidFill>
                  <a:srgbClr val="FF0000"/>
                </a:solidFill>
              </a:rPr>
            </a:br>
            <a:r>
              <a:rPr lang="uk-UA" altLang="ru-RU" b="1" dirty="0" smtClean="0">
                <a:solidFill>
                  <a:srgbClr val="FF0000"/>
                </a:solidFill>
              </a:rPr>
              <a:t/>
            </a:r>
            <a:br>
              <a:rPr lang="uk-UA" altLang="ru-RU" b="1" dirty="0" smtClean="0">
                <a:solidFill>
                  <a:srgbClr val="FF0000"/>
                </a:solidFill>
              </a:rPr>
            </a:br>
            <a:r>
              <a:rPr lang="uk-UA" altLang="ru-RU" b="1" dirty="0" smtClean="0">
                <a:solidFill>
                  <a:srgbClr val="FF0000"/>
                </a:solidFill>
              </a:rPr>
              <a:t> </a:t>
            </a:r>
            <a:r>
              <a:rPr lang="en-US" altLang="ru-RU" b="1" dirty="0" smtClean="0">
                <a:solidFill>
                  <a:srgbClr val="FF0000"/>
                </a:solidFill>
              </a:rPr>
              <a:t>                                                        </a:t>
            </a:r>
            <a:r>
              <a:rPr lang="uk-UA" altLang="ru-RU" b="1" i="1" dirty="0" smtClean="0">
                <a:solidFill>
                  <a:srgbClr val="FF0000"/>
                </a:solidFill>
              </a:rPr>
              <a:t/>
            </a:r>
            <a:br>
              <a:rPr lang="uk-UA" alt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818EDC-B320-46AC-A94F-73D22B38A9A1}" type="datetime1">
              <a:rPr lang="ru-RU" smtClean="0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B902D-EC28-4158-B203-59B2EEC6A2B9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t="5893" r="1891"/>
          <a:stretch>
            <a:fillRect/>
          </a:stretch>
        </p:blipFill>
        <p:spPr bwMode="auto">
          <a:xfrm>
            <a:off x="571472" y="2357431"/>
            <a:ext cx="8001056" cy="420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572528" cy="1643063"/>
          </a:xfrm>
        </p:spPr>
        <p:txBody>
          <a:bodyPr/>
          <a:lstStyle/>
          <a:p>
            <a:pPr eaLnBrk="1" hangingPunct="1"/>
            <a:r>
              <a:rPr lang="uk-UA" sz="4000" b="1" dirty="0" smtClean="0"/>
              <a:t>Преподобний Нестор-Літописець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2024204-B8B9-4BBA-AA6E-7FAFA9DF238B}" type="datetime1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A2774-4F64-434C-9588-90A9B601A047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50" y="6642100"/>
            <a:ext cx="979488" cy="2159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http://aida.ucoz.ru</a:t>
            </a:r>
            <a:endParaRPr lang="ru-RU" sz="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102" name="Содержимое 9" descr="nestor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43042" y="1285860"/>
            <a:ext cx="6786610" cy="5357850"/>
          </a:xfrm>
        </p:spPr>
      </p:pic>
      <p:pic>
        <p:nvPicPr>
          <p:cNvPr id="16" name="~PP3634.WAV">
            <a:hlinkClick r:id="" action="ppaction://media"/>
          </p:cNvPr>
          <p:cNvPicPr>
            <a:picLocks noRot="1" noChangeAspect="1"/>
          </p:cNvPicPr>
          <p:nvPr>
            <a:wavAudioFile r:embed="rId1" name="~PP3634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31078">
        <p:checker/>
      </p:transition>
    </mc:Choice>
    <mc:Fallback>
      <p:transition spd="slow" advTm="3107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  <p:audio isNarration="1"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7" descr="Нестор-летописец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10" y="1500174"/>
            <a:ext cx="3571900" cy="4911726"/>
          </a:xfrm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/>
              <a:t>Преподобний Нестор-Літописець</a:t>
            </a:r>
          </a:p>
        </p:txBody>
      </p:sp>
      <p:pic>
        <p:nvPicPr>
          <p:cNvPr id="5124" name="Содержимое 8" descr="450px-MAntokolsky_Nestor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1500174"/>
            <a:ext cx="3721100" cy="4840288"/>
          </a:xfrm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01A4988-57FF-405F-90CD-74FC1F8FB61E}" type="datetime1">
              <a:rPr lang="ru-RU" smtClean="0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0239D-51B2-46EF-9C56-0B699D01589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3" name="~PP2098.WAV">
            <a:hlinkClick r:id="" action="ppaction://media"/>
          </p:cNvPr>
          <p:cNvPicPr>
            <a:picLocks noRot="1" noChangeAspect="1"/>
          </p:cNvPicPr>
          <p:nvPr>
            <a:wavAudioFile r:embed="rId1" name="~PP2098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4109">
        <p14:vortex dir="r"/>
      </p:transition>
    </mc:Choice>
    <mc:Fallback>
      <p:transition spd="slow" advTm="141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  <p:audio isNarration="1"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err="1" smtClean="0"/>
              <a:t>“Повість</a:t>
            </a:r>
            <a:r>
              <a:rPr lang="uk-UA" sz="4000" b="1" dirty="0" smtClean="0"/>
              <a:t> временних </a:t>
            </a:r>
            <a:r>
              <a:rPr lang="uk-UA" sz="4000" b="1" dirty="0" err="1" smtClean="0"/>
              <a:t>літ”-</a:t>
            </a:r>
            <a:r>
              <a:rPr lang="uk-UA" sz="4000" b="1" dirty="0" smtClean="0"/>
              <a:t> перша у Київській Русі </a:t>
            </a:r>
            <a:r>
              <a:rPr lang="uk-UA" sz="4000" b="1" dirty="0" err="1" smtClean="0"/>
              <a:t>памятка</a:t>
            </a:r>
            <a:r>
              <a:rPr lang="uk-UA" sz="4000" b="1" dirty="0" smtClean="0"/>
              <a:t> (</a:t>
            </a:r>
            <a:r>
              <a:rPr lang="uk-UA" sz="4000" b="1" dirty="0" err="1" smtClean="0"/>
              <a:t>поч.ХІІст</a:t>
            </a:r>
            <a:r>
              <a:rPr lang="uk-UA" sz="4000" b="1" dirty="0" smtClean="0"/>
              <a:t>.)</a:t>
            </a:r>
          </a:p>
        </p:txBody>
      </p:sp>
      <p:pic>
        <p:nvPicPr>
          <p:cNvPr id="6147" name="Содержимое 6" descr="04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10" y="1928802"/>
            <a:ext cx="3429000" cy="4525963"/>
          </a:xfrm>
        </p:spPr>
      </p:pic>
      <p:pic>
        <p:nvPicPr>
          <p:cNvPr id="6148" name="Содержимое 7" descr="250px-14_2_List_of_Radzivill_Chron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1928802"/>
            <a:ext cx="3857625" cy="4500563"/>
          </a:xfrm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01A4988-57FF-405F-90CD-74FC1F8FB61E}" type="datetime1">
              <a:rPr lang="ru-RU" smtClean="0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E34BD-2DE0-496B-B376-A0C59E977C6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2" name="~PP3169.WAV">
            <a:hlinkClick r:id="" action="ppaction://media"/>
          </p:cNvPr>
          <p:cNvPicPr>
            <a:picLocks noRot="1" noChangeAspect="1"/>
          </p:cNvPicPr>
          <p:nvPr>
            <a:wavAudioFile r:embed="rId1" name="~PP3169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52813">
        <p:checker/>
      </p:transition>
    </mc:Choice>
    <mc:Fallback>
      <p:transition spd="slow" advTm="52813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  <p:audio isNarration="1"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1214422"/>
          </a:xfrm>
        </p:spPr>
        <p:txBody>
          <a:bodyPr/>
          <a:lstStyle/>
          <a:p>
            <a:r>
              <a:rPr lang="uk-UA" sz="4000" b="1" dirty="0" smtClean="0"/>
              <a:t>Обкладинка древнього рукопису</a:t>
            </a:r>
          </a:p>
        </p:txBody>
      </p:sp>
      <p:pic>
        <p:nvPicPr>
          <p:cNvPr id="7171" name="Содержимое 5" descr="830601779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5813" y="1214438"/>
            <a:ext cx="7500937" cy="5143520"/>
          </a:xfrm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EEFD9E5-C68C-4BA4-913A-548BD004BA2E}" type="datetime1">
              <a:rPr lang="ru-RU" smtClean="0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EB1DF-0633-4963-8C0C-3E4A72ED2E9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0" name="~PP2718.WAV">
            <a:hlinkClick r:id="" action="ppaction://media"/>
          </p:cNvPr>
          <p:cNvPicPr>
            <a:picLocks noRot="1" noChangeAspect="1"/>
          </p:cNvPicPr>
          <p:nvPr>
            <a:wavAudioFile r:embed="rId1" name="~PP271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41719">
        <p14:vortex dir="r"/>
      </p:transition>
    </mc:Choice>
    <mc:Fallback>
      <p:transition spd="slow" advTm="417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  <p:audio isNarration="1"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285860"/>
            <a:ext cx="7000924" cy="3500462"/>
          </a:xfrm>
        </p:spPr>
        <p:txBody>
          <a:bodyPr/>
          <a:lstStyle/>
          <a:p>
            <a:r>
              <a:rPr lang="uk-UA" altLang="ru-RU" b="1" dirty="0" smtClean="0">
                <a:solidFill>
                  <a:srgbClr val="660066"/>
                </a:solidFill>
                <a:latin typeface="Monotype Corsiva" pitchFamily="66" charset="0"/>
              </a:rPr>
              <a:t>Одна вона у нас така - </a:t>
            </a:r>
            <a:br>
              <a:rPr lang="uk-UA" altLang="ru-RU" b="1" dirty="0" smtClean="0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uk-UA" altLang="ru-RU" b="1" dirty="0" smtClean="0">
                <a:solidFill>
                  <a:srgbClr val="660066"/>
                </a:solidFill>
                <a:latin typeface="Monotype Corsiva" pitchFamily="66" charset="0"/>
              </a:rPr>
              <a:t> Уся співуча і дзвінка, </a:t>
            </a:r>
            <a:br>
              <a:rPr lang="uk-UA" altLang="ru-RU" b="1" dirty="0" smtClean="0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uk-UA" altLang="ru-RU" b="1" dirty="0" smtClean="0">
                <a:solidFill>
                  <a:srgbClr val="660066"/>
                </a:solidFill>
                <a:latin typeface="Monotype Corsiva" pitchFamily="66" charset="0"/>
              </a:rPr>
              <a:t> Уся плакуча і гримуча </a:t>
            </a:r>
            <a:br>
              <a:rPr lang="uk-UA" altLang="ru-RU" b="1" dirty="0" smtClean="0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uk-UA" altLang="ru-RU" b="1" dirty="0" smtClean="0">
                <a:solidFill>
                  <a:srgbClr val="660066"/>
                </a:solidFill>
                <a:latin typeface="Monotype Corsiva" pitchFamily="66" charset="0"/>
              </a:rPr>
              <a:t> Хоч без лаврового вінка. </a:t>
            </a:r>
            <a:br>
              <a:rPr lang="uk-UA" altLang="ru-RU" b="1" dirty="0" smtClean="0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uk-UA" altLang="ru-RU" b="1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en-US" altLang="ru-RU" b="1" dirty="0" smtClean="0">
                <a:solidFill>
                  <a:srgbClr val="660066"/>
                </a:solidFill>
                <a:latin typeface="Monotype Corsiva" pitchFamily="66" charset="0"/>
              </a:rPr>
              <a:t>               </a:t>
            </a:r>
            <a:r>
              <a:rPr lang="uk-UA" altLang="ru-RU" b="1" dirty="0" smtClean="0">
                <a:solidFill>
                  <a:srgbClr val="660066"/>
                </a:solidFill>
                <a:latin typeface="Monotype Corsiva" pitchFamily="66" charset="0"/>
              </a:rPr>
              <a:t>Т.Шевченко</a:t>
            </a:r>
            <a:r>
              <a:rPr lang="uk-UA" altLang="ru-RU" dirty="0" smtClean="0">
                <a:solidFill>
                  <a:srgbClr val="660066"/>
                </a:solidFill>
                <a:latin typeface="Monotype Corsiva" pitchFamily="66" charset="0"/>
              </a:rPr>
              <a:t/>
            </a:r>
            <a:br>
              <a:rPr lang="uk-UA" altLang="ru-RU" dirty="0" smtClean="0">
                <a:solidFill>
                  <a:srgbClr val="660066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818EDC-B320-46AC-A94F-73D22B38A9A1}" type="datetime1">
              <a:rPr lang="ru-RU" smtClean="0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B902D-EC28-4158-B203-59B2EEC6A2B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3446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1285852" y="310243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3600" b="1" dirty="0" smtClean="0">
                <a:solidFill>
                  <a:srgbClr val="FF0000"/>
                </a:solidFill>
              </a:rPr>
              <a:t>Пам'ятай  рідну мову</a:t>
            </a:r>
            <a:endParaRPr lang="ru-RU" sz="36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 r="1244"/>
          <a:stretch>
            <a:fillRect/>
          </a:stretch>
        </p:blipFill>
        <p:spPr bwMode="auto">
          <a:xfrm>
            <a:off x="6623050" y="1428736"/>
            <a:ext cx="25209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76672"/>
            <a:ext cx="7772400" cy="1584177"/>
          </a:xfrm>
        </p:spPr>
        <p:txBody>
          <a:bodyPr/>
          <a:lstStyle/>
          <a:p>
            <a:r>
              <a:rPr lang="uk-UA" altLang="ru-RU" sz="3200" i="1" dirty="0"/>
              <a:t>У Конституції України  записано, що </a:t>
            </a:r>
            <a:r>
              <a:rPr lang="uk-UA" altLang="ru-RU" sz="3200" i="1" dirty="0">
                <a:solidFill>
                  <a:srgbClr val="FF0000"/>
                </a:solidFill>
              </a:rPr>
              <a:t>українська мова </a:t>
            </a:r>
            <a:r>
              <a:rPr lang="uk-UA" altLang="ru-RU" sz="3200" i="1" dirty="0"/>
              <a:t>є </a:t>
            </a:r>
            <a:r>
              <a:rPr lang="uk-UA" altLang="ru-RU" sz="3200" i="1" dirty="0" smtClean="0">
                <a:solidFill>
                  <a:srgbClr val="FF0000"/>
                </a:solidFill>
              </a:rPr>
              <a:t>державною</a:t>
            </a:r>
            <a:r>
              <a:rPr lang="uk-UA" altLang="ru-RU" sz="3200" i="1" dirty="0" smtClean="0"/>
              <a:t>. </a:t>
            </a:r>
            <a:endParaRPr lang="ru-RU" sz="32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DEA27D-B519-40AF-8DEA-11AA1E842C00}" type="datetime1">
              <a:rPr lang="ru-RU" smtClean="0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CC1D0-9342-4F40-ABC4-0DC17443FD8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" name="Picture 5" descr="762big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416800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02362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8C08C9-AAC8-4286-979C-B4D3E3C7EC24}" type="datetime1">
              <a:rPr lang="ru-RU" smtClean="0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03E54-78E0-4A95-AD8E-4E05ADE50A0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52"/>
            <a:ext cx="2357454" cy="3429024"/>
          </a:xfrm>
          <a:prstGeom prst="rect">
            <a:avLst/>
          </a:prstGeom>
          <a:noFill/>
          <a:ln w="50800">
            <a:solidFill>
              <a:srgbClr val="800000"/>
            </a:solidFill>
            <a:prstDash val="sysDot"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214346" y="3857628"/>
            <a:ext cx="36433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kern="10" dirty="0" err="1" smtClean="0">
                <a:ln w="222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Іван</a:t>
            </a:r>
            <a:r>
              <a:rPr lang="ru-RU" sz="3200" kern="10" dirty="0" smtClean="0">
                <a:ln w="222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Якович</a:t>
            </a:r>
          </a:p>
          <a:p>
            <a:pPr algn="ctr"/>
            <a:r>
              <a:rPr lang="ru-RU" sz="3200" kern="10" dirty="0" smtClean="0">
                <a:ln w="222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Франко</a:t>
            </a:r>
            <a:endParaRPr lang="ru-RU" sz="3200" kern="10" dirty="0">
              <a:ln w="22225">
                <a:solidFill>
                  <a:srgbClr val="FFFF99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6" name="Picture 14" descr="сканирование0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071546"/>
            <a:ext cx="2643206" cy="3571900"/>
          </a:xfrm>
          <a:prstGeom prst="rect">
            <a:avLst/>
          </a:prstGeom>
          <a:noFill/>
          <a:ln w="57150" cmpd="thickThin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643174" y="5072074"/>
            <a:ext cx="321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ЛесяУкраїнка</a:t>
            </a:r>
            <a:endParaRPr lang="ru-RU" sz="32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42852"/>
            <a:ext cx="250033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 flipH="1">
            <a:off x="6215074" y="3857628"/>
            <a:ext cx="2571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kern="10" dirty="0" smtClean="0">
                <a:ln w="222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Тарас   Григорович</a:t>
            </a:r>
          </a:p>
          <a:p>
            <a:pPr algn="ctr"/>
            <a:r>
              <a:rPr lang="uk-UA" sz="3200" kern="10" dirty="0" smtClean="0">
                <a:ln w="222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Шевченко</a:t>
            </a:r>
            <a:endParaRPr lang="ru-RU" sz="3200" kern="10" dirty="0" smtClean="0">
              <a:ln w="22225">
                <a:solidFill>
                  <a:srgbClr val="FFFF99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4537075" y="1820851"/>
            <a:ext cx="335758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215074" y="142852"/>
            <a:ext cx="250033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7036611" y="1821645"/>
            <a:ext cx="335758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215074" y="3500438"/>
            <a:ext cx="250033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theme/theme1.xml><?xml version="1.0" encoding="utf-8"?>
<a:theme xmlns:a="http://schemas.openxmlformats.org/drawingml/2006/main" name="День української писемності 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української писемності )</Template>
  <TotalTime>597</TotalTime>
  <Words>456</Words>
  <Application>Microsoft Office PowerPoint</Application>
  <PresentationFormat>Экран (4:3)</PresentationFormat>
  <Paragraphs>135</Paragraphs>
  <Slides>29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День української писемності )</vt:lpstr>
      <vt:lpstr>   </vt:lpstr>
      <vt:lpstr>День української писемності та мови</vt:lpstr>
      <vt:lpstr>Преподобний Нестор-Літописець</vt:lpstr>
      <vt:lpstr>Преподобний Нестор-Літописець</vt:lpstr>
      <vt:lpstr>“Повість временних літ”- перша у Київській Русі памятка (поч.ХІІст.)</vt:lpstr>
      <vt:lpstr>Обкладинка древнього рукопису</vt:lpstr>
      <vt:lpstr>Одна вона у нас така -   Уся співуча і дзвінка,   Уся плакуча і гримуча   Хоч без лаврового вінка.                  Т.Шевченко </vt:lpstr>
      <vt:lpstr>У Конституції України  записано, що українська мова є державною. </vt:lpstr>
      <vt:lpstr>Слайд 9</vt:lpstr>
      <vt:lpstr>Коли забув ти рідну мову,   Яка б та мова не була -          Ти втратив корінь і основу   Ти обчухрав себе дотла.   (А.Білоус).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Мова – це кров, що оббігає тіло нації. Виточи кров – умре нація.                                                Юліан Дзерович.</vt:lpstr>
      <vt:lpstr>Слайд 24</vt:lpstr>
      <vt:lpstr>Той,хто зневажливо ставиться до рідної мови,не може й сам викликати поваги до себе.                                                                                          Олесь Гончар</vt:lpstr>
      <vt:lpstr>Зачинателем сучасної української літературної мови  вважається І.П.Котляревський, а  основоположником- Т.Г.Шевченко</vt:lpstr>
      <vt:lpstr>Слайд 27</vt:lpstr>
      <vt:lpstr>   </vt:lpstr>
      <vt:lpstr>Мова - духовне багатство народу.         Василь Сухомлинський                                                            </vt:lpstr>
    </vt:vector>
  </TitlesOfParts>
  <Company>Васильев В.С. Иваново-2012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листопада –  День української писемності та мови Підготувала  вчитель ЗОШ №5 м. Красногорівка  Єлісіченко Наталія Василівна</dc:title>
  <dc:creator>admin</dc:creator>
  <cp:lastModifiedBy>1</cp:lastModifiedBy>
  <cp:revision>40</cp:revision>
  <dcterms:created xsi:type="dcterms:W3CDTF">2013-11-03T16:13:53Z</dcterms:created>
  <dcterms:modified xsi:type="dcterms:W3CDTF">2015-11-10T22:22:22Z</dcterms:modified>
</cp:coreProperties>
</file>