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  <p:sldId id="281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12" autoAdjust="0"/>
  </p:normalViewPr>
  <p:slideViewPr>
    <p:cSldViewPr>
      <p:cViewPr>
        <p:scale>
          <a:sx n="69" d="100"/>
          <a:sy n="69" d="100"/>
        </p:scale>
        <p:origin x="-119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4D537EA-6C1A-4CEC-A9C6-7BED98B8B9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12BF0-FD90-4A4E-BD7B-658957FA82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23E0D-9DC1-4A5A-9AD7-468E0ADE48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9FE3DDE-CE1F-495C-87CE-4377BE372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59BBC-F33F-4803-9189-4458B61E13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B2658-1809-478D-91D7-E66059A698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7B9961C-12A5-445F-95E3-8D752D50DB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74F3E-1F31-4BE6-B04F-2C1FDB3F8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4147-B77B-48B8-8138-26588B882A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1D47A-8F06-4A53-AE38-C9888D1F70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AEAA-CAA1-41D4-B014-2BD997F87F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B647D8-5233-4E5D-B777-4869A37767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gif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pic>
        <p:nvPicPr>
          <p:cNvPr id="2052" name="Picture 6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555776" y="1340768"/>
            <a:ext cx="6336704" cy="21596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14999">
                      <a:srgbClr val="D49E6C"/>
                    </a:gs>
                    <a:gs pos="35001">
                      <a:srgbClr val="A65528"/>
                    </a:gs>
                    <a:gs pos="50000">
                      <a:srgbClr val="663012"/>
                    </a:gs>
                    <a:gs pos="64999">
                      <a:srgbClr val="A65528"/>
                    </a:gs>
                    <a:gs pos="85001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Українська </a:t>
            </a:r>
          </a:p>
          <a:p>
            <a:pPr algn="ctr"/>
            <a:r>
              <a:rPr lang="uk-UA" sz="36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B19C"/>
                    </a:gs>
                    <a:gs pos="14999">
                      <a:srgbClr val="D49E6C"/>
                    </a:gs>
                    <a:gs pos="35001">
                      <a:srgbClr val="A65528"/>
                    </a:gs>
                    <a:gs pos="50000">
                      <a:srgbClr val="663012"/>
                    </a:gs>
                    <a:gs pos="64999">
                      <a:srgbClr val="A65528"/>
                    </a:gs>
                    <a:gs pos="85001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писемність і мова</a:t>
            </a:r>
            <a:endParaRPr lang="uk-UA" sz="3600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6B19C"/>
                  </a:gs>
                  <a:gs pos="14999">
                    <a:srgbClr val="D49E6C"/>
                  </a:gs>
                  <a:gs pos="35001">
                    <a:srgbClr val="A65528"/>
                  </a:gs>
                  <a:gs pos="50000">
                    <a:srgbClr val="663012"/>
                  </a:gs>
                  <a:gs pos="64999">
                    <a:srgbClr val="A65528"/>
                  </a:gs>
                  <a:gs pos="85001">
                    <a:srgbClr val="D49E6C"/>
                  </a:gs>
                  <a:gs pos="100000">
                    <a:srgbClr val="D6B19C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332656"/>
            <a:ext cx="8686800" cy="57474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i="1" dirty="0"/>
              <a:t>І  йшли віки,</a:t>
            </a:r>
          </a:p>
          <a:p>
            <a:pPr marL="0" indent="0">
              <a:buNone/>
            </a:pPr>
            <a:r>
              <a:rPr lang="uk-UA" b="1" i="1" dirty="0"/>
              <a:t>  були українці, </a:t>
            </a:r>
          </a:p>
          <a:p>
            <a:pPr marL="0" indent="0">
              <a:buNone/>
            </a:pPr>
            <a:r>
              <a:rPr lang="uk-UA" b="1" i="1" dirty="0"/>
              <a:t>і сотворилося </a:t>
            </a:r>
          </a:p>
          <a:p>
            <a:pPr marL="0" indent="0">
              <a:buNone/>
            </a:pPr>
            <a:r>
              <a:rPr lang="uk-UA" b="1" i="1" dirty="0"/>
              <a:t>                  </a:t>
            </a:r>
            <a:r>
              <a:rPr lang="uk-UA" b="1" i="1" dirty="0" smtClean="0"/>
              <a:t>СЛОВО</a:t>
            </a:r>
            <a:endParaRPr lang="uk-UA" b="1" i="1" dirty="0"/>
          </a:p>
          <a:p>
            <a:pPr marL="0" indent="0">
              <a:buNone/>
            </a:pPr>
            <a:r>
              <a:rPr lang="uk-UA" b="1" i="1" dirty="0"/>
              <a:t>        українське. </a:t>
            </a:r>
          </a:p>
          <a:p>
            <a:pPr marL="0" indent="0">
              <a:buNone/>
            </a:pPr>
            <a:r>
              <a:rPr lang="uk-UA" b="1" i="1" dirty="0"/>
              <a:t>        І як сталося так, </a:t>
            </a:r>
          </a:p>
          <a:p>
            <a:pPr marL="0" indent="0">
              <a:buNone/>
            </a:pPr>
            <a:r>
              <a:rPr lang="uk-UA" b="1" i="1" dirty="0"/>
              <a:t>        то сказало собі слово </a:t>
            </a:r>
          </a:p>
          <a:p>
            <a:pPr marL="0" indent="0">
              <a:buNone/>
            </a:pPr>
            <a:r>
              <a:rPr lang="uk-UA" b="1" i="1" dirty="0"/>
              <a:t>                            по-своєму</a:t>
            </a:r>
          </a:p>
          <a:p>
            <a:pPr marL="0" indent="0">
              <a:buNone/>
            </a:pPr>
            <a:r>
              <a:rPr lang="uk-UA" b="1" i="1" dirty="0"/>
              <a:t>          і благословилося. </a:t>
            </a:r>
          </a:p>
          <a:p>
            <a:pPr marL="0" indent="0">
              <a:buNone/>
            </a:pPr>
            <a:r>
              <a:rPr lang="uk-UA" b="1" i="1" dirty="0"/>
              <a:t>        І прилетіли птиці, </a:t>
            </a:r>
          </a:p>
          <a:p>
            <a:pPr marL="0" indent="0">
              <a:buNone/>
            </a:pPr>
            <a:r>
              <a:rPr lang="uk-UA" b="1" i="1" dirty="0"/>
              <a:t>                          і вродилася калина, </a:t>
            </a:r>
          </a:p>
          <a:p>
            <a:pPr marL="0" indent="0">
              <a:buNone/>
            </a:pPr>
            <a:r>
              <a:rPr lang="uk-UA" b="1" i="1" dirty="0"/>
              <a:t>                                               і було солодко,</a:t>
            </a:r>
          </a:p>
          <a:p>
            <a:pPr marL="0" indent="0">
              <a:buNone/>
            </a:pPr>
            <a:r>
              <a:rPr lang="uk-UA" b="1" i="1" dirty="0"/>
              <a:t>                  і було гірко.</a:t>
            </a:r>
          </a:p>
          <a:p>
            <a:pPr marL="0" indent="0">
              <a:buNone/>
            </a:pPr>
            <a:r>
              <a:rPr lang="uk-UA" b="1" i="1" dirty="0"/>
              <a:t>        І стало все називатися:</a:t>
            </a:r>
          </a:p>
          <a:p>
            <a:pPr marL="0" indent="0">
              <a:buNone/>
            </a:pPr>
            <a:r>
              <a:rPr lang="uk-UA" b="1" i="1" dirty="0"/>
              <a:t>        і земля,</a:t>
            </a:r>
          </a:p>
          <a:p>
            <a:pPr marL="0" indent="0">
              <a:buNone/>
            </a:pPr>
            <a:r>
              <a:rPr lang="uk-UA" b="1" i="1" dirty="0"/>
              <a:t>і матір,</a:t>
            </a:r>
          </a:p>
          <a:p>
            <a:pPr marL="0" indent="0">
              <a:buNone/>
            </a:pPr>
            <a:r>
              <a:rPr lang="uk-UA" b="1" i="1" dirty="0"/>
              <a:t>і вітчизна </a:t>
            </a:r>
          </a:p>
          <a:p>
            <a:pPr marL="0" indent="0">
              <a:buNone/>
            </a:pPr>
            <a:r>
              <a:rPr lang="uk-UA" b="1" i="1" dirty="0"/>
              <a:t>по-Вкраїнському.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24" name="Picture 4" descr="http://1.bp.blogspot.com/-EWsDN5y132U/VIfqqjypIOI/AAAAAAAAAMM/bpCUMHRvsc8/s1600/kali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66" y="3861048"/>
            <a:ext cx="3260404" cy="243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8" name="Picture 8" descr="http://dytsadok.org.ua/upload/gerb/lastivka-logo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92" y="332656"/>
            <a:ext cx="2441823" cy="167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7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57188" y="285750"/>
            <a:ext cx="8258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3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 </a:t>
            </a:r>
            <a:r>
              <a:rPr kumimoji="0" lang="uk-UA" altLang="uk-UA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otype Corsiva" pitchFamily="66" charset="0"/>
              </a:rPr>
              <a:t>День української писемності та мови</a:t>
            </a:r>
          </a:p>
        </p:txBody>
      </p:sp>
      <p:pic>
        <p:nvPicPr>
          <p:cNvPr id="3" name="Содержимое 6" descr="ib62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357313"/>
            <a:ext cx="3786187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одержимое 3"/>
          <p:cNvSpPr txBox="1">
            <a:spLocks/>
          </p:cNvSpPr>
          <p:nvPr/>
        </p:nvSpPr>
        <p:spPr bwMode="auto">
          <a:xfrm>
            <a:off x="4648200" y="1600200"/>
            <a:ext cx="38115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altLang="uk-UA" sz="3200" b="1" dirty="0" smtClean="0">
                <a:latin typeface="Monotype Corsiva" pitchFamily="66" charset="0"/>
              </a:rPr>
              <a:t>   </a:t>
            </a:r>
            <a:r>
              <a:rPr lang="uk-UA" altLang="uk-UA" sz="3200" b="1" dirty="0" smtClean="0">
                <a:latin typeface="Monotype Corsiva" pitchFamily="66" charset="0"/>
              </a:rPr>
              <a:t>Свято було встановлено</a:t>
            </a:r>
          </a:p>
          <a:p>
            <a:pPr algn="ctr">
              <a:buFont typeface="Arial" charset="0"/>
              <a:buNone/>
            </a:pPr>
            <a:r>
              <a:rPr lang="uk-UA" altLang="uk-UA" sz="3200" b="1" dirty="0" smtClean="0">
                <a:latin typeface="Monotype Corsiva" pitchFamily="66" charset="0"/>
              </a:rPr>
              <a:t> 9 листопада 1997 року, указом Президента України  на честь ушанування </a:t>
            </a:r>
            <a:r>
              <a:rPr lang="uk-UA" altLang="uk-UA" sz="3200" b="1" dirty="0" err="1" smtClean="0">
                <a:latin typeface="Monotype Corsiva" pitchFamily="66" charset="0"/>
              </a:rPr>
              <a:t>пам</a:t>
            </a:r>
            <a:r>
              <a:rPr lang="en-US" altLang="uk-UA" sz="3200" b="1" dirty="0" smtClean="0">
                <a:latin typeface="Monotype Corsiva" pitchFamily="66" charset="0"/>
              </a:rPr>
              <a:t>’</a:t>
            </a:r>
            <a:r>
              <a:rPr lang="ru-RU" altLang="uk-UA" sz="3200" b="1" dirty="0" err="1" smtClean="0">
                <a:latin typeface="Monotype Corsiva" pitchFamily="66" charset="0"/>
              </a:rPr>
              <a:t>яті</a:t>
            </a:r>
            <a:r>
              <a:rPr lang="ru-RU" altLang="uk-UA" sz="3200" b="1" dirty="0" smtClean="0">
                <a:latin typeface="Monotype Corsiva" pitchFamily="66" charset="0"/>
              </a:rPr>
              <a:t> Преподобного Нестора -Л</a:t>
            </a:r>
            <a:r>
              <a:rPr lang="uk-UA" altLang="uk-UA" sz="3200" b="1" dirty="0" smtClean="0">
                <a:latin typeface="Monotype Corsiva" pitchFamily="66" charset="0"/>
              </a:rPr>
              <a:t>і</a:t>
            </a:r>
            <a:r>
              <a:rPr lang="ru-RU" altLang="uk-UA" sz="3200" b="1" dirty="0" err="1" smtClean="0">
                <a:latin typeface="Monotype Corsiva" pitchFamily="66" charset="0"/>
              </a:rPr>
              <a:t>тописця</a:t>
            </a:r>
            <a:endParaRPr lang="uk-UA" altLang="uk-UA" sz="3200" b="1" dirty="0" smtClean="0">
              <a:latin typeface="Monotype Corsiva" pitchFamily="66" charset="0"/>
            </a:endParaRPr>
          </a:p>
        </p:txBody>
      </p:sp>
      <p:sp>
        <p:nvSpPr>
          <p:cNvPr id="5" name="Дата 4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01A4988-57FF-405F-90CD-74FC1F8FB61E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25.10.2015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C02BE2A-61C6-4FDB-93DF-C4D1928B0F1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07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Давайте </a:t>
            </a:r>
            <a:r>
              <a:rPr lang="ru-RU" b="1" i="1" dirty="0" err="1"/>
              <a:t>будемо</a:t>
            </a:r>
            <a:r>
              <a:rPr lang="ru-RU" b="1" i="1" dirty="0"/>
              <a:t> </a:t>
            </a:r>
            <a:r>
              <a:rPr lang="ru-RU" b="1" i="1" dirty="0" err="1" smtClean="0"/>
              <a:t>розмовляти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 err="1"/>
              <a:t>по-українському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Ми </a:t>
            </a:r>
            <a:r>
              <a:rPr lang="ru-RU" b="1" i="1" dirty="0" err="1"/>
              <a:t>довго</a:t>
            </a:r>
            <a:r>
              <a:rPr lang="ru-RU" b="1" i="1" dirty="0"/>
              <a:t> ждали </a:t>
            </a:r>
            <a:r>
              <a:rPr lang="ru-RU" b="1" i="1" dirty="0" err="1"/>
              <a:t>сього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err="1" smtClean="0"/>
              <a:t>Бо</a:t>
            </a:r>
            <a:r>
              <a:rPr lang="ru-RU" b="1" i="1" dirty="0" smtClean="0"/>
              <a:t> </a:t>
            </a:r>
            <a:r>
              <a:rPr lang="ru-RU" b="1" i="1" dirty="0" err="1"/>
              <a:t>неподоба</a:t>
            </a:r>
            <a:r>
              <a:rPr lang="ru-RU" b="1" i="1" dirty="0"/>
              <a:t> </a:t>
            </a:r>
            <a:r>
              <a:rPr lang="ru-RU" b="1" i="1" dirty="0" err="1"/>
              <a:t>цуратися</a:t>
            </a:r>
            <a:r>
              <a:rPr lang="ru-RU" b="1" i="1" dirty="0"/>
              <a:t> </a:t>
            </a:r>
            <a:r>
              <a:rPr lang="ru-RU" b="1" i="1" dirty="0" err="1"/>
              <a:t>свого</a:t>
            </a:r>
            <a:r>
              <a:rPr lang="ru-RU" b="1" i="1" dirty="0"/>
              <a:t> </a:t>
            </a:r>
            <a:r>
              <a:rPr lang="ru-RU" b="1" i="1" dirty="0" err="1"/>
              <a:t>рідного</a:t>
            </a:r>
            <a:r>
              <a:rPr lang="ru-RU" b="1" i="1" dirty="0"/>
              <a:t> </a:t>
            </a:r>
            <a:r>
              <a:rPr lang="ru-RU" b="1" i="1" dirty="0" smtClean="0"/>
              <a:t>слова!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                  </a:t>
            </a:r>
            <a:r>
              <a:rPr lang="ru-RU" b="1" i="1" dirty="0" err="1" smtClean="0"/>
              <a:t>Олена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Пчілка</a:t>
            </a:r>
            <a:endParaRPr lang="uk-UA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9050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28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Кам’яний вік. Люди жили в печерах племенами. Спілкувались жестами і мімікою.</a:t>
            </a:r>
            <a:endParaRPr lang="uk-UA" sz="2400" dirty="0"/>
          </a:p>
        </p:txBody>
      </p:sp>
      <p:pic>
        <p:nvPicPr>
          <p:cNvPr id="3" name="Содержимое 6" descr="1291725410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72" y="2143116"/>
            <a:ext cx="1785950" cy="179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19C5989-86E6-4878-8C26-06F0E385FB80}" type="datetime1">
              <a:rPr lang="ru-RU" smtClean="0">
                <a:solidFill>
                  <a:srgbClr val="8E0000">
                    <a:tint val="75000"/>
                  </a:srgbClr>
                </a:solidFill>
                <a:latin typeface="Calibri"/>
              </a:rPr>
              <a:pPr>
                <a:defRPr/>
              </a:pPr>
              <a:t>25.10.2015</a:t>
            </a:fld>
            <a:endParaRPr lang="ru-RU">
              <a:solidFill>
                <a:srgbClr val="8E000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4286256"/>
            <a:ext cx="1849133" cy="18573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357694"/>
            <a:ext cx="1714512" cy="17680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Рисунок 8" descr="image0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2500306"/>
            <a:ext cx="3286148" cy="27860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Рисунок 9" descr="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5140" y="2214554"/>
            <a:ext cx="1532334" cy="18708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05641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 smtClean="0"/>
              <a:t>Пізніше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з’явилась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мова</a:t>
            </a:r>
            <a:r>
              <a:rPr lang="ru-RU" sz="2400" dirty="0" smtClean="0"/>
              <a:t>, </a:t>
            </a:r>
            <a:r>
              <a:rPr lang="ru-RU" sz="2400" dirty="0" err="1" smtClean="0"/>
              <a:t>бідна</a:t>
            </a:r>
            <a:r>
              <a:rPr lang="ru-RU" sz="2400" dirty="0" smtClean="0"/>
              <a:t>, </a:t>
            </a:r>
            <a:r>
              <a:rPr lang="ru-RU" sz="2400" dirty="0" err="1" smtClean="0"/>
              <a:t>обмежена</a:t>
            </a:r>
            <a:r>
              <a:rPr lang="ru-RU" sz="2400" dirty="0" smtClean="0"/>
              <a:t>, яка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збагачувалась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37929"/>
            <a:ext cx="6599905" cy="372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2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Пройшло немало часу, і люди здогадались зображувати предмети малюнками, які називають </a:t>
            </a:r>
            <a:r>
              <a:rPr lang="uk-UA" sz="2400" dirty="0" err="1" smtClean="0"/>
              <a:t>піктаграмами</a:t>
            </a:r>
            <a:endParaRPr lang="uk-UA" sz="24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457200" y="3000372"/>
            <a:ext cx="8229600" cy="312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7" name="Рисунок 6" descr="old_his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857496"/>
            <a:ext cx="2571750" cy="2647950"/>
          </a:xfrm>
          <a:prstGeom prst="rect">
            <a:avLst/>
          </a:prstGeom>
        </p:spPr>
      </p:pic>
      <p:pic>
        <p:nvPicPr>
          <p:cNvPr id="8" name="Рисунок 7" descr="207214548015393221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928934"/>
            <a:ext cx="2786082" cy="2786082"/>
          </a:xfrm>
          <a:prstGeom prst="rect">
            <a:avLst/>
          </a:prstGeom>
        </p:spPr>
      </p:pic>
      <p:pic>
        <p:nvPicPr>
          <p:cNvPr id="9" name="Рисунок 8" descr="az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928934"/>
            <a:ext cx="2176780" cy="171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5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err="1" smtClean="0"/>
              <a:t>Піктаграми</a:t>
            </a:r>
            <a:r>
              <a:rPr lang="uk-UA" sz="2400" dirty="0" smtClean="0"/>
              <a:t> використовують і в наш час</a:t>
            </a:r>
            <a:endParaRPr lang="uk-UA" sz="2400" dirty="0"/>
          </a:p>
        </p:txBody>
      </p:sp>
      <p:pic>
        <p:nvPicPr>
          <p:cNvPr id="11" name="Содержимое 6" descr="30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24" y="18573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znak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1785926"/>
            <a:ext cx="1508128" cy="1596841"/>
          </a:xfrm>
          <a:prstGeom prst="rect">
            <a:avLst/>
          </a:prstGeom>
        </p:spPr>
      </p:pic>
      <p:pic>
        <p:nvPicPr>
          <p:cNvPr id="13" name="Рисунок 12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1857364"/>
            <a:ext cx="1352553" cy="1805728"/>
          </a:xfrm>
          <a:prstGeom prst="rect">
            <a:avLst/>
          </a:prstGeom>
        </p:spPr>
      </p:pic>
      <p:pic>
        <p:nvPicPr>
          <p:cNvPr id="14" name="Рисунок 13" descr="znak2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1928802"/>
            <a:ext cx="1293814" cy="1369921"/>
          </a:xfrm>
          <a:prstGeom prst="rect">
            <a:avLst/>
          </a:prstGeom>
        </p:spPr>
      </p:pic>
      <p:pic>
        <p:nvPicPr>
          <p:cNvPr id="15" name="Рисунок 14" descr="30-3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3929066"/>
            <a:ext cx="1428750" cy="1643074"/>
          </a:xfrm>
          <a:prstGeom prst="rect">
            <a:avLst/>
          </a:prstGeom>
        </p:spPr>
      </p:pic>
      <p:pic>
        <p:nvPicPr>
          <p:cNvPr id="16" name="Рисунок 15" descr="images (1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488" y="3929066"/>
            <a:ext cx="1571636" cy="1714512"/>
          </a:xfrm>
          <a:prstGeom prst="rect">
            <a:avLst/>
          </a:prstGeom>
        </p:spPr>
      </p:pic>
      <p:pic>
        <p:nvPicPr>
          <p:cNvPr id="18" name="Содержимое 9" descr="images (6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5506394" y="3761110"/>
            <a:ext cx="1811030" cy="181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022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Ось який шлях пройшли </a:t>
            </a:r>
            <a:r>
              <a:rPr lang="uk-UA" sz="2400" dirty="0" err="1" smtClean="0"/>
              <a:t>піктаграми</a:t>
            </a:r>
            <a:r>
              <a:rPr lang="uk-UA" sz="2400" dirty="0" smtClean="0"/>
              <a:t> від кам’яного віку до наших часів</a:t>
            </a:r>
            <a:endParaRPr lang="uk-UA" sz="2400" dirty="0"/>
          </a:p>
        </p:txBody>
      </p:sp>
      <p:pic>
        <p:nvPicPr>
          <p:cNvPr id="3" name="Содержимое 6" descr="kipling027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0" y="1214422"/>
            <a:ext cx="18645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ki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1785926"/>
            <a:ext cx="976374" cy="1288920"/>
          </a:xfrm>
          <a:prstGeom prst="rect">
            <a:avLst/>
          </a:prstGeom>
        </p:spPr>
      </p:pic>
      <p:pic>
        <p:nvPicPr>
          <p:cNvPr id="5" name="Рисунок 4" descr="kipling027_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000372"/>
            <a:ext cx="2087320" cy="1881190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4000504"/>
            <a:ext cx="1643074" cy="2286016"/>
          </a:xfrm>
          <a:prstGeom prst="rect">
            <a:avLst/>
          </a:prstGeom>
        </p:spPr>
      </p:pic>
      <p:pic>
        <p:nvPicPr>
          <p:cNvPr id="7" name="Рисунок 6" descr="images (1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6182" y="1785926"/>
            <a:ext cx="2108835" cy="2571768"/>
          </a:xfrm>
          <a:prstGeom prst="rect">
            <a:avLst/>
          </a:prstGeom>
        </p:spPr>
      </p:pic>
      <p:pic>
        <p:nvPicPr>
          <p:cNvPr id="8" name="Рисунок 7" descr="BuildingRecloster1-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7950" y="1785926"/>
            <a:ext cx="2327061" cy="2114555"/>
          </a:xfrm>
          <a:prstGeom prst="rect">
            <a:avLst/>
          </a:prstGeom>
        </p:spPr>
      </p:pic>
      <p:pic>
        <p:nvPicPr>
          <p:cNvPr id="9" name="Рисунок 8" descr="11-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0694" y="3643314"/>
            <a:ext cx="1071570" cy="257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                        В стародавні часи писали:</a:t>
            </a:r>
            <a:endParaRPr lang="uk-UA" sz="24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Знаками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Century Schoolbook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Буквами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Century Schoolbook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Ієрогліфами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Century Schoolbook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Century Schoolbook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Century Schoolbook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дерев’яних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 і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глиняних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 дощечках,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папірусі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Century Schoolbook"/>
            </a:endParaRPr>
          </a:p>
        </p:txBody>
      </p:sp>
      <p:pic>
        <p:nvPicPr>
          <p:cNvPr id="4" name="Picture 2" descr="C:\Documents and Settings\Саша\Рабочий стол\моя\Древняя письменност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428750"/>
            <a:ext cx="36893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8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        Стародавній слов’янський алфавіт</a:t>
            </a:r>
            <a:endParaRPr lang="uk-UA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428625" y="1839913"/>
            <a:ext cx="4195763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altLang="uk-UA" sz="2800" b="0" i="0" u="none" strike="noStrike" kern="1200" cap="none" spc="0" normalizeH="0" baseline="0" noProof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Був створений священниками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altLang="uk-UA" sz="2800" b="0" i="0" u="none" strike="noStrike" kern="1200" cap="none" spc="0" normalizeH="0" baseline="0" noProof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Кирилом і Мефодієм тисячу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altLang="uk-UA" sz="2800" b="0" i="0" u="none" strike="noStrike" kern="1200" cap="none" spc="0" normalizeH="0" baseline="0" noProof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entury Schoolbook"/>
              </a:rPr>
              <a:t> років назад. </a:t>
            </a:r>
            <a:endParaRPr kumimoji="0" lang="ru-RU" altLang="uk-UA" sz="2800" b="0" i="0" u="none" strike="noStrike" kern="1200" cap="none" spc="0" normalizeH="0" baseline="0" noProof="0" dirty="0" smtClean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Century Schoolbook"/>
            </a:endParaRPr>
          </a:p>
        </p:txBody>
      </p:sp>
      <p:pic>
        <p:nvPicPr>
          <p:cNvPr id="4" name="Picture 2" descr="C:\Documents and Settings\Саша\Рабочий стол\моя\Кирилл и Мефодий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1428750"/>
            <a:ext cx="4365625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70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Кирилиця</a:t>
            </a:r>
            <a:endParaRPr lang="uk-UA" dirty="0"/>
          </a:p>
        </p:txBody>
      </p:sp>
      <p:pic>
        <p:nvPicPr>
          <p:cNvPr id="3" name="Picture 2" descr="C:\Documents and Settings\Саша\Рабочий стол\моя\кирилл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85875"/>
            <a:ext cx="48641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29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409</TotalTime>
  <Words>208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Кам’яний вік. Люди жили в печерах племенами. Спілкувались жестами і мімікою.</vt:lpstr>
      <vt:lpstr>  Пізніше з’явилась мова, бідна, обмежена, яка в процесі розвитку збагачувалась </vt:lpstr>
      <vt:lpstr>Пройшло немало часу, і люди здогадались зображувати предмети малюнками, які називають піктаграмами</vt:lpstr>
      <vt:lpstr>Піктаграми використовують і в наш час</vt:lpstr>
      <vt:lpstr>Ось який шлях пройшли піктаграми від кам’яного віку до наших часів</vt:lpstr>
      <vt:lpstr>                        В стародавні часи писали:</vt:lpstr>
      <vt:lpstr>        Стародавній слов’янський алфавіт</vt:lpstr>
      <vt:lpstr>                           Кирилиця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Liudmila</cp:lastModifiedBy>
  <cp:revision>17</cp:revision>
  <dcterms:created xsi:type="dcterms:W3CDTF">2011-01-19T13:12:46Z</dcterms:created>
  <dcterms:modified xsi:type="dcterms:W3CDTF">2015-10-25T17:47:47Z</dcterms:modified>
</cp:coreProperties>
</file>