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2A8B"/>
    <a:srgbClr val="3F0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9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uk-UA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uk-UA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uk-UA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/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BAAD6C80-4E63-4DF1-A268-FBC5391C3A77}" type="slidenum">
              <a:t>‹#›</a:t>
            </a:fld>
            <a:endParaRPr lang="uk-UA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04298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uk-UA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hangingPunct="0">
              <a:buNone/>
              <a:tabLst/>
              <a:defRPr lang="uk-UA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hangingPunct="0">
              <a:buNone/>
              <a:tabLst/>
              <a:defRPr lang="uk-UA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hangingPunct="0">
              <a:buNone/>
              <a:tabLst/>
              <a:defRPr lang="uk-UA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hangingPunct="0">
              <a:buNone/>
              <a:tabLst/>
              <a:defRPr lang="uk-UA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58F1DFD6-AA94-41AE-8F3F-AC36EE6EEE6E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102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uk-UA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/>
          <p:nvPr/>
        </p:nvGraphicFramePr>
        <p:xfrm>
          <a:off x="576360" y="647640"/>
          <a:ext cx="5486399" cy="1962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4" imgW="1047896" imgH="1047896" progId="Word.OpenDocumentText.12">
                  <p:embed/>
                </p:oleObj>
              </mc:Choice>
              <mc:Fallback>
                <p:oleObj r:id="rId4" imgW="1047896" imgH="1047896" progId="Word.OpenDocumentTex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6360" y="647640"/>
                        <a:ext cx="5486399" cy="1962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олилиния 2"/>
          <p:cNvSpPr/>
          <p:nvPr/>
        </p:nvSpPr>
        <p:spPr>
          <a:xfrm>
            <a:off x="685799" y="6492960"/>
            <a:ext cx="5486399" cy="196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pPr lvl="0"/>
            <a:r>
              <a:rPr lang="uk-UA"/>
              <a:t>Особливою гордістю французів є вина. Королі французьких вин — бордо та бургундське.</a:t>
            </a:r>
          </a:p>
          <a:p>
            <a:pPr lvl="0"/>
            <a:r>
              <a:rPr lang="uk-UA"/>
              <a:t>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pPr lvl="0"/>
            <a:endParaRPr lang="uk-U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pPr lvl="0"/>
            <a:endParaRPr lang="uk-UA" sz="1800" dirty="0"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pPr lvl="0"/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pPr lvl="0"/>
            <a:r>
              <a:rPr lang="uk-UA"/>
              <a:t>Особливою гордістю французів є вина. Королі французьких вин — бордо та бургундське.</a:t>
            </a:r>
          </a:p>
          <a:p>
            <a:pPr lvl="0"/>
            <a:r>
              <a:rPr lang="uk-UA"/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24000" y="891720"/>
            <a:ext cx="5345280" cy="4008959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pPr marL="0" lvl="0" indent="0" algn="l">
              <a:spcBef>
                <a:spcPts val="1191"/>
              </a:spcBef>
              <a:spcAft>
                <a:spcPts val="992"/>
              </a:spcAft>
            </a:pPr>
            <a:endParaRPr lang="uk-UA" sz="1800" dirty="0"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DB1304-C980-46D9-AF93-01A047F0688C}" type="datetime1">
              <a:rPr lang="uk-UA" smtClean="0"/>
              <a:pPr lvl="0"/>
              <a:t>04.12.2020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987FCB-A26E-4FFB-8100-1A50DD49A67B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587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DB1304-C980-46D9-AF93-01A047F0688C}" type="datetime1">
              <a:rPr lang="uk-UA" smtClean="0"/>
              <a:pPr lvl="0"/>
              <a:t>04.12.2020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2EDA38F-4D5E-40D2-A9BF-CB4E70E7A3FA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788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308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8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DB1304-C980-46D9-AF93-01A047F0688C}" type="datetime1">
              <a:rPr lang="uk-UA" smtClean="0"/>
              <a:pPr lvl="0"/>
              <a:t>04.12.2020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F76071-785A-4936-A61E-1D721CD31D02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225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DB1304-C980-46D9-AF93-01A047F0688C}" type="datetime1">
              <a:rPr lang="uk-UA" smtClean="0"/>
              <a:pPr lvl="0"/>
              <a:t>04.12.2020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F5BA393-50E2-4DDA-9539-74DCD4298C95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294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DB1304-C980-46D9-AF93-01A047F0688C}" type="datetime1">
              <a:rPr lang="uk-UA" smtClean="0"/>
              <a:pPr lvl="0"/>
              <a:t>04.12.2020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8ECBE9A-847F-4196-A561-4616C048F2C7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776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DB1304-C980-46D9-AF93-01A047F0688C}" type="datetime1">
              <a:rPr lang="uk-UA" smtClean="0"/>
              <a:pPr lvl="0"/>
              <a:t>04.12.2020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2259265-C32B-4D89-A5A7-0C4F4B1729FC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52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DB1304-C980-46D9-AF93-01A047F0688C}" type="datetime1">
              <a:rPr lang="uk-UA" smtClean="0"/>
              <a:pPr lvl="0"/>
              <a:t>04.12.2020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787DCD-086C-4584-A871-6AD12AC7AD1D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637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DB1304-C980-46D9-AF93-01A047F0688C}" type="datetime1">
              <a:rPr lang="uk-UA" smtClean="0"/>
              <a:pPr lvl="0"/>
              <a:t>04.12.2020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48AD092-B2CC-4775-9C2C-FFA6449D60A2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21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DB1304-C980-46D9-AF93-01A047F0688C}" type="datetime1">
              <a:rPr lang="uk-UA" smtClean="0"/>
              <a:pPr lvl="0"/>
              <a:t>04.12.2020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7DDEF6-E7E3-4816-ABB0-20C3F0BD26B9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218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DB1304-C980-46D9-AF93-01A047F0688C}" type="datetime1">
              <a:rPr lang="uk-UA" smtClean="0"/>
              <a:pPr lvl="0"/>
              <a:t>04.12.2020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D8CEBDC-8B4E-4D65-B6C6-F9B10B7AD8DF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84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BDB1304-C980-46D9-AF93-01A047F0688C}" type="datetime1">
              <a:rPr lang="uk-UA" smtClean="0"/>
              <a:pPr lvl="0"/>
              <a:t>04.12.2020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0B4932-52F4-490F-A124-97B392638C72}" type="slidenum"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85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uk-UA" sz="1800" b="0" i="0" u="none" strike="noStrike" kern="1200" spc="0">
                <a:solidFill>
                  <a:srgbClr val="000000"/>
                </a:solidFill>
                <a:latin typeface="Calibri"/>
                <a:ea typeface="Lucida Sans Unicode" pitchFamily="2"/>
                <a:cs typeface="Tahoma" pitchFamily="2"/>
              </a:defRPr>
            </a:lvl1pPr>
          </a:lstStyle>
          <a:p>
            <a:pPr lvl="0"/>
            <a:fld id="{3BDB1304-C980-46D9-AF93-01A047F0688C}" type="datetime1">
              <a:rPr lang="uk-UA"/>
              <a:pPr lvl="0"/>
              <a:t>04.12.2020</a:t>
            </a:fld>
            <a:endParaRPr lang="uk-UA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hangingPunct="0">
              <a:buNone/>
              <a:tabLst/>
              <a:defRPr lang="uk-UA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uk-UA" sz="1800" b="0" i="0" u="none" strike="noStrike" kern="1200" spc="0">
                <a:solidFill>
                  <a:srgbClr val="000000"/>
                </a:solidFill>
                <a:latin typeface="Calibri"/>
                <a:ea typeface="Lucida Sans Unicode" pitchFamily="2"/>
                <a:cs typeface="Tahoma" pitchFamily="2"/>
              </a:defRPr>
            </a:lvl1pPr>
          </a:lstStyle>
          <a:p>
            <a:pPr lvl="0"/>
            <a:fld id="{6FA701FF-CD2D-4DEB-85AB-E5188E0C1F96}" type="slidenum">
              <a:t>‹#›</a:t>
            </a:fld>
            <a:endParaRPr lang="uk-UA"/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hangingPunct="1">
        <a:tabLst/>
        <a:defRPr lang="ru-RU" sz="1800" b="0" i="0" u="none" strike="noStrike" kern="1200" spc="0">
          <a:ln>
            <a:noFill/>
          </a:ln>
          <a:solidFill>
            <a:srgbClr val="000000"/>
          </a:solidFill>
          <a:latin typeface="Calibri"/>
          <a:ea typeface="Microsoft YaHei" pitchFamily="2"/>
          <a:cs typeface="Mangal" pitchFamily="2"/>
        </a:defRPr>
      </a:lvl1pPr>
    </p:titleStyle>
    <p:bodyStyle>
      <a:lvl1pPr algn="l" hangingPunct="1">
        <a:spcBef>
          <a:spcPts val="0"/>
        </a:spcBef>
        <a:spcAft>
          <a:spcPts val="1417"/>
        </a:spcAft>
        <a:tabLst/>
        <a:defRPr lang="ru-RU" sz="3200" b="0" i="0" u="none" strike="noStrike" kern="1200" spc="0">
          <a:ln>
            <a:noFill/>
          </a:ln>
          <a:solidFill>
            <a:srgbClr val="000000"/>
          </a:solidFill>
          <a:latin typeface="Calibri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bg>
      <p:bgPr>
        <a:gradFill>
          <a:gsLst>
            <a:gs pos="0">
              <a:schemeClr val="tx2">
                <a:lumMod val="75000"/>
              </a:schemeClr>
            </a:gs>
            <a:gs pos="100000">
              <a:prstClr val="white"/>
            </a:gs>
          </a:gsLst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56839" y="321480"/>
            <a:ext cx="8211960" cy="61837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uk-UA" sz="3600" b="1" dirty="0"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  <a:t/>
            </a:r>
            <a:br>
              <a:rPr lang="uk-UA" sz="3600" b="1" dirty="0"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</a:br>
            <a:r>
              <a:rPr lang="uk-UA" sz="6000" b="1" dirty="0">
                <a:solidFill>
                  <a:srgbClr val="A62A8B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  <a:t>Міні-проект</a:t>
            </a:r>
            <a:r>
              <a:rPr lang="uk-UA" sz="6000" b="1" dirty="0">
                <a:solidFill>
                  <a:srgbClr val="C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  <a:t> </a:t>
            </a:r>
            <a:r>
              <a:rPr lang="uk-UA" sz="6000" b="1" dirty="0">
                <a:solidFill>
                  <a:srgbClr val="A62A8B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  <a:t> </a:t>
            </a:r>
            <a:br>
              <a:rPr lang="uk-UA" sz="6000" b="1" dirty="0">
                <a:solidFill>
                  <a:srgbClr val="A62A8B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</a:br>
            <a:r>
              <a:rPr lang="uk-UA" sz="6000" b="1" dirty="0">
                <a:solidFill>
                  <a:srgbClr val="A62A8B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  <a:t> </a:t>
            </a:r>
            <a:r>
              <a:rPr lang="uk-UA" sz="7200" b="1" dirty="0">
                <a:solidFill>
                  <a:srgbClr val="3F08C8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  <a:t>«Кухня Франції»</a:t>
            </a:r>
            <a:br>
              <a:rPr lang="uk-UA" sz="7200" b="1" dirty="0">
                <a:solidFill>
                  <a:srgbClr val="3F08C8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</a:br>
            <a:r>
              <a:rPr lang="uk-UA" sz="3600" b="1" dirty="0"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  <a:t>						</a:t>
            </a:r>
            <a:r>
              <a:rPr lang="uk-UA" sz="2200" b="1" dirty="0"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  <a:t>			</a:t>
            </a:r>
            <a:br>
              <a:rPr lang="uk-UA" sz="2200" b="1" dirty="0"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</a:br>
            <a:r>
              <a:rPr lang="uk-UA" sz="2200" b="1" dirty="0"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  <a:t>	</a:t>
            </a:r>
            <a:br>
              <a:rPr lang="uk-UA" sz="2200" b="1" dirty="0"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</a:br>
            <a:r>
              <a:rPr lang="uk-UA" sz="2200" b="1" dirty="0"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  <a:t/>
            </a:r>
            <a:br>
              <a:rPr lang="uk-UA" sz="2200" b="1" dirty="0"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</a:br>
            <a:r>
              <a:rPr lang="uk-UA" sz="2200" b="1" dirty="0"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  <a:t/>
            </a:r>
            <a:br>
              <a:rPr lang="uk-UA" sz="2200" b="1" dirty="0"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</a:br>
            <a:r>
              <a:rPr lang="uk-UA" sz="2200" b="1" dirty="0"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  <a:t/>
            </a:r>
            <a:br>
              <a:rPr lang="uk-UA" sz="2200" b="1" dirty="0"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</a:br>
            <a:r>
              <a:rPr lang="uk-UA" sz="2200" b="1" dirty="0">
                <a:highlight>
                  <a:scrgbClr r="0" g="0" b="0">
                    <a:alpha val="0"/>
                  </a:scrgbClr>
                </a:highlight>
                <a:latin typeface="Times New Roman" pitchFamily="18"/>
                <a:cs typeface="Times New Roman" pitchFamily="18"/>
              </a:rPr>
              <a:t>							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" y="72000"/>
            <a:ext cx="9072000" cy="66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0960"/>
            <a:ext cx="9305280" cy="6827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94680"/>
            <a:ext cx="8998920" cy="5233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3"/>
          <p:cNvSpPr/>
          <p:nvPr/>
        </p:nvSpPr>
        <p:spPr>
          <a:xfrm>
            <a:off x="72000" y="5760000"/>
            <a:ext cx="9072000" cy="830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None/>
              <a:tabLst/>
            </a:pPr>
            <a:r>
              <a:rPr lang="uk-UA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Не можна промовчати про шикарні десерти, в яких французи безсумнівно знають толк. Це і вишневий пиріг клафуті, і звичайно ж знаменитий крем брюле-король і володар усіх Дисертів.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60000" y="3311999"/>
            <a:ext cx="5198040" cy="356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9080" y="15480"/>
            <a:ext cx="5177880" cy="416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4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40" y="0"/>
            <a:ext cx="453096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80000" y="288000"/>
            <a:ext cx="4339080" cy="23489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endParaRPr lang="uk-UA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uk-UA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Франція – одна з небагатьох країн</a:t>
            </a:r>
            <a:r>
              <a:rPr lang="uk-UA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,</a:t>
            </a:r>
            <a:endParaRPr lang="en-US" sz="18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uk-UA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uk-UA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де ростуть найзнаменитіші та </a:t>
            </a:r>
            <a:endParaRPr lang="en-US" sz="18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uk-UA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найдорожчі </a:t>
            </a:r>
            <a:r>
              <a:rPr lang="uk-UA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гриби в світі – </a:t>
            </a:r>
            <a:r>
              <a:rPr lang="uk-UA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трюфелі.</a:t>
            </a:r>
            <a:endParaRPr lang="uk-UA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endParaRPr lang="uk-UA" sz="10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23928" y="2951999"/>
            <a:ext cx="5220072" cy="3858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30879" y="784080"/>
            <a:ext cx="7017119" cy="490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41400" y="3543120"/>
            <a:ext cx="4577400" cy="308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48000" y="3384000"/>
            <a:ext cx="4883760" cy="34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240" y="34200"/>
            <a:ext cx="4667760" cy="3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608000" y="0"/>
            <a:ext cx="4405679" cy="312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25560"/>
            <a:ext cx="9144000" cy="63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" y="366480"/>
            <a:ext cx="10486800" cy="5825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2760" y="360000"/>
            <a:ext cx="9032760" cy="638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280" y="-72000"/>
            <a:ext cx="9143640" cy="68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040" y="72000"/>
            <a:ext cx="9143640" cy="5654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9320" y="770400"/>
            <a:ext cx="8353080" cy="4762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040" y="122040"/>
            <a:ext cx="9143640" cy="605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00" y="5472000"/>
            <a:ext cx="8953560" cy="112535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endParaRPr lang="uk-UA" sz="1500" b="0" i="0" u="none" strike="noStrike" kern="1200" dirty="0">
              <a:ln>
                <a:noFill/>
              </a:ln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l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uk-UA" sz="1500" b="0" i="0" u="none" strike="noStrike" kern="1200" dirty="0">
                <a:ln>
                  <a:noFill/>
                </a:ln>
                <a:latin typeface="Times New Roman" pitchFamily="18"/>
                <a:ea typeface="Microsoft YaHei" pitchFamily="2"/>
                <a:cs typeface="Mangal" pitchFamily="2"/>
              </a:rPr>
              <a:t>Французи просто помішані на сирах, і ця країна – безперечний лідер за різноманіттям їх сортів. 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endParaRPr lang="uk-UA" sz="10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640" cy="54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040" y="110880"/>
            <a:ext cx="9143640" cy="6081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7560"/>
            <a:ext cx="9134640" cy="685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38280" y="1160640"/>
            <a:ext cx="6095519" cy="3981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7640" y="465480"/>
            <a:ext cx="7876800" cy="537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64000" y="0"/>
            <a:ext cx="7333920" cy="5085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160" y="5333760"/>
            <a:ext cx="8790840" cy="128483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Пам'ятник селянці Марі </a:t>
            </a:r>
            <a:r>
              <a:rPr lang="uk-UA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Арель</a:t>
            </a:r>
            <a:r>
              <a:rPr lang="uk-UA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яка під час </a:t>
            </a:r>
            <a:r>
              <a:rPr lang="uk-UA" sz="1800" b="0" i="0" u="none" strike="noStrike" kern="1200" dirty="0" err="1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Французько</a:t>
            </a:r>
            <a:endParaRPr lang="en-US" sz="18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ї </a:t>
            </a:r>
            <a:r>
              <a:rPr lang="uk-UA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революції врятувала від смерті ченця</a:t>
            </a:r>
            <a:r>
              <a:rPr lang="uk-UA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,</a:t>
            </a:r>
            <a:endParaRPr lang="en-US" sz="18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uk-UA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який в подяку відкрив їй відомий лише йому секрет приготування </a:t>
            </a:r>
            <a:endParaRPr lang="en-US" sz="18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сиру </a:t>
            </a:r>
            <a:r>
              <a:rPr lang="uk-UA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камамбер</a:t>
            </a:r>
            <a:endParaRPr lang="uk-UA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880" y="0"/>
            <a:ext cx="9114120" cy="67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00" y="5903999"/>
            <a:ext cx="8856000" cy="12938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uk-UA" sz="1800" b="0" i="0" u="none" strike="noStrike" kern="1200">
                <a:ln>
                  <a:noFill/>
                </a:ln>
                <a:latin typeface="Times New Roman" pitchFamily="18"/>
                <a:ea typeface="Microsoft YaHei" pitchFamily="2"/>
                <a:cs typeface="Mangal" pitchFamily="2"/>
              </a:rPr>
              <a:t>Жаб’ячі лапки – вишуканий делікатес, популярний у французькій та кантонській кухнях.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endParaRPr lang="uk-UA" sz="1800" b="0" i="0" u="none" strike="noStrike" kern="1200">
              <a:ln>
                <a:noFill/>
              </a:ln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l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endParaRPr lang="uk-UA" sz="10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55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5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68000" y="0"/>
            <a:ext cx="5976000" cy="4941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000" y="5517232"/>
            <a:ext cx="8966520" cy="96276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1800" b="0" i="0" u="none" strike="noStrike" kern="1200" dirty="0">
                <a:ln>
                  <a:noFill/>
                </a:ln>
                <a:latin typeface="Times New Roman" pitchFamily="18"/>
                <a:ea typeface="Microsoft YaHei" pitchFamily="2"/>
                <a:cs typeface="Mangal" pitchFamily="2"/>
              </a:rPr>
              <a:t>Жаб'яче м'ясо відноситься до дієтичних. Воно майже не містить жиру. </a:t>
            </a:r>
            <a:endParaRPr lang="en-US" sz="1800" b="0" i="0" u="none" strike="noStrike" kern="1200" dirty="0" smtClean="0">
              <a:ln>
                <a:noFill/>
              </a:ln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1800" b="0" i="0" u="none" strike="noStrike" kern="1200" dirty="0" smtClean="0">
                <a:ln>
                  <a:noFill/>
                </a:ln>
                <a:latin typeface="Times New Roman" pitchFamily="18"/>
                <a:ea typeface="Microsoft YaHei" pitchFamily="2"/>
                <a:cs typeface="Mangal" pitchFamily="2"/>
              </a:rPr>
              <a:t>З медичною метою частіше використовують жаб'ячу шкіру, </a:t>
            </a:r>
            <a:endParaRPr lang="en-US" sz="1800" b="0" i="0" u="none" strike="noStrike" kern="1200" dirty="0" smtClean="0">
              <a:ln>
                <a:noFill/>
              </a:ln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1800" b="0" i="0" u="none" strike="noStrike" kern="1200" dirty="0" smtClean="0">
                <a:ln>
                  <a:noFill/>
                </a:ln>
                <a:latin typeface="Times New Roman" pitchFamily="18"/>
                <a:ea typeface="Microsoft YaHei" pitchFamily="2"/>
                <a:cs typeface="Mangal" pitchFamily="2"/>
              </a:rPr>
              <a:t>яка містить багато </a:t>
            </a:r>
            <a:r>
              <a:rPr lang="uk-UA" sz="1800" b="0" i="0" u="none" strike="noStrike" kern="1200" dirty="0">
                <a:ln>
                  <a:noFill/>
                </a:ln>
                <a:latin typeface="Times New Roman" pitchFamily="18"/>
                <a:ea typeface="Microsoft YaHei" pitchFamily="2"/>
                <a:cs typeface="Mangal" pitchFamily="2"/>
              </a:rPr>
              <a:t>біологічно активних речовин.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64000" y="383040"/>
            <a:ext cx="7215840" cy="5880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7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" y="0"/>
            <a:ext cx="4464000" cy="334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64000" y="3456000"/>
            <a:ext cx="4694040" cy="33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94480" y="4031999"/>
            <a:ext cx="3953520" cy="2304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20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З </a:t>
            </a:r>
            <a:r>
              <a:rPr lang="uk-UA" sz="20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фуа-гра</a:t>
            </a:r>
            <a:r>
              <a:rPr lang="uk-UA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подають гриби, </a:t>
            </a:r>
            <a:endParaRPr lang="en-US" sz="20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каштани</a:t>
            </a:r>
            <a:r>
              <a:rPr lang="uk-UA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, фрукти,горіхи, </a:t>
            </a:r>
            <a:endParaRPr lang="en-US" sz="20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прянощі</a:t>
            </a:r>
            <a:r>
              <a:rPr lang="uk-UA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2000" y="288000"/>
            <a:ext cx="4091400" cy="2736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Фуа-гра</a:t>
            </a:r>
            <a:r>
              <a:rPr lang="uk-UA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— гусяча або качача </a:t>
            </a:r>
            <a:endParaRPr lang="en-US" sz="20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печінка </a:t>
            </a:r>
            <a:r>
              <a:rPr lang="uk-UA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— символ </a:t>
            </a:r>
            <a:endParaRPr lang="en-US" sz="2000" b="0" i="0" u="none" strike="noStrike" kern="1200" dirty="0" smtClean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гастрономічного шику.</a:t>
            </a:r>
            <a:endParaRPr lang="uk-UA" sz="20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160" y="32400"/>
            <a:ext cx="4272840" cy="32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12000" y="72000"/>
            <a:ext cx="3888000" cy="18117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endParaRPr lang="uk-UA" sz="1800" b="0" i="0" u="none" strike="noStrike" kern="1200" dirty="0">
              <a:ln>
                <a:noFill/>
              </a:ln>
              <a:latin typeface="Times New Roman" pitchFamily="18"/>
              <a:ea typeface="Microsoft YaHei" pitchFamily="2"/>
              <a:cs typeface="Mangal" pitchFamily="2"/>
            </a:endParaRPr>
          </a:p>
          <a:p>
            <a:pPr marL="0" marR="0" lvl="0" indent="0" algn="l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endParaRPr lang="uk-UA" sz="1800" b="0" i="0" u="none" strike="noStrike" kern="1200" dirty="0">
              <a:ln>
                <a:noFill/>
              </a:ln>
              <a:latin typeface="Times New Roman" pitchFamily="18"/>
              <a:ea typeface="Microsoft YaHei" pitchFamily="2"/>
              <a:cs typeface="Mangal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14800" y="3096000"/>
            <a:ext cx="5028120" cy="3736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040" y="72000"/>
            <a:ext cx="4386960" cy="656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80000" y="0"/>
            <a:ext cx="4430520" cy="66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188</Words>
  <Application>Microsoft Office PowerPoint</Application>
  <PresentationFormat>Экран (4:3)</PresentationFormat>
  <Paragraphs>28</Paragraphs>
  <Slides>29</Slides>
  <Notes>29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Обычный</vt:lpstr>
      <vt:lpstr>Текст OpenDocument</vt:lpstr>
      <vt:lpstr> Міні-проект    «Кухня Франції»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Міні-проект    «Кухня Франції»                        підготувала Прокопенко Софія</dc:title>
  <dc:creator>ADMIN</dc:creator>
  <cp:lastModifiedBy>Бухгалтер</cp:lastModifiedBy>
  <cp:revision>16</cp:revision>
  <dcterms:modified xsi:type="dcterms:W3CDTF">2020-12-04T08:26:22Z</dcterms:modified>
</cp:coreProperties>
</file>