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4" r:id="rId8"/>
    <p:sldId id="265" r:id="rId9"/>
    <p:sldId id="266" r:id="rId10"/>
    <p:sldId id="274" r:id="rId11"/>
    <p:sldId id="273" r:id="rId12"/>
    <p:sldId id="271" r:id="rId13"/>
    <p:sldId id="276" r:id="rId14"/>
    <p:sldId id="269" r:id="rId15"/>
    <p:sldId id="270" r:id="rId16"/>
    <p:sldId id="272" r:id="rId17"/>
    <p:sldId id="263" r:id="rId18"/>
    <p:sldId id="27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57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868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uk-UA" sz="7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Святого Миколая: історія</a:t>
            </a:r>
            <a:r>
              <a:rPr lang="uk-UA" sz="7200" b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традиції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33166"/>
          </a:xfrm>
        </p:spPr>
        <p:txBody>
          <a:bodyPr>
            <a:noAutofit/>
          </a:bodyPr>
          <a:lstStyle/>
          <a:p>
            <a:r>
              <a:rPr lang="ru-RU" sz="3600" dirty="0"/>
              <a:t>19 </a:t>
            </a:r>
            <a:r>
              <a:rPr lang="ru-RU" sz="3600" dirty="0" err="1"/>
              <a:t>грудня</a:t>
            </a:r>
            <a:r>
              <a:rPr lang="ru-RU" sz="3600" dirty="0"/>
              <a:t> день Святого </a:t>
            </a:r>
            <a:r>
              <a:rPr lang="ru-RU" sz="3600" dirty="0" err="1"/>
              <a:t>Миколая</a:t>
            </a:r>
            <a:r>
              <a:rPr lang="ru-RU" sz="3600" dirty="0"/>
              <a:t>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називають</a:t>
            </a:r>
            <a:r>
              <a:rPr lang="ru-RU" sz="3600" dirty="0"/>
              <a:t>: </a:t>
            </a:r>
            <a:r>
              <a:rPr lang="ru-RU" sz="3600" dirty="0" err="1"/>
              <a:t>Миколай</a:t>
            </a:r>
            <a:r>
              <a:rPr lang="ru-RU" sz="3600" dirty="0"/>
              <a:t>, </a:t>
            </a:r>
            <a:r>
              <a:rPr lang="ru-RU" sz="3600" dirty="0" err="1"/>
              <a:t>Міклаш</a:t>
            </a:r>
            <a:r>
              <a:rPr lang="ru-RU" sz="3600" dirty="0"/>
              <a:t>, </a:t>
            </a:r>
            <a:r>
              <a:rPr lang="ru-RU" sz="3600" dirty="0" err="1"/>
              <a:t>Йолупукі</a:t>
            </a:r>
            <a:r>
              <a:rPr lang="ru-RU" sz="3600" dirty="0"/>
              <a:t>, </a:t>
            </a:r>
            <a:r>
              <a:rPr lang="ru-RU" sz="3600" dirty="0" err="1"/>
              <a:t>Сейнт</a:t>
            </a:r>
            <a:r>
              <a:rPr lang="ru-RU" sz="3600" dirty="0"/>
              <a:t> </a:t>
            </a:r>
            <a:r>
              <a:rPr lang="ru-RU" sz="3600" dirty="0" err="1"/>
              <a:t>Ніколаус</a:t>
            </a:r>
            <a:r>
              <a:rPr lang="ru-RU" sz="3600" dirty="0"/>
              <a:t>, Санта-Клаус, </a:t>
            </a:r>
            <a:r>
              <a:rPr lang="ru-RU" sz="3600" dirty="0" err="1"/>
              <a:t>Фадер</a:t>
            </a:r>
            <a:r>
              <a:rPr lang="ru-RU" sz="3600" dirty="0"/>
              <a:t> </a:t>
            </a:r>
            <a:r>
              <a:rPr lang="ru-RU" sz="3600" dirty="0" err="1"/>
              <a:t>Крісмас</a:t>
            </a:r>
            <a:r>
              <a:rPr lang="ru-RU" sz="3600" dirty="0"/>
              <a:t>, Пер </a:t>
            </a:r>
            <a:r>
              <a:rPr lang="ru-RU" sz="3600" dirty="0" err="1"/>
              <a:t>Ноель</a:t>
            </a:r>
            <a:r>
              <a:rPr lang="ru-RU" sz="3600" dirty="0"/>
              <a:t>, </a:t>
            </a:r>
            <a:r>
              <a:rPr lang="ru-RU" sz="3600" dirty="0" err="1"/>
              <a:t>Сінтер</a:t>
            </a:r>
            <a:r>
              <a:rPr lang="ru-RU" sz="3600" dirty="0"/>
              <a:t> </a:t>
            </a:r>
            <a:r>
              <a:rPr lang="ru-RU" sz="3600" dirty="0" err="1"/>
              <a:t>Клаас</a:t>
            </a:r>
            <a:r>
              <a:rPr lang="ru-RU" sz="3600" dirty="0"/>
              <a:t> </a:t>
            </a:r>
            <a:endParaRPr lang="ru-RU" sz="3600" dirty="0"/>
          </a:p>
        </p:txBody>
      </p:sp>
      <p:pic>
        <p:nvPicPr>
          <p:cNvPr id="13314" name="Picture 2" descr="ÐÐµÐ½Ñ-Ð¡Ð²ÑÑÐ¾Ð³Ð¾-ÐÐ¸ÐºÐ¾Ð»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3296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634"/>
            <a:ext cx="8229600" cy="103316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найбажаніший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в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році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дітей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4237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 err="1" smtClean="0">
                <a:solidFill>
                  <a:schemeClr val="bg1"/>
                </a:solidFill>
              </a:rPr>
              <a:t>Напередодні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свята </a:t>
            </a:r>
            <a:r>
              <a:rPr lang="ru-RU" sz="2700" dirty="0" err="1">
                <a:solidFill>
                  <a:schemeClr val="bg1"/>
                </a:solidFill>
              </a:rPr>
              <a:t>діти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пишуть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листи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зі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своїми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побажаннями</a:t>
            </a:r>
            <a:r>
              <a:rPr lang="ru-RU" sz="2700" dirty="0">
                <a:solidFill>
                  <a:schemeClr val="bg1"/>
                </a:solidFill>
              </a:rPr>
              <a:t>, і </a:t>
            </a:r>
            <a:r>
              <a:rPr lang="ru-RU" sz="2700" dirty="0" err="1">
                <a:solidFill>
                  <a:schemeClr val="bg1"/>
                </a:solidFill>
              </a:rPr>
              <a:t>кидають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їх</a:t>
            </a:r>
            <a:r>
              <a:rPr lang="ru-RU" sz="2700" dirty="0">
                <a:solidFill>
                  <a:schemeClr val="bg1"/>
                </a:solidFill>
              </a:rPr>
              <a:t> у </a:t>
            </a:r>
            <a:r>
              <a:rPr lang="ru-RU" sz="2700" dirty="0" err="1">
                <a:solidFill>
                  <a:schemeClr val="bg1"/>
                </a:solidFill>
              </a:rPr>
              <a:t>поштову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скриньку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або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кладуть</a:t>
            </a:r>
            <a:r>
              <a:rPr lang="ru-RU" sz="2700" dirty="0">
                <a:solidFill>
                  <a:schemeClr val="bg1"/>
                </a:solidFill>
              </a:rPr>
              <a:t> на </a:t>
            </a:r>
            <a:r>
              <a:rPr lang="ru-RU" sz="2700" dirty="0" err="1">
                <a:solidFill>
                  <a:schemeClr val="bg1"/>
                </a:solidFill>
              </a:rPr>
              <a:t>підвіконня</a:t>
            </a:r>
            <a:r>
              <a:rPr lang="ru-RU" sz="2700" dirty="0">
                <a:solidFill>
                  <a:schemeClr val="bg1"/>
                </a:solidFill>
              </a:rPr>
              <a:t>, і </a:t>
            </a:r>
            <a:r>
              <a:rPr lang="ru-RU" sz="2700" dirty="0" err="1">
                <a:solidFill>
                  <a:schemeClr val="bg1"/>
                </a:solidFill>
              </a:rPr>
              <a:t>моляться</a:t>
            </a:r>
            <a:r>
              <a:rPr lang="ru-RU" sz="2700" dirty="0">
                <a:solidFill>
                  <a:schemeClr val="bg1"/>
                </a:solidFill>
              </a:rPr>
              <a:t> Святому </a:t>
            </a:r>
            <a:r>
              <a:rPr lang="ru-RU" sz="2700" dirty="0" err="1">
                <a:solidFill>
                  <a:schemeClr val="bg1"/>
                </a:solidFill>
              </a:rPr>
              <a:t>Миколаю</a:t>
            </a:r>
            <a:r>
              <a:rPr lang="ru-RU" sz="2700" dirty="0">
                <a:solidFill>
                  <a:schemeClr val="bg1"/>
                </a:solidFill>
              </a:rPr>
              <a:t>, </a:t>
            </a:r>
            <a:r>
              <a:rPr lang="ru-RU" sz="2700" dirty="0" err="1">
                <a:solidFill>
                  <a:schemeClr val="bg1"/>
                </a:solidFill>
              </a:rPr>
              <a:t>просячи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передусім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здоров'я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собі</a:t>
            </a:r>
            <a:r>
              <a:rPr lang="ru-RU" sz="2700" dirty="0">
                <a:solidFill>
                  <a:schemeClr val="bg1"/>
                </a:solidFill>
              </a:rPr>
              <a:t> та батькам. У день перед святом </a:t>
            </a:r>
            <a:r>
              <a:rPr lang="ru-RU" sz="2700" dirty="0" err="1">
                <a:solidFill>
                  <a:schemeClr val="bg1"/>
                </a:solidFill>
              </a:rPr>
              <a:t>згадують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всі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свої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добрі</a:t>
            </a:r>
            <a:r>
              <a:rPr lang="ru-RU" sz="2700" dirty="0">
                <a:solidFill>
                  <a:schemeClr val="bg1"/>
                </a:solidFill>
              </a:rPr>
              <a:t> і </a:t>
            </a:r>
            <a:r>
              <a:rPr lang="ru-RU" sz="2700" dirty="0" err="1">
                <a:solidFill>
                  <a:schemeClr val="bg1"/>
                </a:solidFill>
              </a:rPr>
              <a:t>злі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вчинки</a:t>
            </a:r>
            <a:r>
              <a:rPr lang="ru-RU" sz="2700" dirty="0">
                <a:solidFill>
                  <a:schemeClr val="bg1"/>
                </a:solidFill>
              </a:rPr>
              <a:t>, </a:t>
            </a:r>
            <a:r>
              <a:rPr lang="ru-RU" sz="2700" dirty="0" err="1">
                <a:solidFill>
                  <a:schemeClr val="bg1"/>
                </a:solidFill>
              </a:rPr>
              <a:t>зважують</a:t>
            </a:r>
            <a:r>
              <a:rPr lang="ru-RU" sz="2700" dirty="0">
                <a:solidFill>
                  <a:schemeClr val="bg1"/>
                </a:solidFill>
              </a:rPr>
              <a:t>: </a:t>
            </a:r>
            <a:r>
              <a:rPr lang="ru-RU" sz="2700" dirty="0" err="1">
                <a:solidFill>
                  <a:schemeClr val="bg1"/>
                </a:solidFill>
              </a:rPr>
              <a:t>чого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більше</a:t>
            </a:r>
            <a:r>
              <a:rPr lang="ru-RU" sz="2700" dirty="0">
                <a:solidFill>
                  <a:schemeClr val="bg1"/>
                </a:solidFill>
              </a:rPr>
              <a:t>. 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¼Ð¸ÐºÐ¾Ð»Ð°Ð¹ ÑÐ²Ð°ÑÐ¸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10" y="3105150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подарунок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прутик?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71600"/>
            <a:ext cx="502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Тому </a:t>
            </a:r>
            <a:r>
              <a:rPr lang="ru-RU" dirty="0" err="1">
                <a:solidFill>
                  <a:schemeClr val="bg1"/>
                </a:solidFill>
              </a:rPr>
              <a:t>ввічливі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дітлахи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знайдуть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подушкою </a:t>
            </a:r>
            <a:r>
              <a:rPr lang="ru-RU" dirty="0" err="1">
                <a:solidFill>
                  <a:schemeClr val="bg1"/>
                </a:solidFill>
              </a:rPr>
              <a:t>подарунок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неслухняні</a:t>
            </a:r>
            <a:r>
              <a:rPr lang="ru-RU" dirty="0">
                <a:solidFill>
                  <a:schemeClr val="bg1"/>
                </a:solidFill>
              </a:rPr>
              <a:t> - прутик. Прутик є </a:t>
            </a:r>
            <a:r>
              <a:rPr lang="ru-RU" dirty="0" err="1">
                <a:solidFill>
                  <a:schemeClr val="bg1"/>
                </a:solidFill>
              </a:rPr>
              <a:t>своєрідним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попередженням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задуматися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>
                <a:solidFill>
                  <a:schemeClr val="bg1"/>
                </a:solidFill>
              </a:rPr>
              <a:t>своєю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поведінкою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виправитися</a:t>
            </a:r>
            <a:r>
              <a:rPr lang="ru-RU" dirty="0">
                <a:solidFill>
                  <a:schemeClr val="bg1"/>
                </a:solidFill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Ð ÐµÐ·ÑÐ»ÑÑÐ°Ñ Ð¿Ð¾ÑÑÐºÑ Ð·Ð¾Ð±ÑÐ°Ð¶ÐµÐ½Ñ Ð·Ð° Ð·Ð°Ð¿Ð¸ÑÐ¾Ð¼ &quot;ÑÐ²ÑÑÐ¸Ð¹ Ð¼Ð¸ÐºÐ¾Ð»Ð°Ð¹ Ð¿Ð¾ÐºÑÐ¾Ð²Ð¸ÑÐµÐ»Ñ ÑÐ»ÑÐ±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43" y="1150961"/>
            <a:ext cx="3914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5494" y="257545"/>
            <a:ext cx="8646459" cy="11274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СУПУТНИКИ СВЯТОГО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191000" y="1295400"/>
            <a:ext cx="4799628" cy="44778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>
                <a:solidFill>
                  <a:schemeClr val="bg1"/>
                </a:solidFill>
              </a:rPr>
              <a:t>країнах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Західної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Європи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вважається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супутником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Чудотворця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віслюк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сіро-сріблисту</a:t>
            </a:r>
            <a:r>
              <a:rPr lang="ru-RU" sz="2400" dirty="0">
                <a:solidFill>
                  <a:schemeClr val="bg1"/>
                </a:solidFill>
              </a:rPr>
              <a:t> шерсть.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Україні</a:t>
            </a:r>
            <a:r>
              <a:rPr lang="ru-RU" sz="2400" dirty="0">
                <a:solidFill>
                  <a:schemeClr val="bg1"/>
                </a:solidFill>
              </a:rPr>
              <a:t> ж </a:t>
            </a:r>
            <a:r>
              <a:rPr lang="ru-RU" sz="2400" dirty="0" err="1">
                <a:solidFill>
                  <a:schemeClr val="bg1"/>
                </a:solidFill>
              </a:rPr>
              <a:t>існує</a:t>
            </a:r>
            <a:r>
              <a:rPr lang="ru-RU" sz="2400" dirty="0">
                <a:solidFill>
                  <a:schemeClr val="bg1"/>
                </a:solidFill>
              </a:rPr>
              <a:t> легенда,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Миколая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супроводжують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ангели</a:t>
            </a:r>
            <a:r>
              <a:rPr lang="ru-RU" sz="2400" dirty="0">
                <a:solidFill>
                  <a:schemeClr val="bg1"/>
                </a:solidFill>
              </a:rPr>
              <a:t> і </a:t>
            </a:r>
            <a:r>
              <a:rPr lang="ru-RU" sz="2400" dirty="0" err="1">
                <a:solidFill>
                  <a:schemeClr val="bg1"/>
                </a:solidFill>
              </a:rPr>
              <a:t>чортики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вказують</a:t>
            </a:r>
            <a:r>
              <a:rPr lang="ru-RU" sz="2400" dirty="0">
                <a:solidFill>
                  <a:schemeClr val="bg1"/>
                </a:solidFill>
              </a:rPr>
              <a:t> святому де </a:t>
            </a:r>
            <a:r>
              <a:rPr lang="ru-RU" sz="2400" dirty="0" err="1">
                <a:solidFill>
                  <a:schemeClr val="bg1"/>
                </a:solidFill>
              </a:rPr>
              <a:t>слухняні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діти</a:t>
            </a:r>
            <a:r>
              <a:rPr lang="ru-RU" sz="2400" dirty="0">
                <a:solidFill>
                  <a:schemeClr val="bg1"/>
                </a:solidFill>
              </a:rPr>
              <a:t>, а де </a:t>
            </a:r>
            <a:r>
              <a:rPr lang="ru-RU" sz="2400" dirty="0" err="1">
                <a:solidFill>
                  <a:schemeClr val="bg1"/>
                </a:solidFill>
              </a:rPr>
              <a:t>бешкетники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741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962400" cy="581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Миколай роздає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смаколики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Ð¼Ð¸ÐºÐ¾Ð»Ð°Ð¹ Ð·Ð°ÑÐ¸ÑÐ½Ð¸Ðº ÑÐ²Ð°ÑÐ¸Ð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9" y="11430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 можна знайти подарунок від Миколая?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Ð¼Ð¸ÐºÐ¾Ð»Ð°Ð¹ Ð·Ð°ÑÐ¸ÑÐ½Ð¸Ðº ÑÐ²Ð°ÑÐ¸Ð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600080" cy="29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krmarket.net/files/images/blog/127l32cb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04" y="4237631"/>
            <a:ext cx="4898951" cy="26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прикмети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8006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день на </a:t>
            </a:r>
            <a:r>
              <a:rPr lang="ru-RU" sz="2800" dirty="0" err="1">
                <a:solidFill>
                  <a:schemeClr val="bg1"/>
                </a:solidFill>
              </a:rPr>
              <a:t>Миколу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зимового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такий</a:t>
            </a:r>
            <a:r>
              <a:rPr lang="ru-RU" sz="2800" dirty="0">
                <a:solidFill>
                  <a:schemeClr val="bg1"/>
                </a:solidFill>
              </a:rPr>
              <a:t> і на </a:t>
            </a:r>
            <a:r>
              <a:rPr lang="ru-RU" sz="2800" dirty="0" err="1">
                <a:solidFill>
                  <a:schemeClr val="bg1"/>
                </a:solidFill>
              </a:rPr>
              <a:t>Миколу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Як </a:t>
            </a:r>
            <a:r>
              <a:rPr lang="ru-RU" sz="2800" dirty="0" err="1">
                <a:solidFill>
                  <a:schemeClr val="bg1"/>
                </a:solidFill>
              </a:rPr>
              <a:t>впаде</a:t>
            </a:r>
            <a:r>
              <a:rPr lang="ru-RU" sz="2800" dirty="0">
                <a:solidFill>
                  <a:schemeClr val="bg1"/>
                </a:solidFill>
              </a:rPr>
              <a:t> великий </a:t>
            </a:r>
            <a:r>
              <a:rPr lang="ru-RU" sz="2800" dirty="0" err="1">
                <a:solidFill>
                  <a:schemeClr val="bg1"/>
                </a:solidFill>
              </a:rPr>
              <a:t>іній</a:t>
            </a:r>
            <a:r>
              <a:rPr lang="ru-RU" sz="2800" dirty="0">
                <a:solidFill>
                  <a:schemeClr val="bg1"/>
                </a:solidFill>
              </a:rPr>
              <a:t> - на хороший урожай </a:t>
            </a:r>
            <a:r>
              <a:rPr lang="ru-RU" sz="2800" dirty="0" err="1">
                <a:solidFill>
                  <a:schemeClr val="bg1"/>
                </a:solidFill>
              </a:rPr>
              <a:t>хліба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Як на </a:t>
            </a:r>
            <a:r>
              <a:rPr lang="ru-RU" sz="2800" dirty="0" err="1">
                <a:solidFill>
                  <a:schemeClr val="bg1"/>
                </a:solidFill>
              </a:rPr>
              <a:t>Миколу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піде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дощ</a:t>
            </a:r>
            <a:r>
              <a:rPr lang="ru-RU" sz="2800" dirty="0">
                <a:solidFill>
                  <a:schemeClr val="bg1"/>
                </a:solidFill>
              </a:rPr>
              <a:t>, то </a:t>
            </a:r>
            <a:r>
              <a:rPr lang="ru-RU" sz="2800" dirty="0" err="1">
                <a:solidFill>
                  <a:schemeClr val="bg1"/>
                </a:solidFill>
              </a:rPr>
              <a:t>врожай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озимину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Морозний</a:t>
            </a:r>
            <a:r>
              <a:rPr lang="ru-RU" sz="2800" dirty="0">
                <a:solidFill>
                  <a:schemeClr val="bg1"/>
                </a:solidFill>
              </a:rPr>
              <a:t> день - на </a:t>
            </a:r>
            <a:r>
              <a:rPr lang="ru-RU" sz="2800" dirty="0" err="1">
                <a:solidFill>
                  <a:schemeClr val="bg1"/>
                </a:solidFill>
              </a:rPr>
              <a:t>врожай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хліба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овочів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З </a:t>
            </a:r>
            <a:r>
              <a:rPr lang="ru-RU" sz="2800" dirty="0" err="1">
                <a:solidFill>
                  <a:schemeClr val="bg1"/>
                </a:solidFill>
              </a:rPr>
              <a:t>цього</a:t>
            </a:r>
            <a:r>
              <a:rPr lang="ru-RU" sz="2800" dirty="0">
                <a:solidFill>
                  <a:schemeClr val="bg1"/>
                </a:solidFill>
              </a:rPr>
              <a:t> дня </a:t>
            </a:r>
            <a:r>
              <a:rPr lang="ru-RU" sz="2800" dirty="0" err="1">
                <a:solidFill>
                  <a:schemeClr val="bg1"/>
                </a:solidFill>
              </a:rPr>
              <a:t>підходять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другі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морози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dirty="0" err="1">
                <a:solidFill>
                  <a:schemeClr val="bg1"/>
                </a:solidFill>
              </a:rPr>
              <a:t>Миколині</a:t>
            </a:r>
            <a:r>
              <a:rPr lang="ru-RU" sz="2800" dirty="0">
                <a:solidFill>
                  <a:schemeClr val="bg1"/>
                </a:solidFill>
              </a:rPr>
              <a:t>: "На Студеного </a:t>
            </a:r>
            <a:r>
              <a:rPr lang="ru-RU" sz="2800" dirty="0" err="1">
                <a:solidFill>
                  <a:schemeClr val="bg1"/>
                </a:solidFill>
              </a:rPr>
              <a:t>Миколу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снігу</a:t>
            </a:r>
            <a:r>
              <a:rPr lang="ru-RU" sz="2800" dirty="0">
                <a:solidFill>
                  <a:schemeClr val="bg1"/>
                </a:solidFill>
              </a:rPr>
              <a:t> навалить гору".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"</a:t>
            </a:r>
            <a:r>
              <a:rPr lang="ru-RU" sz="2800" dirty="0" err="1">
                <a:solidFill>
                  <a:schemeClr val="bg1"/>
                </a:solidFill>
              </a:rPr>
              <a:t>Скільки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дає</a:t>
            </a:r>
            <a:r>
              <a:rPr lang="ru-RU" sz="2800" dirty="0">
                <a:solidFill>
                  <a:schemeClr val="bg1"/>
                </a:solidFill>
              </a:rPr>
              <a:t> день </a:t>
            </a:r>
            <a:r>
              <a:rPr lang="ru-RU" sz="2800" dirty="0" err="1">
                <a:solidFill>
                  <a:schemeClr val="bg1"/>
                </a:solidFill>
              </a:rPr>
              <a:t>Миколая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снігу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стільки</a:t>
            </a:r>
            <a:r>
              <a:rPr lang="ru-RU" sz="2800" dirty="0">
                <a:solidFill>
                  <a:schemeClr val="bg1"/>
                </a:solidFill>
              </a:rPr>
              <a:t> буде трави на </a:t>
            </a:r>
            <a:r>
              <a:rPr lang="ru-RU" sz="2800" dirty="0" err="1">
                <a:solidFill>
                  <a:schemeClr val="bg1"/>
                </a:solidFill>
              </a:rPr>
              <a:t>Миколу</a:t>
            </a:r>
            <a:r>
              <a:rPr lang="ru-RU" sz="2800" dirty="0">
                <a:solidFill>
                  <a:schemeClr val="bg1"/>
                </a:solidFill>
              </a:rPr>
              <a:t> теплого</a:t>
            </a:r>
            <a:r>
              <a:rPr lang="ru-RU" sz="2800" dirty="0" smtClean="0">
                <a:solidFill>
                  <a:schemeClr val="bg1"/>
                </a:solidFill>
              </a:rPr>
              <a:t>".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86956"/>
            <a:ext cx="5410200" cy="22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834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Пам'ятна</a:t>
            </a:r>
            <a:r>
              <a:rPr lang="ru-RU" dirty="0"/>
              <a:t> монета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багку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/>
              <a:t>номіналом</a:t>
            </a:r>
            <a:r>
              <a:rPr lang="ru-RU" dirty="0"/>
              <a:t> 5 грн., </a:t>
            </a:r>
            <a:r>
              <a:rPr lang="ru-RU" dirty="0" err="1"/>
              <a:t>присвячена</a:t>
            </a:r>
            <a:r>
              <a:rPr lang="ru-RU" dirty="0"/>
              <a:t> святому </a:t>
            </a:r>
            <a:r>
              <a:rPr lang="ru-RU" dirty="0" err="1"/>
              <a:t>Миколаю</a:t>
            </a:r>
            <a:endParaRPr lang="ru-RU" dirty="0"/>
          </a:p>
        </p:txBody>
      </p:sp>
      <p:pic>
        <p:nvPicPr>
          <p:cNvPr id="5122" name="Picture 2" descr="https://upload.wikimedia.org/wikipedia/commons/6/65/Saint_Nicholas_Day_a_co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d/d0/Saint_Nicholas_Day_r_co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/>
          <a:stretch/>
        </p:blipFill>
        <p:spPr bwMode="auto">
          <a:xfrm>
            <a:off x="1295400" y="102476"/>
            <a:ext cx="6934200" cy="67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3400"/>
            <a:ext cx="8719713" cy="61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¼Ð¸ÐºÐ¾Ð»Ð°Ð¹ Ð¿Ð½Ð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77987"/>
            <a:ext cx="2455175" cy="32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Згідно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переказами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святий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Миколай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народився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другій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половині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III </a:t>
            </a:r>
            <a:r>
              <a:rPr lang="ru-RU" dirty="0" err="1">
                <a:solidFill>
                  <a:schemeClr val="bg1"/>
                </a:solidFill>
              </a:rPr>
              <a:t>століття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місті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Патара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провінція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Лікія</a:t>
            </a:r>
            <a:r>
              <a:rPr lang="ru-RU" dirty="0">
                <a:solidFill>
                  <a:schemeClr val="bg1"/>
                </a:solidFill>
              </a:rPr>
              <a:t>, у </a:t>
            </a:r>
            <a:r>
              <a:rPr lang="ru-RU" dirty="0" err="1">
                <a:solidFill>
                  <a:schemeClr val="bg1"/>
                </a:solidFill>
              </a:rPr>
              <a:t>родині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благочестивих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. Вони до </a:t>
            </a:r>
            <a:r>
              <a:rPr lang="ru-RU" dirty="0" err="1">
                <a:solidFill>
                  <a:schemeClr val="bg1"/>
                </a:solidFill>
              </a:rPr>
              <a:t>глибокої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старості</a:t>
            </a:r>
            <a:r>
              <a:rPr lang="ru-RU" dirty="0">
                <a:solidFill>
                  <a:schemeClr val="bg1"/>
                </a:solidFill>
              </a:rPr>
              <a:t> не могли завести </a:t>
            </a:r>
            <a:r>
              <a:rPr lang="ru-RU" dirty="0" err="1">
                <a:solidFill>
                  <a:schemeClr val="bg1"/>
                </a:solidFill>
              </a:rPr>
              <a:t>дитину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безперервній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молитві</a:t>
            </a:r>
            <a:r>
              <a:rPr lang="ru-RU" dirty="0">
                <a:solidFill>
                  <a:schemeClr val="bg1"/>
                </a:solidFill>
              </a:rPr>
              <a:t> просили </a:t>
            </a:r>
            <a:r>
              <a:rPr lang="ru-RU" dirty="0" err="1">
                <a:solidFill>
                  <a:schemeClr val="bg1"/>
                </a:solidFill>
              </a:rPr>
              <a:t>Всевишнього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сина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обіцяючи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присвятити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служінню</a:t>
            </a:r>
            <a:r>
              <a:rPr lang="ru-RU" dirty="0">
                <a:solidFill>
                  <a:schemeClr val="bg1"/>
                </a:solidFill>
              </a:rPr>
              <a:t> Богу.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2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1428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І в них </a:t>
            </a:r>
            <a:r>
              <a:rPr lang="ru-RU" dirty="0" err="1">
                <a:solidFill>
                  <a:schemeClr val="bg1"/>
                </a:solidFill>
              </a:rPr>
              <a:t>народився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вирішила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Миколою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означало «</a:t>
            </a:r>
            <a:r>
              <a:rPr lang="ru-RU" dirty="0" err="1">
                <a:solidFill>
                  <a:schemeClr val="bg1"/>
                </a:solidFill>
              </a:rPr>
              <a:t>переможець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народів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uk-UA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4" descr="https://upload.wikimedia.org/wikipedia/commons/thumb/8/82/Gentile_da_Fabriano_061.jpg/250px-Gentile_da_Fabriano_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724400" cy="47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З юного </a:t>
            </a:r>
            <a:r>
              <a:rPr lang="ru-RU" dirty="0" err="1">
                <a:solidFill>
                  <a:schemeClr val="bg1"/>
                </a:solidFill>
              </a:rPr>
              <a:t>віку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виховувався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керівництвом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дядька,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єпископом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Своє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покликання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Микола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вбачав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служінні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Богові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пройшов</a:t>
            </a:r>
            <a:r>
              <a:rPr lang="ru-RU" dirty="0">
                <a:solidFill>
                  <a:schemeClr val="bg1"/>
                </a:solidFill>
              </a:rPr>
              <a:t> шлях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молодшого</a:t>
            </a:r>
            <a:r>
              <a:rPr lang="ru-RU" dirty="0">
                <a:solidFill>
                  <a:schemeClr val="bg1"/>
                </a:solidFill>
              </a:rPr>
              <a:t> церковного служителя до </a:t>
            </a:r>
            <a:r>
              <a:rPr lang="ru-RU" dirty="0" err="1">
                <a:solidFill>
                  <a:schemeClr val="bg1"/>
                </a:solidFill>
              </a:rPr>
              <a:t>архієрея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upload.wikimedia.org/wikipedia/commons/2/26/Christmas_Stamp_of_Ukraine_200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15018"/>
            <a:ext cx="6555020" cy="36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0" y="457200"/>
            <a:ext cx="43434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</a:rPr>
              <a:t>Пізніше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Микола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архієпископом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міста</a:t>
            </a:r>
            <a:r>
              <a:rPr lang="ru-RU" dirty="0">
                <a:solidFill>
                  <a:schemeClr val="bg1"/>
                </a:solidFill>
              </a:rPr>
              <a:t> Мири </a:t>
            </a:r>
            <a:r>
              <a:rPr lang="ru-RU" dirty="0" err="1">
                <a:solidFill>
                  <a:schemeClr val="bg1"/>
                </a:solidFill>
              </a:rPr>
              <a:t>Лікійської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вважають</a:t>
            </a:r>
            <a:r>
              <a:rPr lang="ru-RU" dirty="0">
                <a:solidFill>
                  <a:schemeClr val="bg1"/>
                </a:solidFill>
              </a:rPr>
              <a:t> святим,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найближче</a:t>
            </a:r>
            <a:r>
              <a:rPr lang="ru-RU" dirty="0">
                <a:solidFill>
                  <a:schemeClr val="bg1"/>
                </a:solidFill>
              </a:rPr>
              <a:t> до Бога. </a:t>
            </a:r>
            <a:r>
              <a:rPr lang="ru-RU" dirty="0" err="1">
                <a:solidFill>
                  <a:schemeClr val="bg1"/>
                </a:solidFill>
              </a:rPr>
              <a:t>Микола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являється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своєрідним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посередником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людьми і </a:t>
            </a:r>
            <a:r>
              <a:rPr lang="ru-RU" dirty="0" err="1">
                <a:solidFill>
                  <a:schemeClr val="bg1"/>
                </a:solidFill>
              </a:rPr>
              <a:t>Всевишнім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Ð¼Ð¸ÐºÐ¾Ð»Ð°Ð¹ Ð°ÑÑÐ¸ÑÐ¿Ð¸ÑÐºÐ¾Ð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89105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шанують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моряки.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43000"/>
            <a:ext cx="4490113" cy="5181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наближається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 гроза і штормить море,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кличуть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А все тому,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побутує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версія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те,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Микола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мореплавцем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рибалкою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вчених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схиляються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думки,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батьки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якесь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відношення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моря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Ð ÐµÐ·ÑÐ»ÑÑÐ°Ñ Ð¿Ð¾ÑÑÐºÑ Ð·Ð¾Ð±ÑÐ°Ð¶ÐµÐ½Ñ Ð·Ð° Ð·Ð°Ð¿Ð¸ÑÐ¾Ð¼ &quot;ÑÐ²ÑÑÐ¸Ð¹ Ð¼Ð¸ÐºÐ¾Ð»Ð°Ð¹ Ñ Ð¼Ð¾ÑÑ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91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547399"/>
            <a:ext cx="4800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Коли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багатство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Микола</a:t>
            </a:r>
            <a:r>
              <a:rPr lang="ru-RU" dirty="0">
                <a:solidFill>
                  <a:schemeClr val="bg1"/>
                </a:solidFill>
              </a:rPr>
              <a:t> щедро </a:t>
            </a:r>
            <a:r>
              <a:rPr lang="ru-RU" dirty="0" err="1">
                <a:solidFill>
                  <a:schemeClr val="bg1"/>
                </a:solidFill>
              </a:rPr>
              <a:t>роздарував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бідним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потребуючим</a:t>
            </a:r>
            <a:r>
              <a:rPr lang="ru-RU" dirty="0">
                <a:solidFill>
                  <a:schemeClr val="bg1"/>
                </a:solidFill>
              </a:rPr>
              <a:t> людям, </a:t>
            </a:r>
            <a:r>
              <a:rPr lang="ru-RU" dirty="0" err="1">
                <a:solidFill>
                  <a:schemeClr val="bg1"/>
                </a:solidFill>
              </a:rPr>
              <a:t>нічого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залишаючи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Миколай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чуйною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людиною</a:t>
            </a:r>
            <a:r>
              <a:rPr lang="ru-RU" dirty="0">
                <a:solidFill>
                  <a:schemeClr val="bg1"/>
                </a:solidFill>
              </a:rPr>
              <a:t>, особливо до чужого горя.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upload.wikimedia.org/wikipedia/commons/thumb/0/05/Gentile_da_Fabriano_063.jpg/800px-Gentile_da_Fabriano_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733800" cy="37524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2501" y="459066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>
                <a:solidFill>
                  <a:schemeClr val="bg1"/>
                </a:solidFill>
              </a:rPr>
              <a:t>Миколай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вкидає</a:t>
            </a:r>
            <a:r>
              <a:rPr lang="ru-RU" sz="2000" i="1" dirty="0">
                <a:solidFill>
                  <a:schemeClr val="bg1"/>
                </a:solidFill>
              </a:rPr>
              <a:t> золото в </a:t>
            </a:r>
            <a:r>
              <a:rPr lang="ru-RU" sz="2000" i="1" dirty="0" err="1">
                <a:solidFill>
                  <a:schemeClr val="bg1"/>
                </a:solidFill>
              </a:rPr>
              <a:t>кімнату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трьох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бідних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дів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3107"/>
            <a:ext cx="4919264" cy="5684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</a:rPr>
              <a:t>Він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завжди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допомагав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знедоленим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керуючись</a:t>
            </a:r>
            <a:r>
              <a:rPr lang="ru-RU" sz="2800" dirty="0">
                <a:solidFill>
                  <a:schemeClr val="bg1"/>
                </a:solidFill>
              </a:rPr>
              <a:t> Святим </a:t>
            </a:r>
            <a:r>
              <a:rPr lang="ru-RU" sz="2800" dirty="0" err="1">
                <a:solidFill>
                  <a:schemeClr val="bg1"/>
                </a:solidFill>
              </a:rPr>
              <a:t>Писанням</a:t>
            </a:r>
            <a:r>
              <a:rPr lang="ru-RU" sz="2800" dirty="0">
                <a:solidFill>
                  <a:schemeClr val="bg1"/>
                </a:solidFill>
              </a:rPr>
              <a:t>, у </a:t>
            </a:r>
            <a:r>
              <a:rPr lang="ru-RU" sz="2800" dirty="0" err="1">
                <a:solidFill>
                  <a:schemeClr val="bg1"/>
                </a:solidFill>
              </a:rPr>
              <a:t>якому</a:t>
            </a:r>
            <a:r>
              <a:rPr lang="ru-RU" sz="2800" dirty="0">
                <a:solidFill>
                  <a:schemeClr val="bg1"/>
                </a:solidFill>
              </a:rPr>
              <a:t> сказано «Нехай </a:t>
            </a:r>
            <a:r>
              <a:rPr lang="ru-RU" sz="2800" dirty="0" err="1">
                <a:solidFill>
                  <a:schemeClr val="bg1"/>
                </a:solidFill>
              </a:rPr>
              <a:t>незнає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ліва</a:t>
            </a:r>
            <a:r>
              <a:rPr lang="ru-RU" sz="2800" dirty="0">
                <a:solidFill>
                  <a:schemeClr val="bg1"/>
                </a:solidFill>
              </a:rPr>
              <a:t> рука,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дає</a:t>
            </a:r>
            <a:r>
              <a:rPr lang="ru-RU" sz="2800" dirty="0">
                <a:solidFill>
                  <a:schemeClr val="bg1"/>
                </a:solidFill>
              </a:rPr>
              <a:t> права” та </a:t>
            </a:r>
            <a:r>
              <a:rPr lang="ru-RU" sz="2800" dirty="0" err="1">
                <a:solidFill>
                  <a:schemeClr val="bg1"/>
                </a:solidFill>
              </a:rPr>
              <a:t>слідкував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щоб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сповнилися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Христові</a:t>
            </a:r>
            <a:r>
              <a:rPr lang="ru-RU" sz="2800" dirty="0">
                <a:solidFill>
                  <a:schemeClr val="bg1"/>
                </a:solidFill>
              </a:rPr>
              <a:t> слова: “Не </a:t>
            </a:r>
            <a:r>
              <a:rPr lang="ru-RU" sz="2800" dirty="0" err="1">
                <a:solidFill>
                  <a:schemeClr val="bg1"/>
                </a:solidFill>
              </a:rPr>
              <a:t>показуйте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своєї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праведності</a:t>
            </a:r>
            <a:r>
              <a:rPr lang="ru-RU" sz="2800" dirty="0">
                <a:solidFill>
                  <a:schemeClr val="bg1"/>
                </a:solidFill>
              </a:rPr>
              <a:t> перед людьми, </a:t>
            </a:r>
            <a:r>
              <a:rPr lang="ru-RU" sz="2800" dirty="0" err="1">
                <a:solidFill>
                  <a:schemeClr val="bg1"/>
                </a:solidFill>
              </a:rPr>
              <a:t>щоб</a:t>
            </a:r>
            <a:r>
              <a:rPr lang="ru-RU" sz="2800" dirty="0">
                <a:solidFill>
                  <a:schemeClr val="bg1"/>
                </a:solidFill>
              </a:rPr>
              <a:t> вони вас </a:t>
            </a:r>
            <a:r>
              <a:rPr lang="ru-RU" sz="2800" dirty="0" err="1">
                <a:solidFill>
                  <a:schemeClr val="bg1"/>
                </a:solidFill>
              </a:rPr>
              <a:t>бачили</a:t>
            </a:r>
            <a:r>
              <a:rPr lang="ru-RU" sz="2800" dirty="0">
                <a:solidFill>
                  <a:schemeClr val="bg1"/>
                </a:solidFill>
              </a:rPr>
              <a:t> і хвалили за те; нехай </a:t>
            </a:r>
            <a:r>
              <a:rPr lang="ru-RU" sz="2800" dirty="0" err="1">
                <a:solidFill>
                  <a:schemeClr val="bg1"/>
                </a:solidFill>
              </a:rPr>
              <a:t>знає</a:t>
            </a:r>
            <a:r>
              <a:rPr lang="ru-RU" sz="2800" dirty="0">
                <a:solidFill>
                  <a:schemeClr val="bg1"/>
                </a:solidFill>
              </a:rPr>
              <a:t> про </a:t>
            </a:r>
            <a:r>
              <a:rPr lang="ru-RU" sz="2800" dirty="0" err="1">
                <a:solidFill>
                  <a:schemeClr val="bg1"/>
                </a:solidFill>
              </a:rPr>
              <a:t>ваші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добрі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діла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лише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Отець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Небесний</a:t>
            </a:r>
            <a:r>
              <a:rPr lang="ru-RU" sz="2800" dirty="0">
                <a:solidFill>
                  <a:schemeClr val="bg1"/>
                </a:solidFill>
              </a:rPr>
              <a:t>”. </a:t>
            </a:r>
            <a:endParaRPr lang="en-US" sz="28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prolviv.com/wp-content/uploads/2017/12/lviv-myko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83236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Святого </a:t>
            </a:r>
            <a:r>
              <a:rPr lang="ru-RU" dirty="0" err="1"/>
              <a:t>Миколая</a:t>
            </a:r>
            <a:r>
              <a:rPr lang="ru-RU" dirty="0"/>
              <a:t> – </a:t>
            </a:r>
            <a:r>
              <a:rPr lang="ru-RU" dirty="0" err="1"/>
              <a:t>охорона</a:t>
            </a:r>
            <a:r>
              <a:rPr lang="ru-RU" dirty="0"/>
              <a:t> диких </a:t>
            </a:r>
            <a:r>
              <a:rPr lang="ru-RU" dirty="0" err="1"/>
              <a:t>тварин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22" name="Picture 6" descr="Ð ÐµÐ·ÑÐ»ÑÑÐ°Ñ Ð¿Ð¾ÑÑÐºÑ Ð·Ð¾Ð±ÑÐ°Ð¶ÐµÐ½Ñ Ð·Ð° Ð·Ð°Ð¿Ð¸ÑÐ¾Ð¼ &quot;ÑÐ²ÑÑÐ¸Ð¹ Ð¼Ð¸ÐºÐ¾Ð»Ð°Ð¹ Ñ ÑÐ²Ð°ÑÐ¸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147295" cy="46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 ÐµÐ·ÑÐ»ÑÑÐ°Ñ Ð¿Ð¾ÑÑÐºÑ Ð·Ð¾Ð±ÑÐ°Ð¶ÐµÐ½Ñ Ð·Ð° Ð·Ð°Ð¿Ð¸ÑÐ¾Ð¼ &quot;ÑÐ²ÑÑÐ¸Ð¹ Ð¼Ð¸ÐºÐ¾Ð»Ð°Ð¹ Ñ ÑÐ²Ð°ÑÐ¸Ð½Ð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1" b="27643"/>
          <a:stretch/>
        </p:blipFill>
        <p:spPr bwMode="auto">
          <a:xfrm>
            <a:off x="3465233" y="2133599"/>
            <a:ext cx="5526367" cy="41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462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День Святого Миколая: історія, традиції</vt:lpstr>
      <vt:lpstr>Презентация PowerPoint</vt:lpstr>
      <vt:lpstr>Презентация PowerPoint</vt:lpstr>
      <vt:lpstr>Презентация PowerPoint</vt:lpstr>
      <vt:lpstr>Презентация PowerPoint</vt:lpstr>
      <vt:lpstr>Святого Миколая шанують моряки. </vt:lpstr>
      <vt:lpstr>Презентация PowerPoint</vt:lpstr>
      <vt:lpstr>Презентация PowerPoint</vt:lpstr>
      <vt:lpstr>Серед обов’язків Святого Миколая – охорона диких тварин. </vt:lpstr>
      <vt:lpstr>19 грудня день Святого Миколая.  Також його називають: Миколай, Міклаш, Йолупукі, Сейнт Ніколаус, Санта-Клаус, Фадер Крісмас, Пер Ноель, Сінтер Клаас </vt:lpstr>
      <vt:lpstr>Це найбажаніший день в році для дітей</vt:lpstr>
      <vt:lpstr>Буде подарунок, а, можливо, прутик? </vt:lpstr>
      <vt:lpstr>СУПУТНИКИ СВЯТОГО </vt:lpstr>
      <vt:lpstr>Миколай роздає смаколики</vt:lpstr>
      <vt:lpstr>Де можна знайти подарунок від Миколая?</vt:lpstr>
      <vt:lpstr>Народні прикмети</vt:lpstr>
      <vt:lpstr>Пам'ятна монета Національного багку України номіналом 5 грн., присвячена святому Миколаю</vt:lpstr>
      <vt:lpstr>Презентация PowerPoint</vt:lpstr>
      <vt:lpstr>Презентация PowerPoint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rttr</cp:lastModifiedBy>
  <cp:revision>60</cp:revision>
  <dcterms:created xsi:type="dcterms:W3CDTF">2015-12-09T15:59:37Z</dcterms:created>
  <dcterms:modified xsi:type="dcterms:W3CDTF">2018-12-14T15:27:13Z</dcterms:modified>
</cp:coreProperties>
</file>