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5" r:id="rId33"/>
    <p:sldId id="291" r:id="rId34"/>
    <p:sldId id="292" r:id="rId35"/>
    <p:sldId id="285" r:id="rId36"/>
    <p:sldId id="286" r:id="rId37"/>
    <p:sldId id="287" r:id="rId38"/>
    <p:sldId id="293" r:id="rId39"/>
    <p:sldId id="294" r:id="rId40"/>
    <p:sldId id="296" r:id="rId4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88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962520"/>
            <a:ext cx="1188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3680" y="160020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96252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3680" y="396252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1520" y="1600200"/>
            <a:ext cx="360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5480" y="1600200"/>
            <a:ext cx="360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2520"/>
            <a:ext cx="360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461520" y="3962520"/>
            <a:ext cx="360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465480" y="3962520"/>
            <a:ext cx="360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-2996280"/>
            <a:ext cx="11880" cy="13716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880" cy="45226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5760" cy="45226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3680" y="1600200"/>
            <a:ext cx="5760" cy="45226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0720"/>
            <a:ext cx="822636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3680" y="1600200"/>
            <a:ext cx="5760" cy="45226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396252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-2996280"/>
            <a:ext cx="11880" cy="13716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5760" cy="45226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3680" y="160020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3680" y="396252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3680" y="160020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2520"/>
            <a:ext cx="1188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88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962520"/>
            <a:ext cx="1188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3680" y="160020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96252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3680" y="396252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0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1520" y="1600200"/>
            <a:ext cx="360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5480" y="1600200"/>
            <a:ext cx="360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2520"/>
            <a:ext cx="360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461520" y="3962520"/>
            <a:ext cx="360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465480" y="3962520"/>
            <a:ext cx="360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880" cy="45226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5760" cy="45226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3680" y="1600200"/>
            <a:ext cx="5760" cy="45226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0720"/>
            <a:ext cx="822636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3680" y="1600200"/>
            <a:ext cx="5760" cy="45226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96252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5760" cy="45226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3680" y="160020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3680" y="396252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18160"/>
            <a:ext cx="822636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3680" y="1600200"/>
            <a:ext cx="576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962520"/>
            <a:ext cx="11880" cy="215712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0720"/>
            <a:ext cx="82263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1880" cy="45226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70520" y="1600200"/>
            <a:ext cx="11880" cy="452268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-143760"/>
            <a:ext cx="8211240" cy="71134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dirty="0"/>
              <a:t/>
            </a:r>
            <a:br>
              <a:rPr dirty="0"/>
            </a:br>
            <a:endParaRPr lang="uk-UA" dirty="0" smtClean="0"/>
          </a:p>
          <a:p>
            <a:pPr algn="ctr">
              <a:lnSpc>
                <a:spcPct val="150000"/>
              </a:lnSpc>
            </a:pPr>
            <a:endParaRPr lang="uk-UA" sz="4400" b="1" strike="noStrike" spc="-1" dirty="0">
              <a:solidFill>
                <a:srgbClr val="000000"/>
              </a:solidFill>
              <a:latin typeface="Segoe Print"/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4400" b="1" strike="noStrike" spc="-1" dirty="0" err="1" smtClean="0">
                <a:solidFill>
                  <a:srgbClr val="000000"/>
                </a:solidFill>
                <a:latin typeface="Segoe Print"/>
                <a:ea typeface="Times New Roman"/>
              </a:rPr>
              <a:t>Міні</a:t>
            </a:r>
            <a:r>
              <a:rPr lang="ru-RU" sz="4400" b="1" strike="noStrike" spc="-1" dirty="0" smtClean="0">
                <a:solidFill>
                  <a:srgbClr val="000000"/>
                </a:solidFill>
                <a:latin typeface="Segoe Print"/>
                <a:ea typeface="Times New Roman"/>
              </a:rPr>
              <a:t>-проект  </a:t>
            </a:r>
            <a:r>
              <a:rPr sz="2400" dirty="0"/>
              <a:t/>
            </a:r>
            <a:br>
              <a:rPr sz="2400" dirty="0"/>
            </a:br>
            <a:r>
              <a:rPr lang="ru-RU" sz="4400" b="1" strike="noStrike" spc="-1" dirty="0">
                <a:solidFill>
                  <a:srgbClr val="000000"/>
                </a:solidFill>
                <a:latin typeface="Segoe Print"/>
                <a:ea typeface="Times New Roman"/>
              </a:rPr>
              <a:t> «</a:t>
            </a:r>
            <a:r>
              <a:rPr lang="ru-RU" sz="4400" b="1" strike="noStrike" spc="-1" dirty="0" err="1">
                <a:solidFill>
                  <a:srgbClr val="000000"/>
                </a:solidFill>
                <a:latin typeface="Segoe Print"/>
                <a:ea typeface="Times New Roman"/>
              </a:rPr>
              <a:t>Найвідоміші</a:t>
            </a:r>
            <a:r>
              <a:rPr lang="ru-RU" sz="4400" b="1" strike="noStrike" spc="-1" dirty="0">
                <a:solidFill>
                  <a:srgbClr val="000000"/>
                </a:solidFill>
                <a:latin typeface="Segoe Print"/>
                <a:ea typeface="Times New Roman"/>
              </a:rPr>
              <a:t> </a:t>
            </a:r>
            <a:r>
              <a:rPr lang="ru-RU" sz="4400" b="1" strike="noStrike" spc="-1" dirty="0" err="1">
                <a:solidFill>
                  <a:srgbClr val="000000"/>
                </a:solidFill>
                <a:latin typeface="Segoe Print"/>
                <a:ea typeface="Times New Roman"/>
              </a:rPr>
              <a:t>французи</a:t>
            </a:r>
            <a:r>
              <a:rPr lang="ru-RU" sz="4400" b="1" strike="noStrike" spc="-1" dirty="0">
                <a:solidFill>
                  <a:srgbClr val="000000"/>
                </a:solidFill>
                <a:latin typeface="Segoe Print"/>
                <a:ea typeface="Times New Roman"/>
              </a:rPr>
              <a:t>»</a:t>
            </a:r>
            <a:r>
              <a:rPr sz="2400" dirty="0"/>
              <a:t/>
            </a:r>
            <a:br>
              <a:rPr sz="2400" dirty="0"/>
            </a:br>
            <a:r>
              <a:rPr lang="ru-RU" sz="4400" b="1" strike="noStrike" spc="-1" dirty="0">
                <a:solidFill>
                  <a:srgbClr val="000000"/>
                </a:solidFill>
                <a:latin typeface="Segoe Print"/>
                <a:ea typeface="Times New Roman"/>
              </a:rPr>
              <a:t>						</a:t>
            </a:r>
            <a:r>
              <a:rPr lang="ru-RU" sz="2800" b="1" strike="noStrike" spc="-1" dirty="0">
                <a:solidFill>
                  <a:srgbClr val="000000"/>
                </a:solidFill>
                <a:latin typeface="Segoe Print"/>
                <a:ea typeface="Times New Roman"/>
              </a:rPr>
              <a:t>		</a:t>
            </a:r>
            <a:r>
              <a:rPr lang="ru-RU" sz="2200" b="1" strike="noStrike" spc="-1" dirty="0">
                <a:solidFill>
                  <a:srgbClr val="000000"/>
                </a:solidFill>
                <a:latin typeface="Segoe Print"/>
                <a:ea typeface="Times New Roman"/>
              </a:rPr>
              <a:t>		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2200" b="1" strike="noStrike" spc="-1" dirty="0">
                <a:solidFill>
                  <a:srgbClr val="000000"/>
                </a:solidFill>
                <a:latin typeface="Segoe Print"/>
                <a:ea typeface="Times New Roman"/>
              </a:rPr>
              <a:t>							</a:t>
            </a:r>
            <a:endParaRPr lang="ru-RU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30"/>
          <p:cNvPicPr/>
          <p:nvPr/>
        </p:nvPicPr>
        <p:blipFill>
          <a:blip r:embed="rId2"/>
          <a:stretch/>
        </p:blipFill>
        <p:spPr>
          <a:xfrm>
            <a:off x="288000" y="56520"/>
            <a:ext cx="8277840" cy="685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131"/>
          <p:cNvPicPr/>
          <p:nvPr/>
        </p:nvPicPr>
        <p:blipFill>
          <a:blip r:embed="rId2"/>
          <a:stretch/>
        </p:blipFill>
        <p:spPr>
          <a:xfrm>
            <a:off x="4968000" y="3384000"/>
            <a:ext cx="4198320" cy="33811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5616000" y="72000"/>
            <a:ext cx="3525120" cy="6050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1814 року Наполеон зрікся престолу, був засланий на Ельбу. 1815 року повернувся до Парижу і відновив імператорську владу, але зазнав поразки у битві під Ватерлоо.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34" name="Рисунок 133"/>
          <p:cNvPicPr/>
          <p:nvPr/>
        </p:nvPicPr>
        <p:blipFill>
          <a:blip r:embed="rId3"/>
          <a:stretch/>
        </p:blipFill>
        <p:spPr>
          <a:xfrm>
            <a:off x="58320" y="0"/>
            <a:ext cx="5338800" cy="352260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144360" y="3954960"/>
            <a:ext cx="4532760" cy="20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Вдруге відмовився від престолу, був засланий на британський острів Святої Єлени, де і помер.  Національний герой Франції.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212121"/>
                </a:solidFill>
                <a:latin typeface="Times New Roman"/>
                <a:ea typeface="Times New Roman"/>
              </a:rPr>
              <a:t>на слайді: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212121"/>
                </a:solidFill>
                <a:latin typeface="Times New Roman"/>
                <a:ea typeface="Times New Roman"/>
              </a:rPr>
              <a:t>  Будинок інвалідів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212121"/>
                </a:solidFill>
                <a:latin typeface="Times New Roman"/>
                <a:ea typeface="Times New Roman"/>
              </a:rPr>
              <a:t> Гробниця Наполеона в Будинку інвалідів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36000" y="0"/>
            <a:ext cx="4389120" cy="612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Блез Паскаль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(1623 - 1662) - математик, фізик, винахідник. Уже в 16 років він написав свою першу серйозну наукову роботу «Містична гексаграма». Зараз ми знаємо її як «Теорема Паскаля». У 18 років Блез зробив свій перший серйозний  винахід - механічний калькулятор.  Це пристрій міг складати і віднімати числа. У 1654 Блез активно листувався з П'єром де Ферма про проблеми азартних ігор, і саме в їх листуванні народилася теорія ймовірності. Але найбільше ми знаємо Паскаля завдяки його роботам з фізики, саме він відкрив вакуум і атмосферний тиск, заклав основи гідравліки і гідродинаміки.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37" name="Picture 5"/>
          <p:cNvPicPr/>
          <p:nvPr/>
        </p:nvPicPr>
        <p:blipFill>
          <a:blip r:embed="rId2"/>
          <a:stretch/>
        </p:blipFill>
        <p:spPr>
          <a:xfrm>
            <a:off x="0" y="0"/>
            <a:ext cx="4389120" cy="662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216000" y="360000"/>
            <a:ext cx="3384000" cy="39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50000"/>
              </a:lnSpc>
              <a:spcAft>
                <a:spcPts val="1134"/>
              </a:spcAft>
            </a:pPr>
            <a:r>
              <a:rPr lang="ru-RU" sz="24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Горе людям, 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50000"/>
              </a:lnSpc>
              <a:spcAft>
                <a:spcPts val="1134"/>
              </a:spcAft>
            </a:pPr>
            <a:r>
              <a:rPr lang="ru-RU" sz="24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які не знають сенсу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50000"/>
              </a:lnSpc>
              <a:spcAft>
                <a:spcPts val="1134"/>
              </a:spcAft>
            </a:pPr>
            <a:r>
              <a:rPr lang="ru-RU" sz="24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свого життя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50000"/>
              </a:lnSpc>
              <a:spcAft>
                <a:spcPts val="1134"/>
              </a:spcAft>
            </a:pPr>
            <a:endParaRPr lang="ru-RU" sz="2400" b="0" strike="noStrike" spc="-1">
              <a:latin typeface="Arial"/>
            </a:endParaRPr>
          </a:p>
          <a:p>
            <a:pPr algn="r">
              <a:lnSpc>
                <a:spcPct val="150000"/>
              </a:lnSpc>
              <a:spcAft>
                <a:spcPts val="1134"/>
              </a:spcAft>
            </a:pPr>
            <a:r>
              <a:rPr lang="ru-RU" sz="24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 Блез Паскаль</a:t>
            </a:r>
            <a:r>
              <a:rPr lang="ru-RU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1134"/>
              </a:spcAft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139" name="Рисунок 138"/>
          <p:cNvPicPr/>
          <p:nvPr/>
        </p:nvPicPr>
        <p:blipFill>
          <a:blip r:embed="rId2"/>
          <a:stretch/>
        </p:blipFill>
        <p:spPr>
          <a:xfrm>
            <a:off x="4320000" y="0"/>
            <a:ext cx="4824000" cy="681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57200" y="1600200"/>
            <a:ext cx="4035240" cy="452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2"/>
          <p:cNvSpPr/>
          <p:nvPr/>
        </p:nvSpPr>
        <p:spPr>
          <a:xfrm>
            <a:off x="4824000" y="288000"/>
            <a:ext cx="4245120" cy="583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Луї Пастер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(1822-1895) — видатний французький мікробіолог і хімік. Відкрив мікробіологічну суть бродіння і багатьох хвороб людини, став одним з основоположників мікробіології та імунології. Його роботи в галузі вивчення будови кристалів і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явища поляризації світла лягли в основу стереохімії. Створив вакцини проти сибірської виразки та сказу. Його ім'я широко відоме в колах фахівців у галузі харчових технологій завдяки створеній ним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і названій згодом на його честь технології пастеризації.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2" name="Рисунок 141"/>
          <p:cNvPicPr/>
          <p:nvPr/>
        </p:nvPicPr>
        <p:blipFill>
          <a:blip r:embed="rId2"/>
          <a:stretch/>
        </p:blipFill>
        <p:spPr>
          <a:xfrm>
            <a:off x="0" y="-25200"/>
            <a:ext cx="4821120" cy="688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1600200"/>
            <a:ext cx="4035240" cy="452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2"/>
          <p:cNvSpPr/>
          <p:nvPr/>
        </p:nvSpPr>
        <p:spPr>
          <a:xfrm>
            <a:off x="4648320" y="144000"/>
            <a:ext cx="4348800" cy="597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Марія Склодовська-Кюрі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- перша і на сьогоднішній день єдина в світі жінка - двічі лауреат Нобелівської премії (з фізики в 1903 р. та хімії в 1911 р). Разом зі своїм чоловіком П’єром вона відкрила новий елемент - полоній,  працювала 12 років, щоб отримати крупинку чистого радію. До речі, їх старша дочка – Ірен Жоліо-Кюрі  - теж Нобелівський лауреат з хімії.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честь П'єра та Марії Кюрі названо хімічний елемент — кюрій, одиниця виміру кюрі (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Ci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) та мінерал кюріт.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5" name="Рисунок 144"/>
          <p:cNvPicPr/>
          <p:nvPr/>
        </p:nvPicPr>
        <p:blipFill>
          <a:blip r:embed="rId2"/>
          <a:stretch/>
        </p:blipFill>
        <p:spPr>
          <a:xfrm>
            <a:off x="72000" y="936000"/>
            <a:ext cx="4415400" cy="441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Рисунок 145"/>
          <p:cNvPicPr/>
          <p:nvPr/>
        </p:nvPicPr>
        <p:blipFill>
          <a:blip r:embed="rId2"/>
          <a:stretch/>
        </p:blipFill>
        <p:spPr>
          <a:xfrm>
            <a:off x="15120" y="0"/>
            <a:ext cx="9132840" cy="685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57200" y="1600200"/>
            <a:ext cx="4035240" cy="452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"/>
          <p:cNvSpPr/>
          <p:nvPr/>
        </p:nvSpPr>
        <p:spPr>
          <a:xfrm>
            <a:off x="4648320" y="360000"/>
            <a:ext cx="4276800" cy="576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Сьогодні немає такої людини, яка б не знала імені французького вченого-дослідника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Жака Іва Кусто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Він присвятив усе своє життя дослідженню підводного світу, винайшов акваланг, зняв сотню наукових фільмів.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Саме він розробив водонепроникну фотокамеру та освітлювальний прилад, а пізніше зробив першу телевізійну систему, здатну знімати відео на великій глибині.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Написав 80 книг і керував музеєм океанографії.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9" name="Рисунок 148"/>
          <p:cNvPicPr/>
          <p:nvPr/>
        </p:nvPicPr>
        <p:blipFill>
          <a:blip r:embed="rId2"/>
          <a:stretch/>
        </p:blipFill>
        <p:spPr>
          <a:xfrm>
            <a:off x="72000" y="1169640"/>
            <a:ext cx="4594680" cy="357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Рисунок 149"/>
          <p:cNvPicPr/>
          <p:nvPr/>
        </p:nvPicPr>
        <p:blipFill>
          <a:blip r:embed="rId2"/>
          <a:stretch/>
        </p:blipFill>
        <p:spPr>
          <a:xfrm>
            <a:off x="-20520" y="0"/>
            <a:ext cx="9162720" cy="685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Рисунок 150"/>
          <p:cNvPicPr/>
          <p:nvPr/>
        </p:nvPicPr>
        <p:blipFill>
          <a:blip r:embed="rId2"/>
          <a:stretch/>
        </p:blipFill>
        <p:spPr>
          <a:xfrm>
            <a:off x="17280" y="360000"/>
            <a:ext cx="9125280" cy="611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57200" y="1600200"/>
            <a:ext cx="4035240" cy="452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2"/>
          <p:cNvSpPr/>
          <p:nvPr/>
        </p:nvSpPr>
        <p:spPr>
          <a:xfrm>
            <a:off x="4392000" y="144000"/>
            <a:ext cx="4677120" cy="597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Жанна д'Арк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(Орлеанська Діва) (1412- 1431) — національна героїня Франції, католицька свята.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Жанна, селянська дівчина зі сходу Франції, стверджувала, що мала видіння від Бога, у яких їй було доручено врятувати Королівство Франції</a:t>
            </a:r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від англійського панування наприкінці Столітньої війни. Вона очолила французькі війська, і спочатку її діяльність принесла французам чимало успіхів та особисту славу самій Жанні.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18" name="Рисунок 117"/>
          <p:cNvPicPr/>
          <p:nvPr/>
        </p:nvPicPr>
        <p:blipFill>
          <a:blip r:embed="rId2"/>
          <a:stretch/>
        </p:blipFill>
        <p:spPr>
          <a:xfrm>
            <a:off x="29160" y="0"/>
            <a:ext cx="4071960" cy="683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51"/>
          <p:cNvPicPr/>
          <p:nvPr/>
        </p:nvPicPr>
        <p:blipFill>
          <a:blip r:embed="rId2"/>
          <a:stretch/>
        </p:blipFill>
        <p:spPr>
          <a:xfrm>
            <a:off x="2028240" y="360"/>
            <a:ext cx="4594320" cy="685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57200" y="1600200"/>
            <a:ext cx="4035240" cy="452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2"/>
          <p:cNvSpPr/>
          <p:nvPr/>
        </p:nvSpPr>
        <p:spPr>
          <a:xfrm>
            <a:off x="4608000" y="72000"/>
            <a:ext cx="4533120" cy="6050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Напевно, саме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Клода Моне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варто визнати самим знаменитим французьким художником. Він засновник імпресіонізму. Навіть термін «імпресіонізм» походить від назви його картини «Impression», яку вперше показали на виставці Salon de Paris в 1874 році. Стиль Моне та інших художників, наприклад Ренуара і Піссарро, були висміяні і відкинуті французькою Академією образотворчих мистецтв. Художники демонстрували свої роботи самотужки. 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 довгі роки творчості він виробив свій неповторний стиль, який викликає захват і по сьогоднішній день. Налічується близько 2500 його робіт!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55" name="Рисунок 154"/>
          <p:cNvPicPr/>
          <p:nvPr/>
        </p:nvPicPr>
        <p:blipFill>
          <a:blip r:embed="rId2"/>
          <a:stretch/>
        </p:blipFill>
        <p:spPr>
          <a:xfrm>
            <a:off x="0" y="504000"/>
            <a:ext cx="4524120" cy="575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/>
          <p:nvPr/>
        </p:nvPicPr>
        <p:blipFill>
          <a:blip r:embed="rId2"/>
          <a:stretch/>
        </p:blipFill>
        <p:spPr>
          <a:xfrm>
            <a:off x="504000" y="0"/>
            <a:ext cx="8421120" cy="611820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181800" y="6264000"/>
            <a:ext cx="874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Клод Моне «Impression, soleil levant», полотно, олія.  Музей Мармоттан-Моне, Париж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157"/>
          <p:cNvPicPr/>
          <p:nvPr/>
        </p:nvPicPr>
        <p:blipFill>
          <a:blip r:embed="rId2"/>
          <a:stretch/>
        </p:blipFill>
        <p:spPr>
          <a:xfrm>
            <a:off x="576000" y="58320"/>
            <a:ext cx="8062200" cy="591588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71280" y="6120000"/>
            <a:ext cx="85669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              Клод Моне «Водяні лілії», полотно, олія.  Приватна колекція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            У 2008 році картину  було продано з аукціону за 54,01 млн. дол.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7200" y="1600200"/>
            <a:ext cx="4035240" cy="452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2"/>
          <p:cNvSpPr/>
          <p:nvPr/>
        </p:nvSpPr>
        <p:spPr>
          <a:xfrm>
            <a:off x="4648320" y="144000"/>
            <a:ext cx="4276800" cy="597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5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Ів Сен-Лоран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(1936-2008)- модельєр, у світі моди творив понад тридцять років. Вніс у жіночу моду елементи чоловічого гардеробу – смокінги, стильні шкіряні піджаки та високі чоботи по стегно. В історію увійшов як наймолодший директор Будинку моди. Заснував стиль унісекс, першим запропонував брати участь в його модних показах темношкірим манекенницям.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Кращим вбранням для жінок він називав обійми коханого чоловіка.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62" name="Рисунок 161"/>
          <p:cNvPicPr/>
          <p:nvPr/>
        </p:nvPicPr>
        <p:blipFill>
          <a:blip r:embed="rId2"/>
          <a:stretch/>
        </p:blipFill>
        <p:spPr>
          <a:xfrm>
            <a:off x="0" y="504000"/>
            <a:ext cx="4492440" cy="590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1600200"/>
            <a:ext cx="4035240" cy="452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Рисунок 163"/>
          <p:cNvPicPr/>
          <p:nvPr/>
        </p:nvPicPr>
        <p:blipFill>
          <a:blip r:embed="rId2"/>
          <a:stretch/>
        </p:blipFill>
        <p:spPr>
          <a:xfrm>
            <a:off x="10800" y="504000"/>
            <a:ext cx="9141840" cy="538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57200" y="1600200"/>
            <a:ext cx="4035240" cy="452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6" name="Рисунок 165"/>
          <p:cNvPicPr/>
          <p:nvPr/>
        </p:nvPicPr>
        <p:blipFill>
          <a:blip r:embed="rId2"/>
          <a:stretch/>
        </p:blipFill>
        <p:spPr>
          <a:xfrm>
            <a:off x="11160" y="288000"/>
            <a:ext cx="9143640" cy="61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57200" y="1600200"/>
            <a:ext cx="4035240" cy="452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4648320" y="144000"/>
            <a:ext cx="4276800" cy="597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Коко Шанель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(наст. ім'я Габріель Шанель) - ікона стилю, засновник бренду одягу та парфумів Chanel. Стиль, створений Коко</a:t>
            </a:r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- це елегантність, мінімалізм у використанні аксесуарів і зручність.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Вона зробила популярними маленькі чорні сукні та твідові костюми.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«Я втомилася носити ридикюлі в руках, до того ж я їх постійно гублю"- сказала Габріель у 1954 році. А через рік представила невелику прямокутну сумочку на довгому ланцюжку. В результаті жінки змогли носити сумку, зручно повісивши її на плече.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69" name="Рисунок 168"/>
          <p:cNvPicPr/>
          <p:nvPr/>
        </p:nvPicPr>
        <p:blipFill>
          <a:blip r:embed="rId2"/>
          <a:stretch/>
        </p:blipFill>
        <p:spPr>
          <a:xfrm>
            <a:off x="35280" y="71280"/>
            <a:ext cx="4457160" cy="662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57200" y="1600200"/>
            <a:ext cx="4035240" cy="452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1" name="Рисунок 170"/>
          <p:cNvPicPr/>
          <p:nvPr/>
        </p:nvPicPr>
        <p:blipFill>
          <a:blip r:embed="rId2"/>
          <a:stretch/>
        </p:blipFill>
        <p:spPr>
          <a:xfrm>
            <a:off x="74520" y="0"/>
            <a:ext cx="9067680" cy="5614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Рисунок 171"/>
          <p:cNvPicPr/>
          <p:nvPr/>
        </p:nvPicPr>
        <p:blipFill>
          <a:blip r:embed="rId2"/>
          <a:stretch/>
        </p:blipFill>
        <p:spPr>
          <a:xfrm>
            <a:off x="1368000" y="648000"/>
            <a:ext cx="6694560" cy="492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118"/>
          <p:cNvPicPr/>
          <p:nvPr/>
        </p:nvPicPr>
        <p:blipFill>
          <a:blip r:embed="rId2"/>
          <a:stretch/>
        </p:blipFill>
        <p:spPr>
          <a:xfrm>
            <a:off x="0" y="0"/>
            <a:ext cx="9141840" cy="685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езен. фран. письм\Франц. пись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16416" cy="624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резен. фран. письм\Бальзак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4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. фран. письм\Бальзак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" y="0"/>
            <a:ext cx="9147962" cy="68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1600200"/>
            <a:ext cx="4035240" cy="452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4392000" y="360000"/>
            <a:ext cx="4539240" cy="633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Олександр Дюма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батько (1802 -  1870) - письменник, драматург і журналіст. Один з найбільш популярних та плодовитих французьких авторів. Працював у багатьох жанрах: п'єси, романи, статті та книги про подорожі (роботи налічують 100 000 сторінок). Всім відомі його «Три мушкетери» , «Граф Монте-Крісто», «Королева Марго».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 1847 році заснував у Парижі Історичний Театр та побудував замок своєї мрії - Монте-Крісто. Письменник навчав самого племінника Наполеона.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Труну з його тілом допомагали нести Олександр Дюма та Віктор Гюго.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75" name="Рисунок 174"/>
          <p:cNvPicPr/>
          <p:nvPr/>
        </p:nvPicPr>
        <p:blipFill>
          <a:blip r:embed="rId2"/>
          <a:stretch/>
        </p:blipFill>
        <p:spPr>
          <a:xfrm>
            <a:off x="0" y="426240"/>
            <a:ext cx="4339440" cy="612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57200" y="1600200"/>
            <a:ext cx="4035240" cy="452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7" name="Рисунок 176"/>
          <p:cNvPicPr/>
          <p:nvPr/>
        </p:nvPicPr>
        <p:blipFill>
          <a:blip r:embed="rId2"/>
          <a:stretch/>
        </p:blipFill>
        <p:spPr>
          <a:xfrm>
            <a:off x="0" y="6840"/>
            <a:ext cx="9142200" cy="688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57200" y="1600200"/>
            <a:ext cx="4035240" cy="452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9" name="Рисунок 178"/>
          <p:cNvPicPr/>
          <p:nvPr/>
        </p:nvPicPr>
        <p:blipFill>
          <a:blip r:embed="rId2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Презен. фран. письм\Вер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Презен. фран. письм\Верн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Презен. фран. письм\Верн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119"/>
          <p:cNvPicPr/>
          <p:nvPr/>
        </p:nvPicPr>
        <p:blipFill>
          <a:blip r:embed="rId2"/>
          <a:stretch/>
        </p:blipFill>
        <p:spPr>
          <a:xfrm>
            <a:off x="0" y="0"/>
            <a:ext cx="9139680" cy="669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72000" y="216000"/>
            <a:ext cx="4420440" cy="5906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840" algn="just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Орлеанська Діва воювала проти англійців на боці майбутнього короля Карла VII,  була схоплена бургундцями, союзниками англійців, і 30 травня 1431 року спалена на вогнищі в Руані «за єресь, відьомство і носіння чоловічого одягу».</a:t>
            </a:r>
            <a:endParaRPr lang="ru-RU" sz="1800" b="0" strike="noStrike" spc="-1">
              <a:latin typeface="Arial"/>
            </a:endParaRPr>
          </a:p>
          <a:p>
            <a:pPr marL="343080" indent="-339840" algn="just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Відразу ж після її смерті з волі короля та за наказом Папи Римського розпочався реабілітаційний процес, який відновив добре ім'я Орлеанської Діви.</a:t>
            </a:r>
            <a:endParaRPr lang="ru-RU" sz="1800" b="0" strike="noStrike" spc="-1">
              <a:latin typeface="Arial"/>
            </a:endParaRPr>
          </a:p>
          <a:p>
            <a:pPr marL="343080" indent="-339840" algn="just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 1920 році Римо-Католицька Церква оголосила Жанну д'Арк святою.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22" name="Рисунок 121"/>
          <p:cNvPicPr/>
          <p:nvPr/>
        </p:nvPicPr>
        <p:blipFill>
          <a:blip r:embed="rId2"/>
          <a:stretch/>
        </p:blipFill>
        <p:spPr>
          <a:xfrm>
            <a:off x="4495320" y="0"/>
            <a:ext cx="4691880" cy="676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122"/>
          <p:cNvPicPr/>
          <p:nvPr/>
        </p:nvPicPr>
        <p:blipFill>
          <a:blip r:embed="rId2"/>
          <a:stretch/>
        </p:blipFill>
        <p:spPr>
          <a:xfrm>
            <a:off x="2301120" y="0"/>
            <a:ext cx="4560840" cy="685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47"/>
          <p:cNvPicPr/>
          <p:nvPr/>
        </p:nvPicPr>
        <p:blipFill>
          <a:blip r:embed="rId2"/>
          <a:stretch/>
        </p:blipFill>
        <p:spPr>
          <a:xfrm>
            <a:off x="0" y="0"/>
            <a:ext cx="4645440" cy="6765120"/>
          </a:xfrm>
          <a:prstGeom prst="rect">
            <a:avLst/>
          </a:prstGeom>
          <a:ln w="9360"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4824000" y="0"/>
            <a:ext cx="4173120" cy="612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Шарль Андре Жозеф Марі де Голль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(1890-1970) - французький державний діяч, генерал.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Під час Другої світової війни його визнали символом французького Опору. Був засновником і першим президентом П'ятої Республіки. Двічі він очолював країну і кожного разу брав її на піку національної катастрофи, а за час свого правління піднімав економіку і міжнародний престиж Франції. За своє восьмидесятилітнє життя він зумів стати другим найбільшим національним героєм після Жанни Д'Арк.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25"/>
          <p:cNvPicPr/>
          <p:nvPr/>
        </p:nvPicPr>
        <p:blipFill>
          <a:blip r:embed="rId2"/>
          <a:stretch/>
        </p:blipFill>
        <p:spPr>
          <a:xfrm>
            <a:off x="0" y="331920"/>
            <a:ext cx="5037840" cy="652392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392000" y="936000"/>
            <a:ext cx="4534560" cy="410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50000"/>
              </a:lnSpc>
              <a:spcAft>
                <a:spcPts val="1134"/>
              </a:spcAft>
            </a:pPr>
            <a:r>
              <a:rPr lang="ru-RU" sz="24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Завжди вибирайте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50000"/>
              </a:lnSpc>
              <a:spcAft>
                <a:spcPts val="1134"/>
              </a:spcAft>
            </a:pPr>
            <a:r>
              <a:rPr lang="ru-RU" sz="24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найважчий шлях   -  там ви не зустрінете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50000"/>
              </a:lnSpc>
              <a:spcAft>
                <a:spcPts val="1134"/>
              </a:spcAft>
            </a:pPr>
            <a:r>
              <a:rPr lang="ru-RU" sz="24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конкурентів. 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1134"/>
              </a:spcAft>
            </a:pPr>
            <a:endParaRPr lang="ru-RU" sz="2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1134"/>
              </a:spcAft>
            </a:pPr>
            <a:r>
              <a:rPr lang="ru-RU" sz="24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Шарль де Голль </a:t>
            </a:r>
            <a:endParaRPr lang="ru-RU" sz="2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1134"/>
              </a:spcAft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57200" y="1600200"/>
            <a:ext cx="4035240" cy="452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2"/>
          <p:cNvSpPr/>
          <p:nvPr/>
        </p:nvSpPr>
        <p:spPr>
          <a:xfrm>
            <a:off x="4648320" y="144000"/>
            <a:ext cx="4348800" cy="597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Наполеон I Бонапарт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(1769-1821) - французький державний діяч, полководець, перший консул Французької Республіки (1799—1804), імператор Франції (1804—1814, 1815).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Творець однієї з найбільших імперій світу, реформатор і законодавець Європи.  Завдяки перемогам підкорив більшу частину Західної й Центральної Європи.  Зазнав серйозних втрат у  війні з Росією (1812). Після невдалої битви під Лейпцигом (1813) й здачі Парижа програв війну коаліції Австрії, Пруссії та Росії.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30" name="Рисунок 129"/>
          <p:cNvPicPr/>
          <p:nvPr/>
        </p:nvPicPr>
        <p:blipFill>
          <a:blip r:embed="rId2"/>
          <a:stretch/>
        </p:blipFill>
        <p:spPr>
          <a:xfrm>
            <a:off x="84960" y="0"/>
            <a:ext cx="4561560" cy="676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1100</Words>
  <Application>Microsoft Office PowerPoint</Application>
  <PresentationFormat>Экран (4:3)</PresentationFormat>
  <Paragraphs>49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Office Theme</vt:lpstr>
      <vt:lpstr>Office Theme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Бухгалтер</cp:lastModifiedBy>
  <cp:revision>54</cp:revision>
  <dcterms:created xsi:type="dcterms:W3CDTF">2008-03-26T13:45:51Z</dcterms:created>
  <dcterms:modified xsi:type="dcterms:W3CDTF">2020-12-04T08:22:26Z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HOME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</vt:i4>
  </property>
</Properties>
</file>