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5"/>
  </p:notesMasterIdLst>
  <p:sldIdLst>
    <p:sldId id="256" r:id="rId2"/>
    <p:sldId id="257" r:id="rId3"/>
    <p:sldId id="258" r:id="rId4"/>
    <p:sldId id="259" r:id="rId5"/>
    <p:sldId id="260" r:id="rId6"/>
    <p:sldId id="268" r:id="rId7"/>
    <p:sldId id="261" r:id="rId8"/>
    <p:sldId id="262" r:id="rId9"/>
    <p:sldId id="263" r:id="rId10"/>
    <p:sldId id="287" r:id="rId11"/>
    <p:sldId id="264" r:id="rId12"/>
    <p:sldId id="288" r:id="rId13"/>
    <p:sldId id="265" r:id="rId14"/>
    <p:sldId id="301" r:id="rId15"/>
    <p:sldId id="289" r:id="rId16"/>
    <p:sldId id="290" r:id="rId17"/>
    <p:sldId id="266" r:id="rId18"/>
    <p:sldId id="291" r:id="rId19"/>
    <p:sldId id="292" r:id="rId20"/>
    <p:sldId id="267" r:id="rId21"/>
    <p:sldId id="283" r:id="rId22"/>
    <p:sldId id="284" r:id="rId23"/>
    <p:sldId id="286" r:id="rId24"/>
    <p:sldId id="302" r:id="rId25"/>
    <p:sldId id="270" r:id="rId26"/>
    <p:sldId id="282" r:id="rId27"/>
    <p:sldId id="271" r:id="rId28"/>
    <p:sldId id="272" r:id="rId29"/>
    <p:sldId id="273" r:id="rId30"/>
    <p:sldId id="274" r:id="rId31"/>
    <p:sldId id="275" r:id="rId32"/>
    <p:sldId id="276" r:id="rId33"/>
    <p:sldId id="278" r:id="rId34"/>
    <p:sldId id="298" r:id="rId35"/>
    <p:sldId id="294" r:id="rId36"/>
    <p:sldId id="297" r:id="rId37"/>
    <p:sldId id="295" r:id="rId38"/>
    <p:sldId id="296" r:id="rId39"/>
    <p:sldId id="299" r:id="rId40"/>
    <p:sldId id="277" r:id="rId41"/>
    <p:sldId id="285" r:id="rId42"/>
    <p:sldId id="293" r:id="rId43"/>
    <p:sldId id="300"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Чи існує проблема насильства в нашій країні?</c:v>
                </c:pt>
              </c:strCache>
            </c:strRef>
          </c:tx>
          <c:cat>
            <c:strRef>
              <c:f>Лист1!$A$2:$A$5</c:f>
              <c:strCache>
                <c:ptCount val="2"/>
                <c:pt idx="0">
                  <c:v>Так 98%</c:v>
                </c:pt>
                <c:pt idx="1">
                  <c:v>Ні 2%</c:v>
                </c:pt>
              </c:strCache>
            </c:strRef>
          </c:cat>
          <c:val>
            <c:numRef>
              <c:f>Лист1!$B$2:$B$5</c:f>
              <c:numCache>
                <c:formatCode>General</c:formatCode>
                <c:ptCount val="4"/>
                <c:pt idx="0">
                  <c:v>98</c:v>
                </c:pt>
                <c:pt idx="1">
                  <c:v>2</c:v>
                </c:pt>
              </c:numCache>
            </c:numRef>
          </c:val>
          <c:extLst>
            <c:ext xmlns:c16="http://schemas.microsoft.com/office/drawing/2014/chart" uri="{C3380CC4-5D6E-409C-BE32-E72D297353CC}">
              <c16:uniqueId val="{00000000-8E02-43A1-BC6C-D7226A36875B}"/>
            </c:ext>
          </c:extLst>
        </c:ser>
        <c:dLbls>
          <c:showLegendKey val="0"/>
          <c:showVal val="0"/>
          <c:showCatName val="0"/>
          <c:showSerName val="0"/>
          <c:showPercent val="0"/>
          <c:showBubbleSize val="0"/>
          <c:showLeaderLines val="1"/>
        </c:dLbls>
      </c:pie3DChart>
    </c:plotArea>
    <c:legend>
      <c:legendPos val="r"/>
      <c:layout>
        <c:manualLayout>
          <c:xMode val="edge"/>
          <c:yMode val="edge"/>
          <c:x val="0.84765228148818372"/>
          <c:y val="0.41710138964220933"/>
          <c:w val="0.14303636973728562"/>
          <c:h val="0.13417367802650465"/>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Як</a:t>
            </a:r>
            <a:r>
              <a:rPr lang="uk-UA" dirty="0" smtClean="0"/>
              <a:t>і</a:t>
            </a:r>
            <a:r>
              <a:rPr lang="uk-UA" baseline="0" dirty="0" smtClean="0"/>
              <a:t> типи насильства поширені в нашому суспільстві</a:t>
            </a:r>
            <a:r>
              <a:rPr lang="ru-RU" dirty="0" smtClean="0"/>
              <a:t>?</a:t>
            </a:r>
            <a:endParaRPr lang="ru-RU" dirty="0"/>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Чи існує проблема насилля в нашій країні?</c:v>
                </c:pt>
              </c:strCache>
            </c:strRef>
          </c:tx>
          <c:cat>
            <c:strRef>
              <c:f>Лист1!$A$2:$A$5</c:f>
              <c:strCache>
                <c:ptCount val="4"/>
                <c:pt idx="0">
                  <c:v>Насилля в дорослому середовищі 15%</c:v>
                </c:pt>
                <c:pt idx="1">
                  <c:v>Насилля дорослих над дітьми 46%</c:v>
                </c:pt>
                <c:pt idx="2">
                  <c:v>Насилля між дітьми одного віку 12%</c:v>
                </c:pt>
                <c:pt idx="3">
                  <c:v>Насилля старшими дітьми над молодшими 27% </c:v>
                </c:pt>
              </c:strCache>
            </c:strRef>
          </c:cat>
          <c:val>
            <c:numRef>
              <c:f>Лист1!$B$2:$B$5</c:f>
              <c:numCache>
                <c:formatCode>0%</c:formatCode>
                <c:ptCount val="4"/>
                <c:pt idx="0">
                  <c:v>5</c:v>
                </c:pt>
                <c:pt idx="1">
                  <c:v>13</c:v>
                </c:pt>
                <c:pt idx="2">
                  <c:v>4</c:v>
                </c:pt>
                <c:pt idx="3">
                  <c:v>8</c:v>
                </c:pt>
              </c:numCache>
            </c:numRef>
          </c:val>
          <c:extLst>
            <c:ext xmlns:c16="http://schemas.microsoft.com/office/drawing/2014/chart" uri="{C3380CC4-5D6E-409C-BE32-E72D297353CC}">
              <c16:uniqueId val="{00000000-6065-421A-ABD7-9EAD906EE01D}"/>
            </c:ext>
          </c:extLst>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Чи доводилось Вам хоч раз в житті зазнавати насильство?</c:v>
                </c:pt>
              </c:strCache>
            </c:strRef>
          </c:tx>
          <c:cat>
            <c:strRef>
              <c:f>Лист1!$A$2:$A$5</c:f>
              <c:strCache>
                <c:ptCount val="4"/>
                <c:pt idx="0">
                  <c:v>Фізичне 21%</c:v>
                </c:pt>
                <c:pt idx="1">
                  <c:v>Психологічне 79%</c:v>
                </c:pt>
                <c:pt idx="2">
                  <c:v>Сексуальне 0%</c:v>
                </c:pt>
                <c:pt idx="3">
                  <c:v>Економічне 2%</c:v>
                </c:pt>
              </c:strCache>
            </c:strRef>
          </c:cat>
          <c:val>
            <c:numRef>
              <c:f>Лист1!$B$2:$B$5</c:f>
              <c:numCache>
                <c:formatCode>General</c:formatCode>
                <c:ptCount val="4"/>
                <c:pt idx="0">
                  <c:v>21</c:v>
                </c:pt>
                <c:pt idx="1">
                  <c:v>79</c:v>
                </c:pt>
                <c:pt idx="2">
                  <c:v>0</c:v>
                </c:pt>
                <c:pt idx="3">
                  <c:v>2</c:v>
                </c:pt>
              </c:numCache>
            </c:numRef>
          </c:val>
          <c:extLst>
            <c:ext xmlns:c16="http://schemas.microsoft.com/office/drawing/2014/chart" uri="{C3380CC4-5D6E-409C-BE32-E72D297353CC}">
              <c16:uniqueId val="{00000000-02B7-4C33-A788-C4E116AE9D93}"/>
            </c:ext>
          </c:extLst>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Чи доводилося бути свідком насильства (жорстокого поводження) з друзями, однолітками, школярами?</c:v>
                </c:pt>
              </c:strCache>
            </c:strRef>
          </c:tx>
          <c:dLbls>
            <c:dLbl>
              <c:idx val="0"/>
              <c:layout>
                <c:manualLayout>
                  <c:x val="-0.21919174417383641"/>
                  <c:y val="-0.22553606725085287"/>
                </c:manualLayout>
              </c:layout>
              <c:tx>
                <c:rich>
                  <a:bodyPr/>
                  <a:lstStyle/>
                  <a:p>
                    <a:r>
                      <a:rPr lang="ru-RU"/>
                      <a:t>Так 75%
</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DC6E-4AF1-85A0-BF9A46DF7444}"/>
                </c:ext>
              </c:extLst>
            </c:dLbl>
            <c:dLbl>
              <c:idx val="1"/>
              <c:layout>
                <c:manualLayout>
                  <c:x val="0.19502105436195252"/>
                  <c:y val="7.5120609923759532E-2"/>
                </c:manualLayout>
              </c:layout>
              <c:tx>
                <c:rich>
                  <a:bodyPr/>
                  <a:lstStyle/>
                  <a:p>
                    <a:r>
                      <a:rPr lang="ru-RU" dirty="0" err="1"/>
                      <a:t>Ні</a:t>
                    </a:r>
                    <a:r>
                      <a:rPr lang="ru-RU" dirty="0"/>
                      <a:t> 25%
</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C6E-4AF1-85A0-BF9A46DF7444}"/>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Лист1!$A$2:$A$5</c:f>
              <c:strCache>
                <c:ptCount val="2"/>
                <c:pt idx="0">
                  <c:v>Так 75%</c:v>
                </c:pt>
                <c:pt idx="1">
                  <c:v>Ні 25%</c:v>
                </c:pt>
              </c:strCache>
            </c:strRef>
          </c:cat>
          <c:val>
            <c:numRef>
              <c:f>Лист1!$B$2:$B$5</c:f>
              <c:numCache>
                <c:formatCode>General</c:formatCode>
                <c:ptCount val="4"/>
                <c:pt idx="0">
                  <c:v>8.2000000000000011</c:v>
                </c:pt>
                <c:pt idx="1">
                  <c:v>3.2</c:v>
                </c:pt>
              </c:numCache>
            </c:numRef>
          </c:val>
          <c:extLst>
            <c:ext xmlns:c16="http://schemas.microsoft.com/office/drawing/2014/chart" uri="{C3380CC4-5D6E-409C-BE32-E72D297353CC}">
              <c16:uniqueId val="{00000002-DC6E-4AF1-85A0-BF9A46DF7444}"/>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Причини виникнення насильства в учнівському середовищі</c:v>
                </c:pt>
              </c:strCache>
            </c:strRef>
          </c:tx>
          <c:cat>
            <c:strRef>
              <c:f>Лист1!$A$2:$A$5</c:f>
              <c:strCache>
                <c:ptCount val="4"/>
                <c:pt idx="0">
                  <c:v>Впевненість у безкарності вчинку 59%</c:v>
                </c:pt>
                <c:pt idx="1">
                  <c:v>Вживання наркогенних речовин 21%</c:v>
                </c:pt>
                <c:pt idx="2">
                  <c:v>Комп'ютерні ігри агресивного характеру 11%</c:v>
                </c:pt>
                <c:pt idx="3">
                  <c:v>Неефективні дії правоохоронних органів 9%</c:v>
                </c:pt>
              </c:strCache>
            </c:strRef>
          </c:cat>
          <c:val>
            <c:numRef>
              <c:f>Лист1!$B$2:$B$5</c:f>
              <c:numCache>
                <c:formatCode>General</c:formatCode>
                <c:ptCount val="4"/>
                <c:pt idx="0">
                  <c:v>59</c:v>
                </c:pt>
                <c:pt idx="1">
                  <c:v>21</c:v>
                </c:pt>
                <c:pt idx="2">
                  <c:v>11</c:v>
                </c:pt>
                <c:pt idx="3">
                  <c:v>9</c:v>
                </c:pt>
              </c:numCache>
            </c:numRef>
          </c:val>
          <c:extLst>
            <c:ext xmlns:c16="http://schemas.microsoft.com/office/drawing/2014/chart" uri="{C3380CC4-5D6E-409C-BE32-E72D297353CC}">
              <c16:uniqueId val="{00000000-D90D-41EF-9099-214B8B784436}"/>
            </c:ext>
          </c:extLst>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Чи допускаєте Ви фізичне покарання дітей за їх вчинки?</c:v>
                </c:pt>
              </c:strCache>
            </c:strRef>
          </c:tx>
          <c:cat>
            <c:strRef>
              <c:f>Лист1!$A$2:$A$5</c:f>
              <c:strCache>
                <c:ptCount val="3"/>
                <c:pt idx="0">
                  <c:v>Категорично заперечую 67%</c:v>
                </c:pt>
                <c:pt idx="1">
                  <c:v>Лише в окремих випадках 33%</c:v>
                </c:pt>
                <c:pt idx="2">
                  <c:v>Так, це потрібно 0%</c:v>
                </c:pt>
              </c:strCache>
            </c:strRef>
          </c:cat>
          <c:val>
            <c:numRef>
              <c:f>Лист1!$B$2:$B$5</c:f>
              <c:numCache>
                <c:formatCode>General</c:formatCode>
                <c:ptCount val="4"/>
                <c:pt idx="0">
                  <c:v>6</c:v>
                </c:pt>
                <c:pt idx="1">
                  <c:v>33</c:v>
                </c:pt>
                <c:pt idx="2">
                  <c:v>0</c:v>
                </c:pt>
              </c:numCache>
            </c:numRef>
          </c:val>
          <c:extLst>
            <c:ext xmlns:c16="http://schemas.microsoft.com/office/drawing/2014/chart" uri="{C3380CC4-5D6E-409C-BE32-E72D297353CC}">
              <c16:uniqueId val="{00000000-5C44-464E-8277-86290037FD92}"/>
            </c:ext>
          </c:extLst>
        </c:ser>
        <c:dLbls>
          <c:showLegendKey val="0"/>
          <c:showVal val="0"/>
          <c:showCatName val="0"/>
          <c:showSerName val="0"/>
          <c:showPercent val="0"/>
          <c:showBubbleSize val="0"/>
          <c:showLeaderLines val="1"/>
        </c:dLbls>
      </c:pie3DChart>
    </c:plotArea>
    <c:legend>
      <c:legendPos val="r"/>
      <c:layout>
        <c:manualLayout>
          <c:xMode val="edge"/>
          <c:yMode val="edge"/>
          <c:x val="0.68912656860178978"/>
          <c:y val="0.35201750612527366"/>
          <c:w val="0.30156208262367912"/>
          <c:h val="0.32368451568257073"/>
        </c:manualLayout>
      </c:layout>
      <c:overlay val="0"/>
    </c:legend>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CD92B9-C05F-4063-AED7-7019C33F2259}" type="datetimeFigureOut">
              <a:rPr lang="ru-RU" smtClean="0"/>
              <a:pPr/>
              <a:t>19.11.2017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106D14-DE11-4934-8696-6BE1B98D468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B106D14-DE11-4934-8696-6BE1B98D4687}" type="slidenum">
              <a:rPr lang="ru-RU" smtClean="0"/>
              <a:pPr/>
              <a:t>32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p>
            <a:fld id="{5B106E36-FD25-4E2D-B0AA-010F637433A0}" type="datetimeFigureOut">
              <a:rPr lang="ru-RU" smtClean="0"/>
              <a:pPr/>
              <a:t>19.11.2017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11" name="Номер слайда 10"/>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19.11.2017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19.11.2017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19.11.2017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19.11.2017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19.11.2017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19.11.2017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19.11.2017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19.11.2017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19.11.2017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19.11.2017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dirty="0"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19.11.2017</a:t>
            </a:fld>
            <a:endParaRPr lang="ru-RU" dirty="0"/>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dirty="0"/>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Users\&#1054;&#1083;&#1100;&#1075;&#1072;\Desktop\&#1057;&#1086;&#1094;&#1080;&#1072;&#1083;&#1100;&#1085;&#1072;&#1103;%20&#1088;&#1077;&#1082;&#1083;&#1072;&#1084;&#1072;%20%20&#1053;&#1045;&#1058;%20&#1085;&#1072;&#1089;&#1080;&#1083;&#1080;&#1102;%20&#1085;&#1072;&#1076;%20&#1076;&#1077;&#1090;&#1100;&#1084;&#1080;..mp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1054;&#1083;&#1100;&#1075;&#1072;\Desktop\2.%20&#1056;&#1086;&#1083;&#1080;&#1082;%20&#1086;&#1088;&#1075;&#1082;&#1086;&#1084;&#1080;&#1090;&#1077;&#1090;&#1072;%20&#1087;&#1088;&#1086;&#1090;&#1080;&#1074;%20&#1085;&#1072;&#1089;&#1080;&#1083;&#1080;&#1103;%20&#1074;%20&#1089;&#1077;&#1084;&#1100;&#1077;.mp4"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Users\&#1054;&#1083;&#1100;&#1075;&#1072;\Desktop\&#1047;&#1072;&#1087;&#1080;&#1089;&#1082;&#1072;.%20&#1055;&#1077;&#1089;&#1085;&#1103;-&#1087;&#1088;&#1080;&#1090;&#1095;&#1072;%20&#1057;&#1074;&#1077;&#1090;&#1083;&#1072;&#1085;&#1099;%20&#1050;&#1086;&#1087;&#1099;&#1083;&#1086;&#1074;&#1086;&#1081;.mp4"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1054;&#1083;&#1100;&#1075;&#1072;\Desktop\1.%20&#1057;&#1086;&#1094;&#1080;&#1072;&#1083;&#1100;&#1085;&#1099;&#1081;%20&#1088;&#1086;&#1083;&#1080;&#1082;%20&#1087;&#1088;&#1086;&#1090;&#1080;&#1074;%20&#1085;&#1072;&#1089;&#1080;&#1083;&#1080;&#1103;%20&#1074;%20&#1089;&#1077;&#1084;&#1100;&#1077;.mp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08912" cy="2232248"/>
          </a:xfrm>
        </p:spPr>
        <p:txBody>
          <a:bodyPr>
            <a:noAutofit/>
          </a:bodyPr>
          <a:lstStyle/>
          <a:p>
            <a:r>
              <a:rPr lang="uk-UA" sz="4800" smtClean="0">
                <a:solidFill>
                  <a:srgbClr val="FF0000"/>
                </a:solidFill>
                <a:effectLst/>
                <a:latin typeface="Times New Roman" pitchFamily="18" charset="0"/>
                <a:cs typeface="Times New Roman" pitchFamily="18" charset="0"/>
              </a:rPr>
              <a:t>НАСИЛЬСТВО, </a:t>
            </a:r>
            <a:r>
              <a:rPr lang="uk-UA" sz="4800" dirty="0" smtClean="0">
                <a:solidFill>
                  <a:srgbClr val="FF0000"/>
                </a:solidFill>
                <a:effectLst/>
                <a:latin typeface="Times New Roman" pitchFamily="18" charset="0"/>
                <a:cs typeface="Times New Roman" pitchFamily="18" charset="0"/>
              </a:rPr>
              <a:t>ЯК     СОЦІАЛЬНА ПРОБЛЕМА СУСПІЛЬСТВА</a:t>
            </a:r>
            <a:endParaRPr lang="ru-RU" sz="4800" dirty="0">
              <a:solidFill>
                <a:srgbClr val="FF0000"/>
              </a:solidFill>
              <a:effectLst/>
              <a:latin typeface="Times New Roman" pitchFamily="18" charset="0"/>
              <a:cs typeface="Times New Roman" pitchFamily="18" charset="0"/>
            </a:endParaRPr>
          </a:p>
        </p:txBody>
      </p:sp>
      <p:pic>
        <p:nvPicPr>
          <p:cNvPr id="4" name="Содержимое 3" descr="db7cba1a61de.jpg"/>
          <p:cNvPicPr>
            <a:picLocks noGrp="1" noChangeAspect="1"/>
          </p:cNvPicPr>
          <p:nvPr>
            <p:ph idx="1"/>
          </p:nvPr>
        </p:nvPicPr>
        <p:blipFill>
          <a:blip r:embed="rId2" cstate="print"/>
          <a:stretch>
            <a:fillRect/>
          </a:stretch>
        </p:blipFill>
        <p:spPr>
          <a:xfrm>
            <a:off x="2051720" y="2636912"/>
            <a:ext cx="6480720" cy="4032448"/>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0"/>
            <a:ext cx="8183880" cy="6669360"/>
          </a:xfrm>
        </p:spPr>
        <p:txBody>
          <a:bodyPr>
            <a:noAutofit/>
          </a:bodyPr>
          <a:lstStyle/>
          <a:p>
            <a:r>
              <a:rPr lang="ru-RU" sz="2000" dirty="0" smtClean="0">
                <a:solidFill>
                  <a:srgbClr val="FFFF00"/>
                </a:solidFill>
                <a:effectLst/>
                <a:latin typeface="Times New Roman" pitchFamily="18" charset="0"/>
                <a:cs typeface="Times New Roman" pitchFamily="18" charset="0"/>
              </a:rPr>
              <a:t>        ОЗНАКИ, ЩО МОЖУТЬ ДОПОМОГТИ ВИЯВИТИ ЖОРСТОКЕ ПОВОДЖЕННЯ З ДІТЬМИ: </a:t>
            </a:r>
            <a:r>
              <a:rPr lang="ru-RU" sz="1600" dirty="0" smtClean="0">
                <a:solidFill>
                  <a:srgbClr val="FFFF00"/>
                </a:solidFill>
                <a:effectLst/>
                <a:latin typeface="Times New Roman" pitchFamily="18" charset="0"/>
                <a:cs typeface="Times New Roman" pitchFamily="18" charset="0"/>
              </a:rPr>
              <a:t/>
            </a:r>
            <a:br>
              <a:rPr lang="ru-RU" sz="1600" dirty="0" smtClean="0">
                <a:solidFill>
                  <a:srgbClr val="FFFF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 - </a:t>
            </a:r>
            <a:r>
              <a:rPr lang="ru-RU" sz="1800" dirty="0" smtClean="0">
                <a:solidFill>
                  <a:srgbClr val="FF0000"/>
                </a:solidFill>
              </a:rPr>
              <a:t> </a:t>
            </a:r>
            <a:r>
              <a:rPr lang="ru-RU" sz="1800" dirty="0" err="1" smtClean="0">
                <a:solidFill>
                  <a:srgbClr val="FF0000"/>
                </a:solidFill>
              </a:rPr>
              <a:t>зсув</a:t>
            </a:r>
            <a:r>
              <a:rPr lang="ru-RU" sz="1800" dirty="0" smtClean="0">
                <a:solidFill>
                  <a:srgbClr val="FF0000"/>
                </a:solidFill>
              </a:rPr>
              <a:t> </a:t>
            </a:r>
            <a:r>
              <a:rPr lang="ru-RU" sz="1800" dirty="0" err="1" smtClean="0">
                <a:solidFill>
                  <a:srgbClr val="FF0000"/>
                </a:solidFill>
              </a:rPr>
              <a:t>суглобів</a:t>
            </a:r>
            <a:r>
              <a:rPr lang="ru-RU" sz="1800" dirty="0" smtClean="0">
                <a:solidFill>
                  <a:srgbClr val="FF0000"/>
                </a:solidFill>
              </a:rPr>
              <a:t> (</a:t>
            </a:r>
            <a:r>
              <a:rPr lang="ru-RU" sz="1800" dirty="0" err="1" smtClean="0">
                <a:solidFill>
                  <a:srgbClr val="FF0000"/>
                </a:solidFill>
              </a:rPr>
              <a:t>вивихи</a:t>
            </a:r>
            <a:r>
              <a:rPr lang="ru-RU" sz="1800" dirty="0" smtClean="0">
                <a:solidFill>
                  <a:srgbClr val="FF0000"/>
                </a:solidFill>
              </a:rPr>
              <a:t>), переломи </a:t>
            </a:r>
            <a:r>
              <a:rPr lang="ru-RU" sz="1800" dirty="0" err="1" smtClean="0">
                <a:solidFill>
                  <a:srgbClr val="FF0000"/>
                </a:solidFill>
              </a:rPr>
              <a:t>кісток</a:t>
            </a:r>
            <a:r>
              <a:rPr lang="ru-RU" sz="1800" dirty="0" smtClean="0">
                <a:solidFill>
                  <a:srgbClr val="FF0000"/>
                </a:solidFill>
              </a:rPr>
              <a:t>;</a:t>
            </a:r>
            <a:br>
              <a:rPr lang="ru-RU" sz="1800" dirty="0" smtClean="0">
                <a:solidFill>
                  <a:srgbClr val="FF0000"/>
                </a:solidFill>
              </a:rPr>
            </a:br>
            <a:r>
              <a:rPr lang="ru-RU" sz="1800" dirty="0" smtClean="0">
                <a:solidFill>
                  <a:srgbClr val="FF0000"/>
                </a:solidFill>
              </a:rPr>
              <a:t> -  </a:t>
            </a:r>
            <a:r>
              <a:rPr lang="ru-RU" sz="1800" dirty="0" err="1" smtClean="0">
                <a:solidFill>
                  <a:srgbClr val="FF0000"/>
                </a:solidFill>
              </a:rPr>
              <a:t>гематоми</a:t>
            </a:r>
            <a:r>
              <a:rPr lang="ru-RU" sz="1800" dirty="0" smtClean="0">
                <a:solidFill>
                  <a:srgbClr val="FF0000"/>
                </a:solidFill>
              </a:rPr>
              <a:t>, </a:t>
            </a:r>
            <a:r>
              <a:rPr lang="ru-RU" sz="1800" dirty="0" err="1" smtClean="0">
                <a:solidFill>
                  <a:srgbClr val="FF0000"/>
                </a:solidFill>
              </a:rPr>
              <a:t>подряпини</a:t>
            </a:r>
            <a:r>
              <a:rPr lang="ru-RU" sz="1800" dirty="0" smtClean="0">
                <a:solidFill>
                  <a:srgbClr val="FF0000"/>
                </a:solidFill>
              </a:rPr>
              <a:t>, </a:t>
            </a:r>
            <a:r>
              <a:rPr lang="ru-RU" sz="1800" dirty="0" err="1" smtClean="0">
                <a:solidFill>
                  <a:srgbClr val="FF0000"/>
                </a:solidFill>
              </a:rPr>
              <a:t>садна</a:t>
            </a:r>
            <a:r>
              <a:rPr lang="ru-RU" sz="1800" dirty="0" smtClean="0">
                <a:solidFill>
                  <a:srgbClr val="FF0000"/>
                </a:solidFill>
              </a:rPr>
              <a:t>;</a:t>
            </a:r>
            <a:br>
              <a:rPr lang="ru-RU" sz="1800" dirty="0" smtClean="0">
                <a:solidFill>
                  <a:srgbClr val="FF0000"/>
                </a:solidFill>
              </a:rPr>
            </a:br>
            <a:r>
              <a:rPr lang="ru-RU" sz="1800" dirty="0" smtClean="0">
                <a:solidFill>
                  <a:srgbClr val="FF0000"/>
                </a:solidFill>
              </a:rPr>
              <a:t> -  </a:t>
            </a:r>
            <a:r>
              <a:rPr lang="ru-RU" sz="1800" dirty="0" err="1" smtClean="0">
                <a:solidFill>
                  <a:srgbClr val="FF0000"/>
                </a:solidFill>
              </a:rPr>
              <a:t>синці</a:t>
            </a:r>
            <a:r>
              <a:rPr lang="ru-RU" sz="1800" dirty="0" smtClean="0">
                <a:solidFill>
                  <a:srgbClr val="FF0000"/>
                </a:solidFill>
              </a:rPr>
              <a:t> на тих </a:t>
            </a:r>
            <a:r>
              <a:rPr lang="ru-RU" sz="1800" dirty="0" err="1" smtClean="0">
                <a:solidFill>
                  <a:srgbClr val="FF0000"/>
                </a:solidFill>
              </a:rPr>
              <a:t>частинах</a:t>
            </a:r>
            <a:r>
              <a:rPr lang="ru-RU" sz="1800" dirty="0" smtClean="0">
                <a:solidFill>
                  <a:srgbClr val="FF0000"/>
                </a:solidFill>
              </a:rPr>
              <a:t> </a:t>
            </a:r>
            <a:r>
              <a:rPr lang="ru-RU" sz="1800" dirty="0" err="1" smtClean="0">
                <a:solidFill>
                  <a:srgbClr val="FF0000"/>
                </a:solidFill>
              </a:rPr>
              <a:t>тіла</a:t>
            </a:r>
            <a:r>
              <a:rPr lang="ru-RU" sz="1800" dirty="0" smtClean="0">
                <a:solidFill>
                  <a:srgbClr val="FF0000"/>
                </a:solidFill>
              </a:rPr>
              <a:t>, де вони не </a:t>
            </a:r>
            <a:r>
              <a:rPr lang="ru-RU" sz="1800" dirty="0" err="1" smtClean="0">
                <a:solidFill>
                  <a:srgbClr val="FF0000"/>
                </a:solidFill>
              </a:rPr>
              <a:t>можуть</a:t>
            </a:r>
            <a:r>
              <a:rPr lang="ru-RU" sz="1800" dirty="0" smtClean="0">
                <a:solidFill>
                  <a:srgbClr val="FF0000"/>
                </a:solidFill>
              </a:rPr>
              <a:t> </a:t>
            </a:r>
            <a:r>
              <a:rPr lang="ru-RU" sz="1800" dirty="0" err="1" smtClean="0">
                <a:solidFill>
                  <a:srgbClr val="FF0000"/>
                </a:solidFill>
              </a:rPr>
              <a:t>з’являтися</a:t>
            </a:r>
            <a:r>
              <a:rPr lang="ru-RU" sz="1800" dirty="0" smtClean="0">
                <a:solidFill>
                  <a:srgbClr val="FF0000"/>
                </a:solidFill>
              </a:rPr>
              <a:t> через </a:t>
            </a:r>
            <a:r>
              <a:rPr lang="ru-RU" sz="1800" dirty="0" err="1" smtClean="0">
                <a:solidFill>
                  <a:srgbClr val="FF0000"/>
                </a:solidFill>
              </a:rPr>
              <a:t>власну</a:t>
            </a:r>
            <a:r>
              <a:rPr lang="ru-RU" sz="1800" dirty="0" smtClean="0">
                <a:solidFill>
                  <a:srgbClr val="FF0000"/>
                </a:solidFill>
              </a:rPr>
              <a:t/>
            </a:r>
            <a:br>
              <a:rPr lang="ru-RU" sz="1800" dirty="0" smtClean="0">
                <a:solidFill>
                  <a:srgbClr val="FF0000"/>
                </a:solidFill>
              </a:rPr>
            </a:br>
            <a:r>
              <a:rPr lang="ru-RU" sz="1800" dirty="0" err="1" smtClean="0">
                <a:solidFill>
                  <a:srgbClr val="FF0000"/>
                </a:solidFill>
              </a:rPr>
              <a:t>необережну</a:t>
            </a:r>
            <a:r>
              <a:rPr lang="ru-RU" sz="1800" dirty="0" smtClean="0">
                <a:solidFill>
                  <a:srgbClr val="FF0000"/>
                </a:solidFill>
              </a:rPr>
              <a:t> </a:t>
            </a:r>
            <a:r>
              <a:rPr lang="ru-RU" sz="1800" dirty="0" err="1" smtClean="0">
                <a:solidFill>
                  <a:srgbClr val="FF0000"/>
                </a:solidFill>
              </a:rPr>
              <a:t>поведінку</a:t>
            </a:r>
            <a:r>
              <a:rPr lang="ru-RU" sz="1800" dirty="0" smtClean="0">
                <a:solidFill>
                  <a:srgbClr val="FF0000"/>
                </a:solidFill>
              </a:rPr>
              <a:t> </a:t>
            </a:r>
            <a:r>
              <a:rPr lang="ru-RU" sz="1800" dirty="0" err="1" smtClean="0">
                <a:solidFill>
                  <a:srgbClr val="FF0000"/>
                </a:solidFill>
              </a:rPr>
              <a:t>дитини</a:t>
            </a:r>
            <a:r>
              <a:rPr lang="ru-RU" sz="1800" dirty="0" smtClean="0">
                <a:solidFill>
                  <a:srgbClr val="FF0000"/>
                </a:solidFill>
              </a:rPr>
              <a:t> (</a:t>
            </a:r>
            <a:r>
              <a:rPr lang="ru-RU" sz="1800" dirty="0" err="1" smtClean="0">
                <a:solidFill>
                  <a:srgbClr val="FF0000"/>
                </a:solidFill>
              </a:rPr>
              <a:t>наприклад</a:t>
            </a:r>
            <a:r>
              <a:rPr lang="ru-RU" sz="1800" dirty="0" smtClean="0">
                <a:solidFill>
                  <a:srgbClr val="FF0000"/>
                </a:solidFill>
              </a:rPr>
              <a:t>, на </a:t>
            </a:r>
            <a:r>
              <a:rPr lang="ru-RU" sz="1800" dirty="0" err="1" smtClean="0">
                <a:solidFill>
                  <a:srgbClr val="FF0000"/>
                </a:solidFill>
              </a:rPr>
              <a:t>щоках</a:t>
            </a:r>
            <a:r>
              <a:rPr lang="ru-RU" sz="1800" dirty="0" smtClean="0">
                <a:solidFill>
                  <a:srgbClr val="FF0000"/>
                </a:solidFill>
              </a:rPr>
              <a:t>, </a:t>
            </a:r>
            <a:r>
              <a:rPr lang="ru-RU" sz="1800" dirty="0" err="1" smtClean="0">
                <a:solidFill>
                  <a:srgbClr val="FF0000"/>
                </a:solidFill>
              </a:rPr>
              <a:t>вустах</a:t>
            </a:r>
            <a:r>
              <a:rPr lang="ru-RU" sz="1800" dirty="0" smtClean="0">
                <a:solidFill>
                  <a:srgbClr val="FF0000"/>
                </a:solidFill>
              </a:rPr>
              <a:t>, </a:t>
            </a:r>
            <a:r>
              <a:rPr lang="ru-RU" sz="1800" dirty="0" err="1" smtClean="0">
                <a:solidFill>
                  <a:srgbClr val="FF0000"/>
                </a:solidFill>
              </a:rPr>
              <a:t>під</a:t>
            </a:r>
            <a:r>
              <a:rPr lang="ru-RU" sz="1800" dirty="0" smtClean="0">
                <a:solidFill>
                  <a:srgbClr val="FF0000"/>
                </a:solidFill>
              </a:rPr>
              <a:t> </a:t>
            </a:r>
            <a:r>
              <a:rPr lang="ru-RU" sz="1800" dirty="0" err="1" smtClean="0">
                <a:solidFill>
                  <a:srgbClr val="FF0000"/>
                </a:solidFill>
              </a:rPr>
              <a:t>очима</a:t>
            </a:r>
            <a:r>
              <a:rPr lang="ru-RU" sz="1800" dirty="0" smtClean="0">
                <a:solidFill>
                  <a:srgbClr val="FF0000"/>
                </a:solidFill>
              </a:rPr>
              <a:t>,</a:t>
            </a:r>
            <a:br>
              <a:rPr lang="ru-RU" sz="1800" dirty="0" smtClean="0">
                <a:solidFill>
                  <a:srgbClr val="FF0000"/>
                </a:solidFill>
              </a:rPr>
            </a:br>
            <a:r>
              <a:rPr lang="ru-RU" sz="1800" dirty="0" err="1" smtClean="0">
                <a:solidFill>
                  <a:srgbClr val="FF0000"/>
                </a:solidFill>
              </a:rPr>
              <a:t>на</a:t>
            </a:r>
            <a:r>
              <a:rPr lang="ru-RU" sz="1800" dirty="0" smtClean="0">
                <a:solidFill>
                  <a:srgbClr val="FF0000"/>
                </a:solidFill>
              </a:rPr>
              <a:t> </a:t>
            </a:r>
            <a:r>
              <a:rPr lang="ru-RU" sz="1800" dirty="0" err="1" smtClean="0">
                <a:solidFill>
                  <a:srgbClr val="FF0000"/>
                </a:solidFill>
              </a:rPr>
              <a:t>вухах</a:t>
            </a:r>
            <a:r>
              <a:rPr lang="ru-RU" sz="1800" dirty="0" smtClean="0">
                <a:solidFill>
                  <a:srgbClr val="FF0000"/>
                </a:solidFill>
              </a:rPr>
              <a:t>, </a:t>
            </a:r>
            <a:r>
              <a:rPr lang="ru-RU" sz="1800" dirty="0" err="1" smtClean="0">
                <a:solidFill>
                  <a:srgbClr val="FF0000"/>
                </a:solidFill>
              </a:rPr>
              <a:t>сідницях</a:t>
            </a:r>
            <a:r>
              <a:rPr lang="ru-RU" sz="1800" dirty="0" smtClean="0">
                <a:solidFill>
                  <a:srgbClr val="FF0000"/>
                </a:solidFill>
              </a:rPr>
              <a:t>, </a:t>
            </a:r>
            <a:r>
              <a:rPr lang="ru-RU" sz="1800" dirty="0" err="1" smtClean="0">
                <a:solidFill>
                  <a:srgbClr val="FF0000"/>
                </a:solidFill>
              </a:rPr>
              <a:t>передпліччях</a:t>
            </a:r>
            <a:r>
              <a:rPr lang="ru-RU" sz="1800" dirty="0" smtClean="0">
                <a:solidFill>
                  <a:srgbClr val="FF0000"/>
                </a:solidFill>
              </a:rPr>
              <a:t>, стегнах, </a:t>
            </a:r>
            <a:r>
              <a:rPr lang="ru-RU" sz="1800" dirty="0" err="1" smtClean="0">
                <a:solidFill>
                  <a:srgbClr val="FF0000"/>
                </a:solidFill>
              </a:rPr>
              <a:t>кінчиках</a:t>
            </a:r>
            <a:r>
              <a:rPr lang="ru-RU" sz="1800" dirty="0" smtClean="0">
                <a:solidFill>
                  <a:srgbClr val="FF0000"/>
                </a:solidFill>
              </a:rPr>
              <a:t> </a:t>
            </a:r>
            <a:r>
              <a:rPr lang="ru-RU" sz="1800" dirty="0" err="1" smtClean="0">
                <a:solidFill>
                  <a:srgbClr val="FF0000"/>
                </a:solidFill>
              </a:rPr>
              <a:t>пальців</a:t>
            </a:r>
            <a:r>
              <a:rPr lang="ru-RU" sz="1800" dirty="0" smtClean="0">
                <a:solidFill>
                  <a:srgbClr val="FF0000"/>
                </a:solidFill>
              </a:rPr>
              <a:t> </a:t>
            </a:r>
            <a:r>
              <a:rPr lang="ru-RU" sz="1800" dirty="0" err="1" smtClean="0">
                <a:solidFill>
                  <a:srgbClr val="FF0000"/>
                </a:solidFill>
              </a:rPr>
              <a:t>тощо</a:t>
            </a:r>
            <a:r>
              <a:rPr lang="ru-RU" sz="1800" dirty="0" smtClean="0">
                <a:solidFill>
                  <a:srgbClr val="FF0000"/>
                </a:solidFill>
              </a:rPr>
              <a:t>);</a:t>
            </a:r>
            <a:br>
              <a:rPr lang="ru-RU" sz="1800" dirty="0" smtClean="0">
                <a:solidFill>
                  <a:srgbClr val="FF0000"/>
                </a:solidFill>
              </a:rPr>
            </a:br>
            <a:r>
              <a:rPr lang="ru-RU" sz="1800" dirty="0" smtClean="0">
                <a:solidFill>
                  <a:srgbClr val="FF0000"/>
                </a:solidFill>
              </a:rPr>
              <a:t>-  </a:t>
            </a:r>
            <a:r>
              <a:rPr lang="ru-RU" sz="1800" dirty="0" err="1" smtClean="0">
                <a:solidFill>
                  <a:srgbClr val="FF0000"/>
                </a:solidFill>
              </a:rPr>
              <a:t>рвані</a:t>
            </a:r>
            <a:r>
              <a:rPr lang="ru-RU" sz="1800" dirty="0" smtClean="0">
                <a:solidFill>
                  <a:srgbClr val="FF0000"/>
                </a:solidFill>
              </a:rPr>
              <a:t> рани </a:t>
            </a:r>
            <a:r>
              <a:rPr lang="ru-RU" sz="1800" dirty="0" err="1" smtClean="0">
                <a:solidFill>
                  <a:srgbClr val="FF0000"/>
                </a:solidFill>
              </a:rPr>
              <a:t>і</a:t>
            </a:r>
            <a:r>
              <a:rPr lang="ru-RU" sz="1800" dirty="0" smtClean="0">
                <a:solidFill>
                  <a:srgbClr val="FF0000"/>
                </a:solidFill>
              </a:rPr>
              <a:t> переломи на </a:t>
            </a:r>
            <a:r>
              <a:rPr lang="ru-RU" sz="1800" dirty="0" err="1" smtClean="0">
                <a:solidFill>
                  <a:srgbClr val="FF0000"/>
                </a:solidFill>
              </a:rPr>
              <a:t>обличчі</a:t>
            </a:r>
            <a:r>
              <a:rPr lang="ru-RU" sz="1800" dirty="0" smtClean="0">
                <a:solidFill>
                  <a:srgbClr val="FF0000"/>
                </a:solidFill>
              </a:rPr>
              <a:t>, </a:t>
            </a:r>
            <a:r>
              <a:rPr lang="ru-RU" sz="1800" dirty="0" err="1" smtClean="0">
                <a:solidFill>
                  <a:srgbClr val="FF0000"/>
                </a:solidFill>
              </a:rPr>
              <a:t>травматичні</a:t>
            </a:r>
            <a:r>
              <a:rPr lang="ru-RU" sz="1800" dirty="0" smtClean="0">
                <a:solidFill>
                  <a:srgbClr val="FF0000"/>
                </a:solidFill>
              </a:rPr>
              <a:t> </a:t>
            </a:r>
            <a:r>
              <a:rPr lang="ru-RU" sz="1800" dirty="0" err="1" smtClean="0">
                <a:solidFill>
                  <a:srgbClr val="FF0000"/>
                </a:solidFill>
              </a:rPr>
              <a:t>видалення</a:t>
            </a:r>
            <a:r>
              <a:rPr lang="ru-RU" sz="1800" dirty="0" smtClean="0">
                <a:solidFill>
                  <a:srgbClr val="FF0000"/>
                </a:solidFill>
              </a:rPr>
              <a:t> </a:t>
            </a:r>
            <a:r>
              <a:rPr lang="ru-RU" sz="1800" dirty="0" err="1" smtClean="0">
                <a:solidFill>
                  <a:srgbClr val="FF0000"/>
                </a:solidFill>
              </a:rPr>
              <a:t>зубів</a:t>
            </a:r>
            <a:r>
              <a:rPr lang="ru-RU" sz="1800" dirty="0" smtClean="0">
                <a:solidFill>
                  <a:srgbClr val="FF0000"/>
                </a:solidFill>
              </a:rPr>
              <a:t>;</a:t>
            </a:r>
            <a:br>
              <a:rPr lang="ru-RU" sz="1800" dirty="0" smtClean="0">
                <a:solidFill>
                  <a:srgbClr val="FF0000"/>
                </a:solidFill>
              </a:rPr>
            </a:b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ретинальні</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крововиливи</a:t>
            </a:r>
            <a:r>
              <a:rPr lang="ru-RU" sz="1800" dirty="0" smtClean="0">
                <a:solidFill>
                  <a:srgbClr val="FF0000"/>
                </a:solidFill>
                <a:effectLst/>
                <a:latin typeface="Times New Roman" pitchFamily="18" charset="0"/>
                <a:cs typeface="Times New Roman" pitchFamily="18" charset="0"/>
              </a:rPr>
              <a:t> (у </a:t>
            </a:r>
            <a:r>
              <a:rPr lang="ru-RU" sz="1800" dirty="0" err="1" smtClean="0">
                <a:solidFill>
                  <a:srgbClr val="FF0000"/>
                </a:solidFill>
                <a:effectLst/>
                <a:latin typeface="Times New Roman" pitchFamily="18" charset="0"/>
                <a:cs typeface="Times New Roman" pitchFamily="18" charset="0"/>
              </a:rPr>
              <a:t>сітківку</a:t>
            </a:r>
            <a:r>
              <a:rPr lang="ru-RU" sz="1800" dirty="0" smtClean="0">
                <a:solidFill>
                  <a:srgbClr val="FF0000"/>
                </a:solidFill>
                <a:effectLst/>
                <a:latin typeface="Times New Roman" pitchFamily="18" charset="0"/>
                <a:cs typeface="Times New Roman" pitchFamily="18" charset="0"/>
              </a:rPr>
              <a:t> ока), </a:t>
            </a:r>
            <a:r>
              <a:rPr lang="ru-RU" sz="1800" dirty="0" err="1" smtClean="0">
                <a:solidFill>
                  <a:srgbClr val="FF0000"/>
                </a:solidFill>
                <a:effectLst/>
                <a:latin typeface="Times New Roman" pitchFamily="18" charset="0"/>
                <a:cs typeface="Times New Roman" pitchFamily="18" charset="0"/>
              </a:rPr>
              <a:t>відшарування</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сітківки</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і</a:t>
            </a:r>
            <a:r>
              <a:rPr lang="ru-RU" sz="1800" dirty="0" smtClean="0">
                <a:solidFill>
                  <a:srgbClr val="FF0000"/>
                </a:solidFill>
                <a:effectLst/>
                <a:latin typeface="Times New Roman" pitchFamily="18" charset="0"/>
                <a:cs typeface="Times New Roman" pitchFamily="18" charset="0"/>
              </a:rPr>
              <a:t> пере-</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ломи </a:t>
            </a:r>
            <a:r>
              <a:rPr lang="ru-RU" sz="1800" dirty="0" err="1" smtClean="0">
                <a:solidFill>
                  <a:srgbClr val="FF0000"/>
                </a:solidFill>
                <a:effectLst/>
                <a:latin typeface="Times New Roman" pitchFamily="18" charset="0"/>
                <a:cs typeface="Times New Roman" pitchFamily="18" charset="0"/>
              </a:rPr>
              <a:t>орбіти</a:t>
            </a:r>
            <a:r>
              <a:rPr lang="ru-RU" sz="1800" dirty="0" smtClean="0">
                <a:solidFill>
                  <a:srgbClr val="FF0000"/>
                </a:solidFill>
                <a:effectLst/>
                <a:latin typeface="Times New Roman" pitchFamily="18" charset="0"/>
                <a:cs typeface="Times New Roman" pitchFamily="18" charset="0"/>
              </a:rPr>
              <a:t>;</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забиті</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місця</a:t>
            </a:r>
            <a:r>
              <a:rPr lang="ru-RU" sz="1800" dirty="0" smtClean="0">
                <a:solidFill>
                  <a:srgbClr val="FF0000"/>
                </a:solidFill>
                <a:effectLst/>
                <a:latin typeface="Times New Roman" pitchFamily="18" charset="0"/>
                <a:cs typeface="Times New Roman" pitchFamily="18" charset="0"/>
              </a:rPr>
              <a:t> на </a:t>
            </a:r>
            <a:r>
              <a:rPr lang="ru-RU" sz="1800" dirty="0" err="1" smtClean="0">
                <a:solidFill>
                  <a:srgbClr val="FF0000"/>
                </a:solidFill>
                <a:effectLst/>
                <a:latin typeface="Times New Roman" pitchFamily="18" charset="0"/>
                <a:cs typeface="Times New Roman" pitchFamily="18" charset="0"/>
              </a:rPr>
              <a:t>тілі</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сідницях</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або</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голові</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які</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мають</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особливу</a:t>
            </a:r>
            <a:r>
              <a:rPr lang="ru-RU" sz="1800" dirty="0" smtClean="0">
                <a:solidFill>
                  <a:srgbClr val="FF0000"/>
                </a:solidFill>
                <a:effectLst/>
                <a:latin typeface="Times New Roman" pitchFamily="18" charset="0"/>
                <a:cs typeface="Times New Roman" pitchFamily="18" charset="0"/>
              </a:rPr>
              <a:t> форму</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предмета (</a:t>
            </a:r>
            <a:r>
              <a:rPr lang="ru-RU" sz="1800" dirty="0" err="1" smtClean="0">
                <a:solidFill>
                  <a:srgbClr val="FF0000"/>
                </a:solidFill>
                <a:effectLst/>
                <a:latin typeface="Times New Roman" pitchFamily="18" charset="0"/>
                <a:cs typeface="Times New Roman" pitchFamily="18" charset="0"/>
              </a:rPr>
              <a:t>наприклад</a:t>
            </a:r>
            <a:r>
              <a:rPr lang="ru-RU" sz="1800" dirty="0" smtClean="0">
                <a:solidFill>
                  <a:srgbClr val="FF0000"/>
                </a:solidFill>
                <a:effectLst/>
                <a:latin typeface="Times New Roman" pitchFamily="18" charset="0"/>
                <a:cs typeface="Times New Roman" pitchFamily="18" charset="0"/>
              </a:rPr>
              <a:t>, пряжки </a:t>
            </a:r>
            <a:r>
              <a:rPr lang="ru-RU" sz="1800" dirty="0" err="1" smtClean="0">
                <a:solidFill>
                  <a:srgbClr val="FF0000"/>
                </a:solidFill>
                <a:effectLst/>
                <a:latin typeface="Times New Roman" pitchFamily="18" charset="0"/>
                <a:cs typeface="Times New Roman" pitchFamily="18" charset="0"/>
              </a:rPr>
              <a:t>ременя</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лозини</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складеного</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вдвічі</a:t>
            </a:r>
            <a:r>
              <a:rPr lang="ru-RU" sz="1800" dirty="0" smtClean="0">
                <a:solidFill>
                  <a:srgbClr val="FF0000"/>
                </a:solidFill>
                <a:effectLst/>
                <a:latin typeface="Times New Roman" pitchFamily="18" charset="0"/>
                <a:cs typeface="Times New Roman" pitchFamily="18" charset="0"/>
              </a:rPr>
              <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шнура);</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  рани </a:t>
            </a:r>
            <a:r>
              <a:rPr lang="ru-RU" sz="1800" dirty="0" err="1" smtClean="0">
                <a:solidFill>
                  <a:srgbClr val="FF0000"/>
                </a:solidFill>
                <a:effectLst/>
                <a:latin typeface="Times New Roman" pitchFamily="18" charset="0"/>
                <a:cs typeface="Times New Roman" pitchFamily="18" charset="0"/>
              </a:rPr>
              <a:t>і</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синці</a:t>
            </a:r>
            <a:r>
              <a:rPr lang="ru-RU" sz="1800" dirty="0" smtClean="0">
                <a:solidFill>
                  <a:srgbClr val="FF0000"/>
                </a:solidFill>
                <a:effectLst/>
                <a:latin typeface="Times New Roman" pitchFamily="18" charset="0"/>
                <a:cs typeface="Times New Roman" pitchFamily="18" charset="0"/>
              </a:rPr>
              <a:t> на </a:t>
            </a:r>
            <a:r>
              <a:rPr lang="ru-RU" sz="1800" dirty="0" err="1" smtClean="0">
                <a:solidFill>
                  <a:srgbClr val="FF0000"/>
                </a:solidFill>
                <a:effectLst/>
                <a:latin typeface="Times New Roman" pitchFamily="18" charset="0"/>
                <a:cs typeface="Times New Roman" pitchFamily="18" charset="0"/>
              </a:rPr>
              <a:t>різних</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етапах</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загоєння</a:t>
            </a:r>
            <a:r>
              <a:rPr lang="ru-RU" sz="1800" dirty="0" smtClean="0">
                <a:solidFill>
                  <a:srgbClr val="FF0000"/>
                </a:solidFill>
                <a:effectLst/>
                <a:latin typeface="Times New Roman" pitchFamily="18" charset="0"/>
                <a:cs typeface="Times New Roman" pitchFamily="18" charset="0"/>
              </a:rPr>
              <a:t> та/</a:t>
            </a:r>
            <a:r>
              <a:rPr lang="ru-RU" sz="1800" dirty="0" err="1" smtClean="0">
                <a:solidFill>
                  <a:srgbClr val="FF0000"/>
                </a:solidFill>
                <a:effectLst/>
                <a:latin typeface="Times New Roman" pitchFamily="18" charset="0"/>
                <a:cs typeface="Times New Roman" pitchFamily="18" charset="0"/>
              </a:rPr>
              <a:t>або</a:t>
            </a:r>
            <a:r>
              <a:rPr lang="ru-RU" sz="1800" dirty="0" smtClean="0">
                <a:solidFill>
                  <a:srgbClr val="FF0000"/>
                </a:solidFill>
                <a:effectLst/>
                <a:latin typeface="Times New Roman" pitchFamily="18" charset="0"/>
                <a:cs typeface="Times New Roman" pitchFamily="18" charset="0"/>
              </a:rPr>
              <a:t> у </a:t>
            </a:r>
            <a:r>
              <a:rPr lang="ru-RU" sz="1800" dirty="0" err="1" smtClean="0">
                <a:solidFill>
                  <a:srgbClr val="FF0000"/>
                </a:solidFill>
                <a:effectLst/>
                <a:latin typeface="Times New Roman" pitchFamily="18" charset="0"/>
                <a:cs typeface="Times New Roman" pitchFamily="18" charset="0"/>
              </a:rPr>
              <a:t>різних</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частинах</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тіла</a:t>
            </a:r>
            <a:r>
              <a:rPr lang="ru-RU" sz="1800" dirty="0" smtClean="0">
                <a:solidFill>
                  <a:srgbClr val="FF0000"/>
                </a:solidFill>
                <a:effectLst/>
                <a:latin typeface="Times New Roman" pitchFamily="18" charset="0"/>
                <a:cs typeface="Times New Roman" pitchFamily="18" charset="0"/>
              </a:rPr>
              <a:t> (на-</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приклад, на </a:t>
            </a:r>
            <a:r>
              <a:rPr lang="ru-RU" sz="1800" dirty="0" err="1" smtClean="0">
                <a:solidFill>
                  <a:srgbClr val="FF0000"/>
                </a:solidFill>
                <a:effectLst/>
                <a:latin typeface="Times New Roman" pitchFamily="18" charset="0"/>
                <a:cs typeface="Times New Roman" pitchFamily="18" charset="0"/>
              </a:rPr>
              <a:t>спині</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і</a:t>
            </a:r>
            <a:r>
              <a:rPr lang="ru-RU" sz="1800" dirty="0" smtClean="0">
                <a:solidFill>
                  <a:srgbClr val="FF0000"/>
                </a:solidFill>
                <a:effectLst/>
                <a:latin typeface="Times New Roman" pitchFamily="18" charset="0"/>
                <a:cs typeface="Times New Roman" pitchFamily="18" charset="0"/>
              </a:rPr>
              <a:t> грудях </a:t>
            </a:r>
            <a:r>
              <a:rPr lang="ru-RU" sz="1800" dirty="0" err="1" smtClean="0">
                <a:solidFill>
                  <a:srgbClr val="FF0000"/>
                </a:solidFill>
                <a:effectLst/>
                <a:latin typeface="Times New Roman" pitchFamily="18" charset="0"/>
                <a:cs typeface="Times New Roman" pitchFamily="18" charset="0"/>
              </a:rPr>
              <a:t>одночасно</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або</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синці</a:t>
            </a:r>
            <a:r>
              <a:rPr lang="ru-RU" sz="1800" dirty="0" smtClean="0">
                <a:solidFill>
                  <a:srgbClr val="FF0000"/>
                </a:solidFill>
                <a:effectLst/>
                <a:latin typeface="Times New Roman" pitchFamily="18" charset="0"/>
                <a:cs typeface="Times New Roman" pitchFamily="18" charset="0"/>
              </a:rPr>
              <a:t> та рани </a:t>
            </a:r>
            <a:r>
              <a:rPr lang="ru-RU" sz="1800" dirty="0" err="1" smtClean="0">
                <a:solidFill>
                  <a:srgbClr val="FF0000"/>
                </a:solidFill>
                <a:effectLst/>
                <a:latin typeface="Times New Roman" pitchFamily="18" charset="0"/>
                <a:cs typeface="Times New Roman" pitchFamily="18" charset="0"/>
              </a:rPr>
              <a:t>незрозумілого</a:t>
            </a:r>
            <a:r>
              <a:rPr lang="ru-RU" sz="1800" dirty="0" smtClean="0">
                <a:solidFill>
                  <a:srgbClr val="FF0000"/>
                </a:solidFill>
                <a:effectLst/>
                <a:latin typeface="Times New Roman" pitchFamily="18" charset="0"/>
                <a:cs typeface="Times New Roman" pitchFamily="18" charset="0"/>
              </a:rPr>
              <a:t/>
            </a:r>
            <a:br>
              <a:rPr lang="ru-RU" sz="1800" dirty="0" smtClean="0">
                <a:solidFill>
                  <a:srgbClr val="FF0000"/>
                </a:solidFill>
                <a:effectLst/>
                <a:latin typeface="Times New Roman" pitchFamily="18" charset="0"/>
                <a:cs typeface="Times New Roman" pitchFamily="18" charset="0"/>
              </a:rPr>
            </a:br>
            <a:r>
              <a:rPr lang="ru-RU" sz="1800" dirty="0" err="1" smtClean="0">
                <a:solidFill>
                  <a:srgbClr val="FF0000"/>
                </a:solidFill>
                <a:effectLst/>
                <a:latin typeface="Times New Roman" pitchFamily="18" charset="0"/>
                <a:cs typeface="Times New Roman" pitchFamily="18" charset="0"/>
              </a:rPr>
              <a:t>походження</a:t>
            </a:r>
            <a:r>
              <a:rPr lang="ru-RU" sz="1800" dirty="0" smtClean="0">
                <a:solidFill>
                  <a:srgbClr val="FF0000"/>
                </a:solidFill>
                <a:effectLst/>
                <a:latin typeface="Times New Roman" pitchFamily="18" charset="0"/>
                <a:cs typeface="Times New Roman" pitchFamily="18" charset="0"/>
              </a:rPr>
              <a:t>;</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сліди</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укусів</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людиною</a:t>
            </a:r>
            <a:r>
              <a:rPr lang="ru-RU" sz="1800" dirty="0" smtClean="0">
                <a:solidFill>
                  <a:srgbClr val="FF0000"/>
                </a:solidFill>
                <a:effectLst/>
                <a:latin typeface="Times New Roman" pitchFamily="18" charset="0"/>
                <a:cs typeface="Times New Roman" pitchFamily="18" charset="0"/>
              </a:rPr>
              <a:t>;</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незвичні</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опіки</a:t>
            </a:r>
            <a:r>
              <a:rPr lang="ru-RU" sz="1800" dirty="0" smtClean="0">
                <a:solidFill>
                  <a:srgbClr val="FF0000"/>
                </a:solidFill>
                <a:effectLst/>
                <a:latin typeface="Times New Roman" pitchFamily="18" charset="0"/>
                <a:cs typeface="Times New Roman" pitchFamily="18" charset="0"/>
              </a:rPr>
              <a:t> (цигаркою </a:t>
            </a:r>
            <a:r>
              <a:rPr lang="ru-RU" sz="1800" dirty="0" err="1" smtClean="0">
                <a:solidFill>
                  <a:srgbClr val="FF0000"/>
                </a:solidFill>
                <a:effectLst/>
                <a:latin typeface="Times New Roman" pitchFamily="18" charset="0"/>
                <a:cs typeface="Times New Roman" pitchFamily="18" charset="0"/>
              </a:rPr>
              <a:t>або</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розжареним</a:t>
            </a:r>
            <a:r>
              <a:rPr lang="ru-RU" sz="1800" dirty="0" smtClean="0">
                <a:solidFill>
                  <a:srgbClr val="FF0000"/>
                </a:solidFill>
                <a:effectLst/>
                <a:latin typeface="Times New Roman" pitchFamily="18" charset="0"/>
                <a:cs typeface="Times New Roman" pitchFamily="18" charset="0"/>
              </a:rPr>
              <a:t> предметом, так </a:t>
            </a:r>
            <a:r>
              <a:rPr lang="ru-RU" sz="1800" dirty="0" err="1" smtClean="0">
                <a:solidFill>
                  <a:srgbClr val="FF0000"/>
                </a:solidFill>
                <a:effectLst/>
                <a:latin typeface="Times New Roman" pitchFamily="18" charset="0"/>
                <a:cs typeface="Times New Roman" pitchFamily="18" charset="0"/>
              </a:rPr>
              <a:t>зване</a:t>
            </a:r>
            <a:r>
              <a:rPr lang="ru-RU" sz="1800" dirty="0" smtClean="0">
                <a:solidFill>
                  <a:srgbClr val="FF0000"/>
                </a:solidFill>
                <a:effectLst/>
                <a:latin typeface="Times New Roman" pitchFamily="18" charset="0"/>
                <a:cs typeface="Times New Roman" pitchFamily="18" charset="0"/>
              </a:rPr>
              <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«тавро»).</a:t>
            </a:r>
            <a:r>
              <a:rPr lang="ru-RU" sz="1800" dirty="0" smtClean="0">
                <a:solidFill>
                  <a:srgbClr val="FF0000"/>
                </a:solidFill>
              </a:rPr>
              <a:t/>
            </a:r>
            <a:br>
              <a:rPr lang="ru-RU" sz="1800" dirty="0" smtClean="0">
                <a:solidFill>
                  <a:srgbClr val="FF0000"/>
                </a:solidFill>
              </a:rPr>
            </a:br>
            <a:r>
              <a:rPr lang="ru-RU" sz="1800" dirty="0" smtClean="0">
                <a:solidFill>
                  <a:srgbClr val="FF0000"/>
                </a:solidFill>
                <a:effectLst/>
                <a:latin typeface="Times New Roman" pitchFamily="18" charset="0"/>
                <a:cs typeface="Times New Roman" pitchFamily="18" charset="0"/>
              </a:rPr>
              <a:t>    </a:t>
            </a:r>
            <a:br>
              <a:rPr lang="ru-RU" sz="1800" dirty="0" smtClean="0">
                <a:solidFill>
                  <a:srgbClr val="FF0000"/>
                </a:solidFill>
                <a:effectLst/>
                <a:latin typeface="Times New Roman" pitchFamily="18" charset="0"/>
                <a:cs typeface="Times New Roman" pitchFamily="18" charset="0"/>
              </a:rPr>
            </a:br>
            <a:r>
              <a:rPr lang="ru-RU" sz="2000" dirty="0" smtClean="0">
                <a:solidFill>
                  <a:srgbClr val="FFFF00"/>
                </a:solidFill>
                <a:effectLst/>
                <a:latin typeface="Times New Roman" pitchFamily="18" charset="0"/>
                <a:cs typeface="Times New Roman" pitchFamily="18" charset="0"/>
              </a:rPr>
              <a:t/>
            </a:r>
            <a:br>
              <a:rPr lang="ru-RU" sz="2000" dirty="0" smtClean="0">
                <a:solidFill>
                  <a:srgbClr val="FFFF00"/>
                </a:solidFill>
                <a:effectLst/>
                <a:latin typeface="Times New Roman" pitchFamily="18" charset="0"/>
                <a:cs typeface="Times New Roman" pitchFamily="18" charset="0"/>
              </a:rPr>
            </a:br>
            <a:endParaRPr lang="ru-RU" sz="2000" dirty="0">
              <a:solidFill>
                <a:srgbClr val="FFFF00"/>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48680"/>
            <a:ext cx="8183880" cy="1800200"/>
          </a:xfrm>
        </p:spPr>
        <p:txBody>
          <a:bodyPr>
            <a:normAutofit/>
          </a:bodyPr>
          <a:lstStyle/>
          <a:p>
            <a:r>
              <a:rPr lang="ru-RU" sz="2800" dirty="0" smtClean="0">
                <a:solidFill>
                  <a:srgbClr val="FF0000"/>
                </a:solidFill>
                <a:effectLst/>
                <a:latin typeface="Times New Roman" pitchFamily="18" charset="0"/>
                <a:cs typeface="Times New Roman" pitchFamily="18" charset="0"/>
              </a:rPr>
              <a:t>СЕКСУАЛЬНЕ НАСИЛЬСТВО в </a:t>
            </a:r>
            <a:r>
              <a:rPr lang="ru-RU" sz="2800" dirty="0" err="1" smtClean="0">
                <a:solidFill>
                  <a:srgbClr val="FF0000"/>
                </a:solidFill>
                <a:effectLst/>
                <a:latin typeface="Times New Roman" pitchFamily="18" charset="0"/>
                <a:cs typeface="Times New Roman" pitchFamily="18" charset="0"/>
              </a:rPr>
              <a:t>сім'ї</a:t>
            </a:r>
            <a:r>
              <a:rPr lang="ru-RU" sz="2800" dirty="0" smtClean="0">
                <a:solidFill>
                  <a:srgbClr val="FF0000"/>
                </a:solidFill>
                <a:effectLst/>
                <a:latin typeface="Times New Roman" pitchFamily="18" charset="0"/>
                <a:cs typeface="Times New Roman" pitchFamily="18" charset="0"/>
              </a:rPr>
              <a:t> — </a:t>
            </a:r>
            <a:r>
              <a:rPr lang="ru-RU" sz="2800" dirty="0" err="1" smtClean="0">
                <a:solidFill>
                  <a:srgbClr val="FF0000"/>
                </a:solidFill>
                <a:effectLst/>
                <a:latin typeface="Times New Roman" pitchFamily="18" charset="0"/>
                <a:cs typeface="Times New Roman" pitchFamily="18" charset="0"/>
              </a:rPr>
              <a:t>це</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примушування</a:t>
            </a:r>
            <a:r>
              <a:rPr lang="ru-RU" sz="2800" dirty="0" smtClean="0">
                <a:solidFill>
                  <a:srgbClr val="FF0000"/>
                </a:solidFill>
                <a:effectLst/>
                <a:latin typeface="Times New Roman" pitchFamily="18" charset="0"/>
                <a:cs typeface="Times New Roman" pitchFamily="18" charset="0"/>
              </a:rPr>
              <a:t> до </a:t>
            </a:r>
            <a:r>
              <a:rPr lang="ru-RU" sz="2800" dirty="0" err="1" smtClean="0">
                <a:solidFill>
                  <a:srgbClr val="FF0000"/>
                </a:solidFill>
                <a:effectLst/>
                <a:latin typeface="Times New Roman" pitchFamily="18" charset="0"/>
                <a:cs typeface="Times New Roman" pitchFamily="18" charset="0"/>
              </a:rPr>
              <a:t>небажаних</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статевих</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стосунків</a:t>
            </a:r>
            <a:r>
              <a:rPr lang="ru-RU" sz="2800" dirty="0" smtClean="0">
                <a:solidFill>
                  <a:srgbClr val="FF0000"/>
                </a:solidFill>
                <a:effectLst/>
                <a:latin typeface="Times New Roman" pitchFamily="18" charset="0"/>
                <a:cs typeface="Times New Roman" pitchFamily="18" charset="0"/>
              </a:rPr>
              <a:t> у </a:t>
            </a:r>
            <a:r>
              <a:rPr lang="ru-RU" sz="2800" dirty="0" err="1" smtClean="0">
                <a:solidFill>
                  <a:srgbClr val="FF0000"/>
                </a:solidFill>
                <a:effectLst/>
                <a:latin typeface="Times New Roman" pitchFamily="18" charset="0"/>
                <a:cs typeface="Times New Roman" pitchFamily="18" charset="0"/>
              </a:rPr>
              <a:t>родині</a:t>
            </a:r>
            <a:r>
              <a:rPr lang="ru-RU" sz="2800" dirty="0" smtClean="0">
                <a:solidFill>
                  <a:srgbClr val="FF0000"/>
                </a:solidFill>
                <a:effectLst/>
                <a:latin typeface="Times New Roman" pitchFamily="18" charset="0"/>
                <a:cs typeface="Times New Roman" pitchFamily="18" charset="0"/>
              </a:rPr>
              <a:t>, а </a:t>
            </a:r>
            <a:r>
              <a:rPr lang="ru-RU" sz="2800" dirty="0" err="1" smtClean="0">
                <a:solidFill>
                  <a:srgbClr val="FF0000"/>
                </a:solidFill>
                <a:effectLst/>
                <a:latin typeface="Times New Roman" pitchFamily="18" charset="0"/>
                <a:cs typeface="Times New Roman" pitchFamily="18" charset="0"/>
              </a:rPr>
              <a:t>також</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сексуальні</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дії</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щодо</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неповнолітнього</a:t>
            </a:r>
            <a:r>
              <a:rPr lang="ru-RU" sz="2800" dirty="0" smtClean="0">
                <a:solidFill>
                  <a:srgbClr val="FF0000"/>
                </a:solidFill>
                <a:effectLst/>
                <a:latin typeface="Times New Roman" pitchFamily="18" charset="0"/>
                <a:cs typeface="Times New Roman" pitchFamily="18" charset="0"/>
              </a:rPr>
              <a:t> члена </a:t>
            </a:r>
            <a:r>
              <a:rPr lang="ru-RU" sz="2800" dirty="0" err="1" smtClean="0">
                <a:solidFill>
                  <a:srgbClr val="FF0000"/>
                </a:solidFill>
                <a:effectLst/>
                <a:latin typeface="Times New Roman" pitchFamily="18" charset="0"/>
                <a:cs typeface="Times New Roman" pitchFamily="18" charset="0"/>
              </a:rPr>
              <a:t>сім'ї</a:t>
            </a:r>
            <a:r>
              <a:rPr lang="ru-RU" sz="2800" dirty="0" smtClean="0">
                <a:solidFill>
                  <a:srgbClr val="FF0000"/>
                </a:solidFill>
                <a:effectLst/>
                <a:latin typeface="Times New Roman" pitchFamily="18" charset="0"/>
                <a:cs typeface="Times New Roman" pitchFamily="18" charset="0"/>
              </a:rPr>
              <a:t>. </a:t>
            </a:r>
            <a:endParaRPr lang="ru-RU" sz="2800" dirty="0">
              <a:solidFill>
                <a:srgbClr val="FF0000"/>
              </a:solidFill>
              <a:effectLst/>
              <a:latin typeface="Times New Roman" pitchFamily="18" charset="0"/>
              <a:cs typeface="Times New Roman" pitchFamily="18" charset="0"/>
            </a:endParaRPr>
          </a:p>
        </p:txBody>
      </p:sp>
      <p:pic>
        <p:nvPicPr>
          <p:cNvPr id="4" name="Рисунок 3" descr="nasilnik.jpg"/>
          <p:cNvPicPr>
            <a:picLocks noChangeAspect="1"/>
          </p:cNvPicPr>
          <p:nvPr/>
        </p:nvPicPr>
        <p:blipFill>
          <a:blip r:embed="rId2" cstate="print"/>
          <a:stretch>
            <a:fillRect/>
          </a:stretch>
        </p:blipFill>
        <p:spPr>
          <a:xfrm>
            <a:off x="1547664" y="2420888"/>
            <a:ext cx="5976664" cy="41764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48680"/>
            <a:ext cx="8183880" cy="5400600"/>
          </a:xfrm>
        </p:spPr>
        <p:txBody>
          <a:bodyPr>
            <a:normAutofit/>
          </a:bodyPr>
          <a:lstStyle/>
          <a:p>
            <a:r>
              <a:rPr lang="ru-RU" sz="1600" dirty="0" smtClean="0"/>
              <a:t/>
            </a:r>
            <a:br>
              <a:rPr lang="ru-RU" sz="1600" dirty="0" smtClean="0"/>
            </a:br>
            <a:r>
              <a:rPr lang="ru-RU" sz="2400" dirty="0" smtClean="0">
                <a:solidFill>
                  <a:srgbClr val="FFFF00"/>
                </a:solidFill>
                <a:effectLst/>
                <a:latin typeface="Times New Roman" pitchFamily="18" charset="0"/>
                <a:cs typeface="Times New Roman" pitchFamily="18" charset="0"/>
              </a:rPr>
              <a:t>ОЗНАКИ, ЩО МОЖУТЬ ДОПОМОГТИ ВИЯВИТИ ЖОРСТОКЕ ПОВОДЖЕННЯ З ДІТЬМИ</a:t>
            </a:r>
            <a:r>
              <a:rPr lang="ru-RU" sz="1600" dirty="0" smtClean="0"/>
              <a:t/>
            </a:r>
            <a:br>
              <a:rPr lang="ru-RU" sz="1600" dirty="0" smtClean="0"/>
            </a:b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знання</a:t>
            </a:r>
            <a:r>
              <a:rPr lang="ru-RU" sz="1800" dirty="0" smtClean="0">
                <a:solidFill>
                  <a:srgbClr val="FF0000"/>
                </a:solidFill>
                <a:effectLst/>
                <a:latin typeface="Times New Roman" pitchFamily="18" charset="0"/>
                <a:cs typeface="Times New Roman" pitchFamily="18" charset="0"/>
              </a:rPr>
              <a:t> та </a:t>
            </a:r>
            <a:r>
              <a:rPr lang="ru-RU" sz="1800" dirty="0" err="1" smtClean="0">
                <a:solidFill>
                  <a:srgbClr val="FF0000"/>
                </a:solidFill>
                <a:effectLst/>
                <a:latin typeface="Times New Roman" pitchFamily="18" charset="0"/>
                <a:cs typeface="Times New Roman" pitchFamily="18" charset="0"/>
              </a:rPr>
              <a:t>використання</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термінології</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та</a:t>
            </a:r>
            <a:r>
              <a:rPr lang="ru-RU" sz="1800" dirty="0" smtClean="0">
                <a:solidFill>
                  <a:srgbClr val="FF0000"/>
                </a:solidFill>
                <a:effectLst/>
                <a:latin typeface="Times New Roman" pitchFamily="18" charset="0"/>
                <a:cs typeface="Times New Roman" pitchFamily="18" charset="0"/>
              </a:rPr>
              <a:t> жаргону </a:t>
            </a:r>
            <a:r>
              <a:rPr lang="ru-RU" sz="1800" dirty="0" err="1" smtClean="0">
                <a:solidFill>
                  <a:srgbClr val="FF0000"/>
                </a:solidFill>
                <a:effectLst/>
                <a:latin typeface="Times New Roman" pitchFamily="18" charset="0"/>
                <a:cs typeface="Times New Roman" pitchFamily="18" charset="0"/>
              </a:rPr>
              <a:t>сексуалізованої</a:t>
            </a:r>
            <a:r>
              <a:rPr lang="ru-RU" sz="1800" dirty="0" smtClean="0">
                <a:solidFill>
                  <a:srgbClr val="FF0000"/>
                </a:solidFill>
                <a:effectLst/>
                <a:latin typeface="Times New Roman" pitchFamily="18" charset="0"/>
                <a:cs typeface="Times New Roman" pitchFamily="18" charset="0"/>
              </a:rPr>
              <a:t> тематики, </a:t>
            </a:r>
            <a:r>
              <a:rPr lang="ru-RU" sz="1800" dirty="0" err="1" smtClean="0">
                <a:solidFill>
                  <a:srgbClr val="FF0000"/>
                </a:solidFill>
                <a:effectLst/>
                <a:latin typeface="Times New Roman" pitchFamily="18" charset="0"/>
                <a:cs typeface="Times New Roman" pitchFamily="18" charset="0"/>
              </a:rPr>
              <a:t>зазвичай</a:t>
            </a:r>
            <a:r>
              <a:rPr lang="ru-RU" sz="1800" dirty="0" smtClean="0">
                <a:solidFill>
                  <a:srgbClr val="FF0000"/>
                </a:solidFill>
                <a:effectLst/>
                <a:latin typeface="Times New Roman" pitchFamily="18" charset="0"/>
                <a:cs typeface="Times New Roman" pitchFamily="18" charset="0"/>
              </a:rPr>
              <a:t> не </a:t>
            </a:r>
            <a:r>
              <a:rPr lang="ru-RU" sz="1800" dirty="0" err="1" smtClean="0">
                <a:solidFill>
                  <a:srgbClr val="FF0000"/>
                </a:solidFill>
                <a:effectLst/>
                <a:latin typeface="Times New Roman" pitchFamily="18" charset="0"/>
                <a:cs typeface="Times New Roman" pitchFamily="18" charset="0"/>
              </a:rPr>
              <a:t>властивих</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дітям</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відповідного</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віку</a:t>
            </a:r>
            <a:r>
              <a:rPr lang="ru-RU" sz="1800" dirty="0" smtClean="0">
                <a:solidFill>
                  <a:srgbClr val="FF0000"/>
                </a:solidFill>
                <a:effectLst/>
                <a:latin typeface="Times New Roman" pitchFamily="18" charset="0"/>
                <a:cs typeface="Times New Roman" pitchFamily="18" charset="0"/>
              </a:rPr>
              <a:t>;</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синці</a:t>
            </a:r>
            <a:r>
              <a:rPr lang="ru-RU" sz="1800" dirty="0" smtClean="0">
                <a:solidFill>
                  <a:srgbClr val="FF0000"/>
                </a:solidFill>
                <a:effectLst/>
                <a:latin typeface="Times New Roman" pitchFamily="18" charset="0"/>
                <a:cs typeface="Times New Roman" pitchFamily="18" charset="0"/>
              </a:rPr>
              <a:t> на </a:t>
            </a:r>
            <a:r>
              <a:rPr lang="ru-RU" sz="1800" dirty="0" err="1" smtClean="0">
                <a:solidFill>
                  <a:srgbClr val="FF0000"/>
                </a:solidFill>
                <a:effectLst/>
                <a:latin typeface="Times New Roman" pitchFamily="18" charset="0"/>
                <a:cs typeface="Times New Roman" pitchFamily="18" charset="0"/>
              </a:rPr>
              <a:t>внутрішньому</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боці</a:t>
            </a:r>
            <a:r>
              <a:rPr lang="ru-RU" sz="1800" dirty="0" smtClean="0">
                <a:solidFill>
                  <a:srgbClr val="FF0000"/>
                </a:solidFill>
                <a:effectLst/>
                <a:latin typeface="Times New Roman" pitchFamily="18" charset="0"/>
                <a:cs typeface="Times New Roman" pitchFamily="18" charset="0"/>
              </a:rPr>
              <a:t> стегон, на грудях </a:t>
            </a:r>
            <a:r>
              <a:rPr lang="ru-RU" sz="1800" dirty="0" err="1" smtClean="0">
                <a:solidFill>
                  <a:srgbClr val="FF0000"/>
                </a:solidFill>
                <a:effectLst/>
                <a:latin typeface="Times New Roman" pitchFamily="18" charset="0"/>
                <a:cs typeface="Times New Roman" pitchFamily="18" charset="0"/>
              </a:rPr>
              <a:t>і</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сідницях</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сліди</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людських</a:t>
            </a:r>
            <a:r>
              <a:rPr lang="ru-RU" sz="1800" dirty="0" smtClean="0">
                <a:solidFill>
                  <a:srgbClr val="FF0000"/>
                </a:solidFill>
                <a:effectLst/>
                <a:latin typeface="Times New Roman" pitchFamily="18" charset="0"/>
                <a:cs typeface="Times New Roman" pitchFamily="18" charset="0"/>
              </a:rPr>
              <a:t/>
            </a:r>
            <a:br>
              <a:rPr lang="ru-RU" sz="1800" dirty="0" smtClean="0">
                <a:solidFill>
                  <a:srgbClr val="FF0000"/>
                </a:solidFill>
                <a:effectLst/>
                <a:latin typeface="Times New Roman" pitchFamily="18" charset="0"/>
                <a:cs typeface="Times New Roman" pitchFamily="18" charset="0"/>
              </a:rPr>
            </a:br>
            <a:r>
              <a:rPr lang="ru-RU" sz="1800" dirty="0" err="1" smtClean="0">
                <a:solidFill>
                  <a:srgbClr val="FF0000"/>
                </a:solidFill>
                <a:effectLst/>
                <a:latin typeface="Times New Roman" pitchFamily="18" charset="0"/>
                <a:cs typeface="Times New Roman" pitchFamily="18" charset="0"/>
              </a:rPr>
              <a:t>укусів</a:t>
            </a:r>
            <a:r>
              <a:rPr lang="ru-RU" sz="1800" dirty="0" smtClean="0">
                <a:solidFill>
                  <a:srgbClr val="FF0000"/>
                </a:solidFill>
                <a:effectLst/>
                <a:latin typeface="Times New Roman" pitchFamily="18" charset="0"/>
                <a:cs typeface="Times New Roman" pitchFamily="18" charset="0"/>
              </a:rPr>
              <a:t>;</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вагітність</a:t>
            </a:r>
            <a:r>
              <a:rPr lang="ru-RU" sz="1800" dirty="0" smtClean="0">
                <a:solidFill>
                  <a:srgbClr val="FF0000"/>
                </a:solidFill>
                <a:effectLst/>
                <a:latin typeface="Times New Roman" pitchFamily="18" charset="0"/>
                <a:cs typeface="Times New Roman" pitchFamily="18" charset="0"/>
              </a:rPr>
              <a:t>;</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сексуальні</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домагання</a:t>
            </a:r>
            <a:r>
              <a:rPr lang="ru-RU" sz="1800" dirty="0" smtClean="0">
                <a:solidFill>
                  <a:srgbClr val="FF0000"/>
                </a:solidFill>
                <a:effectLst/>
                <a:latin typeface="Times New Roman" pitchFamily="18" charset="0"/>
                <a:cs typeface="Times New Roman" pitchFamily="18" charset="0"/>
              </a:rPr>
              <a:t> до </a:t>
            </a:r>
            <a:r>
              <a:rPr lang="ru-RU" sz="1800" dirty="0" err="1" smtClean="0">
                <a:solidFill>
                  <a:srgbClr val="FF0000"/>
                </a:solidFill>
                <a:effectLst/>
                <a:latin typeface="Times New Roman" pitchFamily="18" charset="0"/>
                <a:cs typeface="Times New Roman" pitchFamily="18" charset="0"/>
              </a:rPr>
              <a:t>інших</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дітей</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підлітків</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дорослих</a:t>
            </a:r>
            <a:r>
              <a:rPr lang="ru-RU" sz="1800" dirty="0" smtClean="0">
                <a:solidFill>
                  <a:srgbClr val="FF0000"/>
                </a:solidFill>
                <a:effectLst/>
                <a:latin typeface="Times New Roman" pitchFamily="18" charset="0"/>
                <a:cs typeface="Times New Roman" pitchFamily="18" charset="0"/>
              </a:rPr>
              <a:t>;</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уникнення</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контактів</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з</a:t>
            </a:r>
            <a:r>
              <a:rPr lang="ru-RU" sz="1800" dirty="0" smtClean="0">
                <a:solidFill>
                  <a:srgbClr val="FF0000"/>
                </a:solidFill>
                <a:effectLst/>
                <a:latin typeface="Times New Roman" pitchFamily="18" charset="0"/>
                <a:cs typeface="Times New Roman" pitchFamily="18" charset="0"/>
              </a:rPr>
              <a:t> ровесниками;</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 брак догляду за собою;</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 синдром «</a:t>
            </a:r>
            <a:r>
              <a:rPr lang="ru-RU" sz="1800" dirty="0" err="1" smtClean="0">
                <a:solidFill>
                  <a:srgbClr val="FF0000"/>
                </a:solidFill>
                <a:effectLst/>
                <a:latin typeface="Times New Roman" pitchFamily="18" charset="0"/>
                <a:cs typeface="Times New Roman" pitchFamily="18" charset="0"/>
              </a:rPr>
              <a:t>брудного</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тіла</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постійне</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перебування</a:t>
            </a:r>
            <a:r>
              <a:rPr lang="ru-RU" sz="1800" dirty="0" smtClean="0">
                <a:solidFill>
                  <a:srgbClr val="FF0000"/>
                </a:solidFill>
                <a:effectLst/>
                <a:latin typeface="Times New Roman" pitchFamily="18" charset="0"/>
                <a:cs typeface="Times New Roman" pitchFamily="18" charset="0"/>
              </a:rPr>
              <a:t> у </a:t>
            </a:r>
            <a:r>
              <a:rPr lang="ru-RU" sz="1800" dirty="0" err="1" smtClean="0">
                <a:solidFill>
                  <a:srgbClr val="FF0000"/>
                </a:solidFill>
                <a:effectLst/>
                <a:latin typeface="Times New Roman" pitchFamily="18" charset="0"/>
                <a:cs typeface="Times New Roman" pitchFamily="18" charset="0"/>
              </a:rPr>
              <a:t>ванній</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під</a:t>
            </a:r>
            <a:r>
              <a:rPr lang="ru-RU" sz="1800" dirty="0" smtClean="0">
                <a:solidFill>
                  <a:srgbClr val="FF0000"/>
                </a:solidFill>
                <a:effectLst/>
                <a:latin typeface="Times New Roman" pitchFamily="18" charset="0"/>
                <a:cs typeface="Times New Roman" pitchFamily="18" charset="0"/>
              </a:rPr>
              <a:t> душем, </a:t>
            </a:r>
            <a:r>
              <a:rPr lang="ru-RU" sz="1800" dirty="0" err="1" smtClean="0">
                <a:solidFill>
                  <a:srgbClr val="FF0000"/>
                </a:solidFill>
                <a:effectLst/>
                <a:latin typeface="Times New Roman" pitchFamily="18" charset="0"/>
                <a:cs typeface="Times New Roman" pitchFamily="18" charset="0"/>
              </a:rPr>
              <a:t>що</a:t>
            </a:r>
            <a:r>
              <a:rPr lang="ru-RU" sz="1800" dirty="0" smtClean="0">
                <a:solidFill>
                  <a:srgbClr val="FF0000"/>
                </a:solidFill>
                <a:effectLst/>
                <a:latin typeface="Times New Roman" pitchFamily="18" charset="0"/>
                <a:cs typeface="Times New Roman" pitchFamily="18" charset="0"/>
              </a:rPr>
              <a:t/>
            </a:r>
            <a:br>
              <a:rPr lang="ru-RU" sz="1800" dirty="0" smtClean="0">
                <a:solidFill>
                  <a:srgbClr val="FF0000"/>
                </a:solidFill>
                <a:effectLst/>
                <a:latin typeface="Times New Roman" pitchFamily="18" charset="0"/>
                <a:cs typeface="Times New Roman" pitchFamily="18" charset="0"/>
              </a:rPr>
            </a:br>
            <a:r>
              <a:rPr lang="ru-RU" sz="1800" dirty="0" err="1" smtClean="0">
                <a:solidFill>
                  <a:srgbClr val="FF0000"/>
                </a:solidFill>
                <a:effectLst/>
                <a:latin typeface="Times New Roman" pitchFamily="18" charset="0"/>
                <a:cs typeface="Times New Roman" pitchFamily="18" charset="0"/>
              </a:rPr>
              <a:t>має</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настирливий</a:t>
            </a:r>
            <a:r>
              <a:rPr lang="ru-RU" sz="1800" dirty="0" smtClean="0">
                <a:solidFill>
                  <a:srgbClr val="FF0000"/>
                </a:solidFill>
                <a:effectLst/>
                <a:latin typeface="Times New Roman" pitchFamily="18" charset="0"/>
                <a:cs typeface="Times New Roman" pitchFamily="18" charset="0"/>
              </a:rPr>
              <a:t> характер;</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 страх перед </a:t>
            </a:r>
            <a:r>
              <a:rPr lang="ru-RU" sz="1800" dirty="0" err="1" smtClean="0">
                <a:solidFill>
                  <a:srgbClr val="FF0000"/>
                </a:solidFill>
                <a:effectLst/>
                <a:latin typeface="Times New Roman" pitchFamily="18" charset="0"/>
                <a:cs typeface="Times New Roman" pitchFamily="18" charset="0"/>
              </a:rPr>
              <a:t>чоловіками</a:t>
            </a:r>
            <a:r>
              <a:rPr lang="ru-RU" sz="1800" dirty="0" smtClean="0">
                <a:solidFill>
                  <a:srgbClr val="FF0000"/>
                </a:solidFill>
                <a:effectLst/>
                <a:latin typeface="Times New Roman" pitchFamily="18" charset="0"/>
                <a:cs typeface="Times New Roman" pitchFamily="18" charset="0"/>
              </a:rPr>
              <a:t>;</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 страх перед </a:t>
            </a:r>
            <a:r>
              <a:rPr lang="ru-RU" sz="1800" dirty="0" err="1" smtClean="0">
                <a:solidFill>
                  <a:srgbClr val="FF0000"/>
                </a:solidFill>
                <a:effectLst/>
                <a:latin typeface="Times New Roman" pitchFamily="18" charset="0"/>
                <a:cs typeface="Times New Roman" pitchFamily="18" charset="0"/>
              </a:rPr>
              <a:t>конкретними</a:t>
            </a:r>
            <a:r>
              <a:rPr lang="ru-RU" sz="1800" dirty="0" smtClean="0">
                <a:solidFill>
                  <a:srgbClr val="FF0000"/>
                </a:solidFill>
                <a:effectLst/>
                <a:latin typeface="Times New Roman" pitchFamily="18" charset="0"/>
                <a:cs typeface="Times New Roman" pitchFamily="18" charset="0"/>
              </a:rPr>
              <a:t> людьми;</a:t>
            </a:r>
            <a:br>
              <a:rPr lang="ru-RU" sz="1800" dirty="0" smtClean="0">
                <a:solidFill>
                  <a:srgbClr val="FF0000"/>
                </a:solidFill>
                <a:effectLst/>
                <a:latin typeface="Times New Roman" pitchFamily="18" charset="0"/>
                <a:cs typeface="Times New Roman" pitchFamily="18" charset="0"/>
              </a:rPr>
            </a:b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запобіжні</a:t>
            </a:r>
            <a:r>
              <a:rPr lang="ru-RU" sz="1800" dirty="0" smtClean="0">
                <a:solidFill>
                  <a:srgbClr val="FF0000"/>
                </a:solidFill>
                <a:effectLst/>
                <a:latin typeface="Times New Roman" pitchFamily="18" charset="0"/>
                <a:cs typeface="Times New Roman" pitchFamily="18" charset="0"/>
              </a:rPr>
              <a:t> заходи, </a:t>
            </a:r>
            <a:r>
              <a:rPr lang="ru-RU" sz="1800" dirty="0" err="1" smtClean="0">
                <a:solidFill>
                  <a:srgbClr val="FF0000"/>
                </a:solidFill>
                <a:effectLst/>
                <a:latin typeface="Times New Roman" pitchFamily="18" charset="0"/>
                <a:cs typeface="Times New Roman" pitchFamily="18" charset="0"/>
              </a:rPr>
              <a:t>щоб</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важче</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було</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знімати</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одяг</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багато</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пасків</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ременів</a:t>
            </a:r>
            <a:r>
              <a:rPr lang="ru-RU" sz="1800" dirty="0" smtClean="0">
                <a:solidFill>
                  <a:srgbClr val="FF0000"/>
                </a:solidFill>
                <a:effectLst/>
                <a:latin typeface="Times New Roman" pitchFamily="18" charset="0"/>
                <a:cs typeface="Times New Roman" pitchFamily="18" charset="0"/>
              </a:rPr>
              <a:t>,</a:t>
            </a:r>
            <a:br>
              <a:rPr lang="ru-RU" sz="1800" dirty="0" smtClean="0">
                <a:solidFill>
                  <a:srgbClr val="FF0000"/>
                </a:solidFill>
                <a:effectLst/>
                <a:latin typeface="Times New Roman" pitchFamily="18" charset="0"/>
                <a:cs typeface="Times New Roman" pitchFamily="18" charset="0"/>
              </a:rPr>
            </a:br>
            <a:r>
              <a:rPr lang="ru-RU" sz="1800" dirty="0" err="1" smtClean="0">
                <a:solidFill>
                  <a:srgbClr val="FF0000"/>
                </a:solidFill>
                <a:effectLst/>
                <a:latin typeface="Times New Roman" pitchFamily="18" charset="0"/>
                <a:cs typeface="Times New Roman" pitchFamily="18" charset="0"/>
              </a:rPr>
              <a:t>одночасно</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надягнені</a:t>
            </a:r>
            <a:r>
              <a:rPr lang="ru-RU" sz="1800" dirty="0" smtClean="0">
                <a:solidFill>
                  <a:srgbClr val="FF0000"/>
                </a:solidFill>
                <a:effectLst/>
                <a:latin typeface="Times New Roman" pitchFamily="18" charset="0"/>
                <a:cs typeface="Times New Roman" pitchFamily="18" charset="0"/>
              </a:rPr>
              <a:t> </a:t>
            </a:r>
            <a:r>
              <a:rPr lang="ru-RU" sz="1800" dirty="0" err="1" smtClean="0">
                <a:solidFill>
                  <a:srgbClr val="FF0000"/>
                </a:solidFill>
                <a:effectLst/>
                <a:latin typeface="Times New Roman" pitchFamily="18" charset="0"/>
                <a:cs typeface="Times New Roman" pitchFamily="18" charset="0"/>
              </a:rPr>
              <a:t>декілька</a:t>
            </a:r>
            <a:r>
              <a:rPr lang="ru-RU" sz="1800" dirty="0" smtClean="0">
                <a:solidFill>
                  <a:srgbClr val="FF0000"/>
                </a:solidFill>
                <a:effectLst/>
                <a:latin typeface="Times New Roman" pitchFamily="18" charset="0"/>
                <a:cs typeface="Times New Roman" pitchFamily="18" charset="0"/>
              </a:rPr>
              <a:t> пар </a:t>
            </a:r>
            <a:r>
              <a:rPr lang="ru-RU" sz="1800" dirty="0" err="1" smtClean="0">
                <a:solidFill>
                  <a:srgbClr val="FF0000"/>
                </a:solidFill>
                <a:effectLst/>
                <a:latin typeface="Times New Roman" pitchFamily="18" charset="0"/>
                <a:cs typeface="Times New Roman" pitchFamily="18" charset="0"/>
              </a:rPr>
              <a:t>штанців</a:t>
            </a:r>
            <a:r>
              <a:rPr lang="ru-RU" sz="1800" dirty="0" smtClean="0">
                <a:solidFill>
                  <a:srgbClr val="FF0000"/>
                </a:solidFill>
                <a:effectLst/>
                <a:latin typeface="Times New Roman" pitchFamily="18" charset="0"/>
                <a:cs typeface="Times New Roman" pitchFamily="18" charset="0"/>
              </a:rPr>
              <a:t>).</a:t>
            </a:r>
            <a:r>
              <a:rPr lang="ru-RU" sz="1800" dirty="0" smtClean="0"/>
              <a:t/>
            </a:r>
            <a:br>
              <a:rPr lang="ru-RU" sz="1800" dirty="0" smtClean="0"/>
            </a:br>
            <a:endParaRPr lang="ru-RU" sz="1800" dirty="0">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620688"/>
            <a:ext cx="8183880" cy="2592288"/>
          </a:xfrm>
        </p:spPr>
        <p:txBody>
          <a:bodyPr>
            <a:normAutofit fontScale="90000"/>
          </a:bodyPr>
          <a:lstStyle/>
          <a:p>
            <a:r>
              <a:rPr lang="ru-RU" sz="2800" b="0" dirty="0" smtClean="0">
                <a:solidFill>
                  <a:srgbClr val="FF0000"/>
                </a:solidFill>
                <a:effectLst/>
                <a:latin typeface="Times New Roman" pitchFamily="18" charset="0"/>
                <a:cs typeface="Times New Roman" pitchFamily="18" charset="0"/>
              </a:rPr>
              <a:t>ПСИХОЛОГІЧНЕ НАСИЛЬСТВО в </a:t>
            </a:r>
            <a:r>
              <a:rPr lang="ru-RU" sz="2800" b="0" dirty="0" err="1" smtClean="0">
                <a:solidFill>
                  <a:srgbClr val="FF0000"/>
                </a:solidFill>
                <a:effectLst/>
                <a:latin typeface="Times New Roman" pitchFamily="18" charset="0"/>
                <a:cs typeface="Times New Roman" pitchFamily="18" charset="0"/>
              </a:rPr>
              <a:t>сім'ї</a:t>
            </a:r>
            <a:r>
              <a:rPr lang="ru-RU" sz="2800" b="0" dirty="0" smtClean="0">
                <a:solidFill>
                  <a:srgbClr val="FF0000"/>
                </a:solidFill>
                <a:effectLst/>
                <a:latin typeface="Times New Roman" pitchFamily="18" charset="0"/>
                <a:cs typeface="Times New Roman" pitchFamily="18" charset="0"/>
              </a:rPr>
              <a:t> — </a:t>
            </a:r>
            <a:r>
              <a:rPr lang="ru-RU" sz="2800" b="0" dirty="0" err="1" smtClean="0">
                <a:solidFill>
                  <a:srgbClr val="FF0000"/>
                </a:solidFill>
                <a:effectLst/>
                <a:latin typeface="Times New Roman" pitchFamily="18" charset="0"/>
                <a:cs typeface="Times New Roman" pitchFamily="18" charset="0"/>
              </a:rPr>
              <a:t>це</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насильство</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пов'язане</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з</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тиском</a:t>
            </a:r>
            <a:r>
              <a:rPr lang="ru-RU" sz="2800" b="0" dirty="0" smtClean="0">
                <a:solidFill>
                  <a:srgbClr val="FF0000"/>
                </a:solidFill>
                <a:effectLst/>
                <a:latin typeface="Times New Roman" pitchFamily="18" charset="0"/>
                <a:cs typeface="Times New Roman" pitchFamily="18" charset="0"/>
              </a:rPr>
              <a:t> одного члена </a:t>
            </a:r>
            <a:r>
              <a:rPr lang="ru-RU" sz="2800" b="0" dirty="0" err="1" smtClean="0">
                <a:solidFill>
                  <a:srgbClr val="FF0000"/>
                </a:solidFill>
                <a:effectLst/>
                <a:latin typeface="Times New Roman" pitchFamily="18" charset="0"/>
                <a:cs typeface="Times New Roman" pitchFamily="18" charset="0"/>
              </a:rPr>
              <a:t>сім'ї</a:t>
            </a:r>
            <a:r>
              <a:rPr lang="ru-RU" sz="2800" b="0" dirty="0" smtClean="0">
                <a:solidFill>
                  <a:srgbClr val="FF0000"/>
                </a:solidFill>
                <a:effectLst/>
                <a:latin typeface="Times New Roman" pitchFamily="18" charset="0"/>
                <a:cs typeface="Times New Roman" pitchFamily="18" charset="0"/>
              </a:rPr>
              <a:t> на </a:t>
            </a:r>
            <a:r>
              <a:rPr lang="ru-RU" sz="2800" b="0" dirty="0" err="1" smtClean="0">
                <a:solidFill>
                  <a:srgbClr val="FF0000"/>
                </a:solidFill>
                <a:effectLst/>
                <a:latin typeface="Times New Roman" pitchFamily="18" charset="0"/>
                <a:cs typeface="Times New Roman" pitchFamily="18" charset="0"/>
              </a:rPr>
              <a:t>психіку</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іншого</a:t>
            </a:r>
            <a:r>
              <a:rPr lang="ru-RU" sz="2800" b="0" dirty="0" smtClean="0">
                <a:solidFill>
                  <a:srgbClr val="FF0000"/>
                </a:solidFill>
                <a:effectLst/>
                <a:latin typeface="Times New Roman" pitchFamily="18" charset="0"/>
                <a:cs typeface="Times New Roman" pitchFamily="18" charset="0"/>
              </a:rPr>
              <a:t> через </a:t>
            </a:r>
            <a:r>
              <a:rPr lang="ru-RU" sz="2800" b="0" dirty="0" err="1" smtClean="0">
                <a:solidFill>
                  <a:srgbClr val="FF0000"/>
                </a:solidFill>
                <a:effectLst/>
                <a:latin typeface="Times New Roman" pitchFamily="18" charset="0"/>
                <a:cs typeface="Times New Roman" pitchFamily="18" charset="0"/>
              </a:rPr>
              <a:t>навмисні</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словесні</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образи</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або</a:t>
            </a:r>
            <a:r>
              <a:rPr lang="ru-RU" sz="2800" b="0" dirty="0" smtClean="0">
                <a:solidFill>
                  <a:srgbClr val="FF0000"/>
                </a:solidFill>
                <a:effectLst/>
                <a:latin typeface="Times New Roman" pitchFamily="18" charset="0"/>
                <a:cs typeface="Times New Roman" pitchFamily="18" charset="0"/>
              </a:rPr>
              <a:t> погрози, </a:t>
            </a:r>
            <a:r>
              <a:rPr lang="ru-RU" sz="2800" b="0" dirty="0" err="1" smtClean="0">
                <a:solidFill>
                  <a:srgbClr val="FF0000"/>
                </a:solidFill>
                <a:effectLst/>
                <a:latin typeface="Times New Roman" pitchFamily="18" charset="0"/>
                <a:cs typeface="Times New Roman" pitchFamily="18" charset="0"/>
              </a:rPr>
              <a:t>переслідування</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залякування</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які</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доводять</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постраждалого</a:t>
            </a:r>
            <a:r>
              <a:rPr lang="ru-RU" sz="2800" b="0" dirty="0" smtClean="0">
                <a:solidFill>
                  <a:srgbClr val="FF0000"/>
                </a:solidFill>
                <a:effectLst/>
                <a:latin typeface="Times New Roman" pitchFamily="18" charset="0"/>
                <a:cs typeface="Times New Roman" pitchFamily="18" charset="0"/>
              </a:rPr>
              <a:t> до стану </a:t>
            </a:r>
            <a:r>
              <a:rPr lang="ru-RU" sz="2800" b="0" dirty="0" err="1" smtClean="0">
                <a:solidFill>
                  <a:srgbClr val="FF0000"/>
                </a:solidFill>
                <a:effectLst/>
                <a:latin typeface="Times New Roman" pitchFamily="18" charset="0"/>
                <a:cs typeface="Times New Roman" pitchFamily="18" charset="0"/>
              </a:rPr>
              <a:t>емоційної</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невпевненості</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втрати</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здатності</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захистити</a:t>
            </a:r>
            <a:r>
              <a:rPr lang="ru-RU" sz="2800" b="0" dirty="0" smtClean="0">
                <a:solidFill>
                  <a:srgbClr val="FF0000"/>
                </a:solidFill>
                <a:effectLst/>
                <a:latin typeface="Times New Roman" pitchFamily="18" charset="0"/>
                <a:cs typeface="Times New Roman" pitchFamily="18" charset="0"/>
              </a:rPr>
              <a:t> себе </a:t>
            </a:r>
            <a:r>
              <a:rPr lang="ru-RU" sz="2800" b="0" dirty="0" err="1" smtClean="0">
                <a:solidFill>
                  <a:srgbClr val="FF0000"/>
                </a:solidFill>
                <a:effectLst/>
                <a:latin typeface="Times New Roman" pitchFamily="18" charset="0"/>
                <a:cs typeface="Times New Roman" pitchFamily="18" charset="0"/>
              </a:rPr>
              <a:t>і</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можуть</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заподіяти</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або</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заподіяли</a:t>
            </a:r>
            <a:r>
              <a:rPr lang="ru-RU" sz="2800" b="0" dirty="0" smtClean="0">
                <a:solidFill>
                  <a:srgbClr val="FF0000"/>
                </a:solidFill>
                <a:effectLst/>
                <a:latin typeface="Times New Roman" pitchFamily="18" charset="0"/>
                <a:cs typeface="Times New Roman" pitchFamily="18" charset="0"/>
              </a:rPr>
              <a:t> шкоду </a:t>
            </a:r>
            <a:r>
              <a:rPr lang="ru-RU" sz="2800" b="0" dirty="0" err="1" smtClean="0">
                <a:solidFill>
                  <a:srgbClr val="FF0000"/>
                </a:solidFill>
                <a:effectLst/>
                <a:latin typeface="Times New Roman" pitchFamily="18" charset="0"/>
                <a:cs typeface="Times New Roman" pitchFamily="18" charset="0"/>
              </a:rPr>
              <a:t>психічному</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здоров'ю</a:t>
            </a:r>
            <a:r>
              <a:rPr lang="ru-RU" sz="2800" b="0" dirty="0" smtClean="0">
                <a:solidFill>
                  <a:srgbClr val="FF0000"/>
                </a:solidFill>
                <a:effectLst/>
                <a:latin typeface="Times New Roman" pitchFamily="18" charset="0"/>
                <a:cs typeface="Times New Roman" pitchFamily="18" charset="0"/>
              </a:rPr>
              <a:t>.</a:t>
            </a:r>
            <a:endParaRPr lang="ru-RU" sz="2800" dirty="0">
              <a:solidFill>
                <a:srgbClr val="FF0000"/>
              </a:solidFill>
              <a:effectLst/>
              <a:latin typeface="Times New Roman" pitchFamily="18" charset="0"/>
              <a:cs typeface="Times New Roman" pitchFamily="18" charset="0"/>
            </a:endParaRPr>
          </a:p>
        </p:txBody>
      </p:sp>
      <p:pic>
        <p:nvPicPr>
          <p:cNvPr id="4" name="Рисунок 3" descr="violencia2a.jpg"/>
          <p:cNvPicPr>
            <a:picLocks noChangeAspect="1"/>
          </p:cNvPicPr>
          <p:nvPr/>
        </p:nvPicPr>
        <p:blipFill>
          <a:blip r:embed="rId2" cstate="print"/>
          <a:stretch>
            <a:fillRect/>
          </a:stretch>
        </p:blipFill>
        <p:spPr>
          <a:xfrm>
            <a:off x="2195736" y="3352056"/>
            <a:ext cx="5319911" cy="35059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циальная реклама  НЕТ насилию над детьми..mp4">
            <a:hlinkClick r:id="" action="ppaction://media"/>
          </p:cNvPr>
          <p:cNvPicPr>
            <a:picLocks noGrp="1" noRot="1" noChangeAspect="1"/>
          </p:cNvPicPr>
          <p:nvPr>
            <p:ph idx="1"/>
            <a:videoFile r:link="rId1"/>
          </p:nvPr>
        </p:nvPicPr>
        <p:blipFill>
          <a:blip r:embed="rId3" cstate="print"/>
          <a:stretch>
            <a:fillRect/>
          </a:stretch>
        </p:blipFill>
        <p:spPr>
          <a:xfrm>
            <a:off x="179512" y="188640"/>
            <a:ext cx="8784976" cy="64087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32656"/>
            <a:ext cx="8183880" cy="6192688"/>
          </a:xfrm>
        </p:spPr>
        <p:txBody>
          <a:bodyPr>
            <a:normAutofit fontScale="90000"/>
          </a:bodyPr>
          <a:lstStyle/>
          <a:p>
            <a:r>
              <a:rPr lang="ru-RU" sz="1600" dirty="0" smtClean="0"/>
              <a:t>      </a:t>
            </a:r>
            <a:r>
              <a:rPr lang="ru-RU" sz="2200" dirty="0" smtClean="0">
                <a:solidFill>
                  <a:srgbClr val="FFFF00"/>
                </a:solidFill>
                <a:effectLst/>
                <a:latin typeface="Times New Roman" pitchFamily="18" charset="0"/>
                <a:cs typeface="Times New Roman" pitchFamily="18" charset="0"/>
              </a:rPr>
              <a:t>ОЗНАКИ, ЩО МОЖУТЬ ДОПОМОГТИ ВИЯВИТИ  ЖОРСТОКЕ ПОВОДЖЕННЯ З ДІТЬМИ</a:t>
            </a:r>
            <a:r>
              <a:rPr lang="ru-RU" sz="2000" dirty="0" smtClean="0">
                <a:solidFill>
                  <a:srgbClr val="FFFF00"/>
                </a:solidFill>
                <a:effectLst/>
                <a:latin typeface="Times New Roman" pitchFamily="18" charset="0"/>
                <a:cs typeface="Times New Roman" pitchFamily="18" charset="0"/>
              </a:rPr>
              <a:t/>
            </a:r>
            <a:br>
              <a:rPr lang="ru-RU" sz="2000" dirty="0" smtClean="0">
                <a:solidFill>
                  <a:srgbClr val="FFFF00"/>
                </a:solidFill>
                <a:effectLst/>
                <a:latin typeface="Times New Roman" pitchFamily="18" charset="0"/>
                <a:cs typeface="Times New Roman" pitchFamily="18" charset="0"/>
              </a:rPr>
            </a:b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замкненість</a:t>
            </a:r>
            <a:r>
              <a:rPr lang="ru-RU" sz="2200" dirty="0" smtClean="0">
                <a:solidFill>
                  <a:srgbClr val="FF0000"/>
                </a:solidFill>
                <a:effectLst/>
                <a:latin typeface="Times New Roman" pitchFamily="18" charset="0"/>
                <a:cs typeface="Times New Roman" pitchFamily="18" charset="0"/>
              </a:rPr>
              <a:t>;</a:t>
            </a:r>
            <a:br>
              <a:rPr lang="ru-RU" sz="2200" dirty="0" smtClean="0">
                <a:solidFill>
                  <a:srgbClr val="FF0000"/>
                </a:solidFill>
                <a:effectLst/>
                <a:latin typeface="Times New Roman" pitchFamily="18" charset="0"/>
                <a:cs typeface="Times New Roman" pitchFamily="18" charset="0"/>
              </a:rPr>
            </a:b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невизначені</a:t>
            </a:r>
            <a:r>
              <a:rPr lang="ru-RU" sz="2200" dirty="0" smtClean="0">
                <a:solidFill>
                  <a:srgbClr val="FF0000"/>
                </a:solidFill>
                <a:effectLst/>
                <a:latin typeface="Times New Roman" pitchFamily="18" charset="0"/>
                <a:cs typeface="Times New Roman" pitchFamily="18" charset="0"/>
              </a:rPr>
              <a:t> страхи, </a:t>
            </a:r>
            <a:r>
              <a:rPr lang="ru-RU" sz="2200" dirty="0" err="1" smtClean="0">
                <a:solidFill>
                  <a:srgbClr val="FF0000"/>
                </a:solidFill>
                <a:effectLst/>
                <a:latin typeface="Times New Roman" pitchFamily="18" charset="0"/>
                <a:cs typeface="Times New Roman" pitchFamily="18" charset="0"/>
              </a:rPr>
              <a:t>тривожність</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демонстрація</a:t>
            </a:r>
            <a:r>
              <a:rPr lang="ru-RU" sz="2200" dirty="0" smtClean="0">
                <a:solidFill>
                  <a:srgbClr val="FF0000"/>
                </a:solidFill>
                <a:effectLst/>
                <a:latin typeface="Times New Roman" pitchFamily="18" charset="0"/>
                <a:cs typeface="Times New Roman" pitchFamily="18" charset="0"/>
              </a:rPr>
              <a:t> страху перед </a:t>
            </a:r>
            <a:r>
              <a:rPr lang="ru-RU" sz="2200" dirty="0" err="1" smtClean="0">
                <a:solidFill>
                  <a:srgbClr val="FF0000"/>
                </a:solidFill>
                <a:effectLst/>
                <a:latin typeface="Times New Roman" pitchFamily="18" charset="0"/>
                <a:cs typeface="Times New Roman" pitchFamily="18" charset="0"/>
              </a:rPr>
              <a:t>появою</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батьків</a:t>
            </a:r>
            <a:r>
              <a:rPr lang="ru-RU" sz="2200" dirty="0" smtClean="0">
                <a:solidFill>
                  <a:srgbClr val="FF0000"/>
                </a:solidFill>
                <a:effectLst/>
                <a:latin typeface="Times New Roman" pitchFamily="18" charset="0"/>
                <a:cs typeface="Times New Roman" pitchFamily="18" charset="0"/>
              </a:rPr>
              <a:t> та/</a:t>
            </a:r>
            <a:r>
              <a:rPr lang="ru-RU" sz="2200" dirty="0" err="1" smtClean="0">
                <a:solidFill>
                  <a:srgbClr val="FF0000"/>
                </a:solidFill>
                <a:effectLst/>
                <a:latin typeface="Times New Roman" pitchFamily="18" charset="0"/>
                <a:cs typeface="Times New Roman" pitchFamily="18" charset="0"/>
              </a:rPr>
              <a:t>або</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необхідністю</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йти</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додому</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небажання</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йти</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додому</a:t>
            </a:r>
            <a:r>
              <a:rPr lang="ru-RU" sz="2200" dirty="0" smtClean="0">
                <a:solidFill>
                  <a:srgbClr val="FF0000"/>
                </a:solidFill>
                <a:effectLst/>
                <a:latin typeface="Times New Roman" pitchFamily="18" charset="0"/>
                <a:cs typeface="Times New Roman" pitchFamily="18" charset="0"/>
              </a:rPr>
              <a:t>;</a:t>
            </a:r>
            <a:br>
              <a:rPr lang="ru-RU" sz="2200" dirty="0" smtClean="0">
                <a:solidFill>
                  <a:srgbClr val="FF0000"/>
                </a:solidFill>
                <a:effectLst/>
                <a:latin typeface="Times New Roman" pitchFamily="18" charset="0"/>
                <a:cs typeface="Times New Roman" pitchFamily="18" charset="0"/>
              </a:rPr>
            </a:br>
            <a:r>
              <a:rPr lang="ru-RU" sz="2200" dirty="0" smtClean="0">
                <a:solidFill>
                  <a:srgbClr val="FF0000"/>
                </a:solidFill>
                <a:effectLst/>
                <a:latin typeface="Times New Roman" pitchFamily="18" charset="0"/>
                <a:cs typeface="Times New Roman" pitchFamily="18" charset="0"/>
              </a:rPr>
              <a:t>– страх перед </a:t>
            </a:r>
            <a:r>
              <a:rPr lang="ru-RU" sz="2200" dirty="0" err="1" smtClean="0">
                <a:solidFill>
                  <a:srgbClr val="FF0000"/>
                </a:solidFill>
                <a:effectLst/>
                <a:latin typeface="Times New Roman" pitchFamily="18" charset="0"/>
                <a:cs typeface="Times New Roman" pitchFamily="18" charset="0"/>
              </a:rPr>
              <a:t>фізичним</a:t>
            </a:r>
            <a:r>
              <a:rPr lang="ru-RU" sz="2200" dirty="0" smtClean="0">
                <a:solidFill>
                  <a:srgbClr val="FF0000"/>
                </a:solidFill>
                <a:effectLst/>
                <a:latin typeface="Times New Roman" pitchFamily="18" charset="0"/>
                <a:cs typeface="Times New Roman" pitchFamily="18" charset="0"/>
              </a:rPr>
              <a:t> контактом;</a:t>
            </a:r>
            <a:br>
              <a:rPr lang="ru-RU" sz="2200" dirty="0" smtClean="0">
                <a:solidFill>
                  <a:srgbClr val="FF0000"/>
                </a:solidFill>
                <a:effectLst/>
                <a:latin typeface="Times New Roman" pitchFamily="18" charset="0"/>
                <a:cs typeface="Times New Roman" pitchFamily="18" charset="0"/>
              </a:rPr>
            </a:b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або</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навпаки</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демонстрація</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повної</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відсутності</a:t>
            </a:r>
            <a:r>
              <a:rPr lang="ru-RU" sz="2200" dirty="0" smtClean="0">
                <a:solidFill>
                  <a:srgbClr val="FF0000"/>
                </a:solidFill>
                <a:effectLst/>
                <a:latin typeface="Times New Roman" pitchFamily="18" charset="0"/>
                <a:cs typeface="Times New Roman" pitchFamily="18" charset="0"/>
              </a:rPr>
              <a:t> страху, </a:t>
            </a:r>
            <a:r>
              <a:rPr lang="ru-RU" sz="2200" dirty="0" err="1" smtClean="0">
                <a:solidFill>
                  <a:srgbClr val="FF0000"/>
                </a:solidFill>
                <a:effectLst/>
                <a:latin typeface="Times New Roman" pitchFamily="18" charset="0"/>
                <a:cs typeface="Times New Roman" pitchFamily="18" charset="0"/>
              </a:rPr>
              <a:t>ризикована</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зухвала</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поведінка</a:t>
            </a:r>
            <a:r>
              <a:rPr lang="ru-RU" sz="2200" dirty="0" smtClean="0">
                <a:solidFill>
                  <a:srgbClr val="FF0000"/>
                </a:solidFill>
                <a:effectLst/>
                <a:latin typeface="Times New Roman" pitchFamily="18" charset="0"/>
                <a:cs typeface="Times New Roman" pitchFamily="18" charset="0"/>
              </a:rPr>
              <a:t>;</a:t>
            </a:r>
            <a:br>
              <a:rPr lang="ru-RU" sz="2200" dirty="0" smtClean="0">
                <a:solidFill>
                  <a:srgbClr val="FF0000"/>
                </a:solidFill>
                <a:effectLst/>
                <a:latin typeface="Times New Roman" pitchFamily="18" charset="0"/>
                <a:cs typeface="Times New Roman" pitchFamily="18" charset="0"/>
              </a:rPr>
            </a:b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неврівноважена</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поведінка</a:t>
            </a:r>
            <a:r>
              <a:rPr lang="ru-RU" sz="2200" dirty="0" smtClean="0">
                <a:solidFill>
                  <a:srgbClr val="FF0000"/>
                </a:solidFill>
                <a:effectLst/>
                <a:latin typeface="Times New Roman" pitchFamily="18" charset="0"/>
                <a:cs typeface="Times New Roman" pitchFamily="18" charset="0"/>
              </a:rPr>
              <a:t>;</a:t>
            </a:r>
            <a:br>
              <a:rPr lang="ru-RU" sz="2200" dirty="0" smtClean="0">
                <a:solidFill>
                  <a:srgbClr val="FF0000"/>
                </a:solidFill>
                <a:effectLst/>
                <a:latin typeface="Times New Roman" pitchFamily="18" charset="0"/>
                <a:cs typeface="Times New Roman" pitchFamily="18" charset="0"/>
              </a:rPr>
            </a:b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агресивність</a:t>
            </a:r>
            <a:r>
              <a:rPr lang="ru-RU" sz="2200" dirty="0" smtClean="0">
                <a:solidFill>
                  <a:srgbClr val="FF0000"/>
                </a:solidFill>
                <a:effectLst/>
                <a:latin typeface="Times New Roman" pitchFamily="18" charset="0"/>
                <a:cs typeface="Times New Roman" pitchFamily="18" charset="0"/>
              </a:rPr>
              <a:t>, приступи лют</a:t>
            </a:r>
            <a:r>
              <a:rPr lang="uk-UA" sz="2200" dirty="0" smtClean="0">
                <a:solidFill>
                  <a:srgbClr val="FF0000"/>
                </a:solidFill>
                <a:effectLst/>
                <a:latin typeface="Times New Roman" pitchFamily="18" charset="0"/>
                <a:cs typeface="Times New Roman" pitchFamily="18" charset="0"/>
              </a:rPr>
              <a:t>і</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схильність</a:t>
            </a:r>
            <a:r>
              <a:rPr lang="ru-RU" sz="2200" dirty="0" smtClean="0">
                <a:solidFill>
                  <a:srgbClr val="FF0000"/>
                </a:solidFill>
                <a:effectLst/>
                <a:latin typeface="Times New Roman" pitchFamily="18" charset="0"/>
                <a:cs typeface="Times New Roman" pitchFamily="18" charset="0"/>
              </a:rPr>
              <a:t> до </a:t>
            </a:r>
            <a:r>
              <a:rPr lang="ru-RU" sz="2200" dirty="0" err="1" smtClean="0">
                <a:solidFill>
                  <a:srgbClr val="FF0000"/>
                </a:solidFill>
                <a:effectLst/>
                <a:latin typeface="Times New Roman" pitchFamily="18" charset="0"/>
                <a:cs typeface="Times New Roman" pitchFamily="18" charset="0"/>
              </a:rPr>
              <a:t>руйнації</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нищення</a:t>
            </a:r>
            <a:r>
              <a:rPr lang="ru-RU" sz="2200" dirty="0" smtClean="0">
                <a:solidFill>
                  <a:srgbClr val="FF0000"/>
                </a:solidFill>
                <a:effectLst/>
                <a:latin typeface="Times New Roman" pitchFamily="18" charset="0"/>
                <a:cs typeface="Times New Roman" pitchFamily="18" charset="0"/>
              </a:rPr>
              <a:t> та </a:t>
            </a:r>
            <a:r>
              <a:rPr lang="ru-RU" sz="2200" dirty="0" err="1" smtClean="0">
                <a:solidFill>
                  <a:srgbClr val="FF0000"/>
                </a:solidFill>
                <a:effectLst/>
                <a:latin typeface="Times New Roman" pitchFamily="18" charset="0"/>
                <a:cs typeface="Times New Roman" pitchFamily="18" charset="0"/>
              </a:rPr>
              <a:t>насильства</a:t>
            </a:r>
            <a:r>
              <a:rPr lang="ru-RU" sz="2200" dirty="0" smtClean="0">
                <a:solidFill>
                  <a:srgbClr val="FF0000"/>
                </a:solidFill>
                <a:effectLst/>
                <a:latin typeface="Times New Roman" pitchFamily="18" charset="0"/>
                <a:cs typeface="Times New Roman" pitchFamily="18" charset="0"/>
              </a:rPr>
              <a:t>;</a:t>
            </a:r>
            <a:br>
              <a:rPr lang="ru-RU" sz="2200" dirty="0" smtClean="0">
                <a:solidFill>
                  <a:srgbClr val="FF0000"/>
                </a:solidFill>
                <a:effectLst/>
                <a:latin typeface="Times New Roman" pitchFamily="18" charset="0"/>
                <a:cs typeface="Times New Roman" pitchFamily="18" charset="0"/>
              </a:rPr>
            </a:b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надто</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висока</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зрілість</a:t>
            </a:r>
            <a:r>
              <a:rPr lang="ru-RU" sz="2200" dirty="0" smtClean="0">
                <a:solidFill>
                  <a:srgbClr val="FF0000"/>
                </a:solidFill>
                <a:effectLst/>
                <a:latin typeface="Times New Roman" pitchFamily="18" charset="0"/>
                <a:cs typeface="Times New Roman" pitchFamily="18" charset="0"/>
              </a:rPr>
              <a:t> та </a:t>
            </a:r>
            <a:r>
              <a:rPr lang="ru-RU" sz="2200" dirty="0" err="1" smtClean="0">
                <a:solidFill>
                  <a:srgbClr val="FF0000"/>
                </a:solidFill>
                <a:effectLst/>
                <a:latin typeface="Times New Roman" pitchFamily="18" charset="0"/>
                <a:cs typeface="Times New Roman" pitchFamily="18" charset="0"/>
              </a:rPr>
              <a:t>відповідальність</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порівняно</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зі</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звичайними</a:t>
            </a:r>
            <a:r>
              <a:rPr lang="ru-RU" sz="2200" dirty="0" smtClean="0">
                <a:solidFill>
                  <a:srgbClr val="FF0000"/>
                </a:solidFill>
                <a:effectLst/>
                <a:latin typeface="Times New Roman" pitchFamily="18" charset="0"/>
                <a:cs typeface="Times New Roman" pitchFamily="18" charset="0"/>
              </a:rPr>
              <a:t> для </a:t>
            </a:r>
            <a:r>
              <a:rPr lang="ru-RU" sz="2200" dirty="0" err="1" smtClean="0">
                <a:solidFill>
                  <a:srgbClr val="FF0000"/>
                </a:solidFill>
                <a:effectLst/>
                <a:latin typeface="Times New Roman" pitchFamily="18" charset="0"/>
                <a:cs typeface="Times New Roman" pitchFamily="18" charset="0"/>
              </a:rPr>
              <a:t>цього</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віку</a:t>
            </a:r>
            <a:r>
              <a:rPr lang="ru-RU" sz="2200" dirty="0" smtClean="0">
                <a:solidFill>
                  <a:srgbClr val="FF0000"/>
                </a:solidFill>
                <a:effectLst/>
                <a:latin typeface="Times New Roman" pitchFamily="18" charset="0"/>
                <a:cs typeface="Times New Roman" pitchFamily="18" charset="0"/>
              </a:rPr>
              <a:t> («маленький </a:t>
            </a:r>
            <a:r>
              <a:rPr lang="ru-RU" sz="2200" dirty="0" err="1" smtClean="0">
                <a:solidFill>
                  <a:srgbClr val="FF0000"/>
                </a:solidFill>
                <a:effectLst/>
                <a:latin typeface="Times New Roman" pitchFamily="18" charset="0"/>
                <a:cs typeface="Times New Roman" pitchFamily="18" charset="0"/>
              </a:rPr>
              <a:t>дорослий</a:t>
            </a:r>
            <a:r>
              <a:rPr lang="ru-RU" sz="2200" dirty="0" smtClean="0">
                <a:solidFill>
                  <a:srgbClr val="FF0000"/>
                </a:solidFill>
                <a:effectLst/>
                <a:latin typeface="Times New Roman" pitchFamily="18" charset="0"/>
                <a:cs typeface="Times New Roman" pitchFamily="18" charset="0"/>
              </a:rPr>
              <a:t>»);</a:t>
            </a:r>
            <a:br>
              <a:rPr lang="ru-RU" sz="2200" dirty="0" smtClean="0">
                <a:solidFill>
                  <a:srgbClr val="FF0000"/>
                </a:solidFill>
                <a:effectLst/>
                <a:latin typeface="Times New Roman" pitchFamily="18" charset="0"/>
                <a:cs typeface="Times New Roman" pitchFamily="18" charset="0"/>
              </a:rPr>
            </a:b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уникання</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однолітків</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бажання</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спілкуватися</a:t>
            </a:r>
            <a:r>
              <a:rPr lang="ru-RU" sz="2200" dirty="0" smtClean="0">
                <a:solidFill>
                  <a:srgbClr val="FF0000"/>
                </a:solidFill>
                <a:effectLst/>
                <a:latin typeface="Times New Roman" pitchFamily="18" charset="0"/>
                <a:cs typeface="Times New Roman" pitchFamily="18" charset="0"/>
              </a:rPr>
              <a:t> та </a:t>
            </a:r>
            <a:r>
              <a:rPr lang="ru-RU" sz="2200" dirty="0" err="1" smtClean="0">
                <a:solidFill>
                  <a:srgbClr val="FF0000"/>
                </a:solidFill>
                <a:effectLst/>
                <a:latin typeface="Times New Roman" pitchFamily="18" charset="0"/>
                <a:cs typeface="Times New Roman" pitchFamily="18" charset="0"/>
              </a:rPr>
              <a:t>гратися</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із</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значно</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молодшими</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дітьми</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регресивна</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поведінка</a:t>
            </a:r>
            <a:r>
              <a:rPr lang="ru-RU" sz="2200" dirty="0" smtClean="0">
                <a:solidFill>
                  <a:srgbClr val="FF0000"/>
                </a:solidFill>
                <a:effectLst/>
                <a:latin typeface="Times New Roman" pitchFamily="18" charset="0"/>
                <a:cs typeface="Times New Roman" pitchFamily="18" charset="0"/>
              </a:rPr>
              <a:t>);</a:t>
            </a:r>
            <a:br>
              <a:rPr lang="ru-RU" sz="2200" dirty="0" smtClean="0">
                <a:solidFill>
                  <a:srgbClr val="FF0000"/>
                </a:solidFill>
                <a:effectLst/>
                <a:latin typeface="Times New Roman" pitchFamily="18" charset="0"/>
                <a:cs typeface="Times New Roman" pitchFamily="18" charset="0"/>
              </a:rPr>
            </a:b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самі</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однолітки</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уникають</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спілкування</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з</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дитиною</a:t>
            </a:r>
            <a:r>
              <a:rPr lang="ru-RU" sz="2200" dirty="0" smtClean="0">
                <a:solidFill>
                  <a:srgbClr val="FF0000"/>
                </a:solidFill>
                <a:effectLst/>
                <a:latin typeface="Times New Roman" pitchFamily="18" charset="0"/>
                <a:cs typeface="Times New Roman" pitchFamily="18" charset="0"/>
              </a:rPr>
              <a:t>;</a:t>
            </a:r>
            <a:br>
              <a:rPr lang="ru-RU" sz="2200" dirty="0" smtClean="0">
                <a:solidFill>
                  <a:srgbClr val="FF0000"/>
                </a:solidFill>
                <a:effectLst/>
                <a:latin typeface="Times New Roman" pitchFamily="18" charset="0"/>
                <a:cs typeface="Times New Roman" pitchFamily="18" charset="0"/>
              </a:rPr>
            </a:b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занизька</a:t>
            </a:r>
            <a:r>
              <a:rPr lang="ru-RU" sz="2200" dirty="0" smtClean="0">
                <a:solidFill>
                  <a:srgbClr val="FF0000"/>
                </a:solidFill>
                <a:effectLst/>
                <a:latin typeface="Times New Roman" pitchFamily="18" charset="0"/>
                <a:cs typeface="Times New Roman" pitchFamily="18" charset="0"/>
              </a:rPr>
              <a:t> </a:t>
            </a:r>
            <a:r>
              <a:rPr lang="ru-RU" sz="2200" dirty="0" err="1" smtClean="0">
                <a:solidFill>
                  <a:srgbClr val="FF0000"/>
                </a:solidFill>
                <a:effectLst/>
                <a:latin typeface="Times New Roman" pitchFamily="18" charset="0"/>
                <a:cs typeface="Times New Roman" pitchFamily="18" charset="0"/>
              </a:rPr>
              <a:t>самооцінка</a:t>
            </a:r>
            <a:r>
              <a:rPr lang="ru-RU" sz="2200" dirty="0" smtClean="0">
                <a:solidFill>
                  <a:srgbClr val="FF0000"/>
                </a:solidFill>
                <a:effectLst/>
                <a:latin typeface="Times New Roman" pitchFamily="18" charset="0"/>
                <a:cs typeface="Times New Roman" pitchFamily="18" charset="0"/>
              </a:rPr>
              <a:t>;</a:t>
            </a:r>
            <a:r>
              <a:rPr lang="ru-RU" sz="2000" dirty="0" smtClean="0">
                <a:solidFill>
                  <a:srgbClr val="FF0000"/>
                </a:solidFill>
                <a:effectLst/>
                <a:latin typeface="Times New Roman" pitchFamily="18" charset="0"/>
                <a:cs typeface="Times New Roman" pitchFamily="18" charset="0"/>
              </a:rPr>
              <a:t/>
            </a:r>
            <a:br>
              <a:rPr lang="ru-RU" sz="2000" dirty="0" smtClean="0">
                <a:solidFill>
                  <a:srgbClr val="FF0000"/>
                </a:solidFill>
                <a:effectLst/>
                <a:latin typeface="Times New Roman" pitchFamily="18" charset="0"/>
                <a:cs typeface="Times New Roman" pitchFamily="18" charset="0"/>
              </a:rPr>
            </a:br>
            <a:r>
              <a:rPr lang="ru-RU" sz="2000" dirty="0" smtClean="0"/>
              <a:t/>
            </a:r>
            <a:br>
              <a:rPr lang="ru-RU" sz="2000" dirty="0" smtClean="0"/>
            </a:br>
            <a:endParaRPr lang="ru-RU" sz="2000" dirty="0">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04664"/>
            <a:ext cx="8183880" cy="5544616"/>
          </a:xfrm>
        </p:spPr>
        <p:txBody>
          <a:bodyPr>
            <a:noAutofit/>
          </a:bodyPr>
          <a:lstStyle/>
          <a:p>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тривожність</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почуття</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провини</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швидка</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стомлюваність</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знижена</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спроможність</a:t>
            </a:r>
            <a:r>
              <a:rPr lang="ru-RU" sz="2400" dirty="0" smtClean="0">
                <a:solidFill>
                  <a:srgbClr val="FF0000"/>
                </a:solidFill>
                <a:effectLst/>
                <a:latin typeface="Times New Roman" pitchFamily="18" charset="0"/>
                <a:cs typeface="Times New Roman" pitchFamily="18" charset="0"/>
              </a:rPr>
              <a:t> до </a:t>
            </a:r>
            <a:r>
              <a:rPr lang="ru-RU" sz="2400" dirty="0" err="1" smtClean="0">
                <a:solidFill>
                  <a:srgbClr val="FF0000"/>
                </a:solidFill>
                <a:effectLst/>
                <a:latin typeface="Times New Roman" pitchFamily="18" charset="0"/>
                <a:cs typeface="Times New Roman" pitchFamily="18" charset="0"/>
              </a:rPr>
              <a:t>концентрації</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уваги</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уповільнене</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мовлення</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нездатність</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вчитися</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нестача</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знань</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загальновідомих</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дітям</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відповідного</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віку</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наприклад</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невміння</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читати</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писати</a:t>
            </a:r>
            <a:r>
              <a:rPr lang="ru-RU" sz="2400" dirty="0" smtClean="0">
                <a:solidFill>
                  <a:srgbClr val="FF0000"/>
                </a:solidFill>
                <a:effectLst/>
                <a:latin typeface="Times New Roman" pitchFamily="18" charset="0"/>
                <a:cs typeface="Times New Roman" pitchFamily="18" charset="0"/>
              </a:rPr>
              <a:t> та </a:t>
            </a:r>
            <a:r>
              <a:rPr lang="ru-RU" sz="2400" dirty="0" err="1" smtClean="0">
                <a:solidFill>
                  <a:srgbClr val="FF0000"/>
                </a:solidFill>
                <a:effectLst/>
                <a:latin typeface="Times New Roman" pitchFamily="18" charset="0"/>
                <a:cs typeface="Times New Roman" pitchFamily="18" charset="0"/>
              </a:rPr>
              <a:t>рахувати</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схильність</a:t>
            </a:r>
            <a:r>
              <a:rPr lang="ru-RU" sz="2400" dirty="0" smtClean="0">
                <a:solidFill>
                  <a:srgbClr val="FF0000"/>
                </a:solidFill>
                <a:effectLst/>
                <a:latin typeface="Times New Roman" pitchFamily="18" charset="0"/>
                <a:cs typeface="Times New Roman" pitchFamily="18" charset="0"/>
              </a:rPr>
              <a:t> до </a:t>
            </a:r>
            <a:r>
              <a:rPr lang="ru-RU" sz="2400" dirty="0" err="1" smtClean="0">
                <a:solidFill>
                  <a:srgbClr val="FF0000"/>
                </a:solidFill>
                <a:effectLst/>
                <a:latin typeface="Times New Roman" pitchFamily="18" charset="0"/>
                <a:cs typeface="Times New Roman" pitchFamily="18" charset="0"/>
              </a:rPr>
              <a:t>мандрів</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волочіння</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депресивні</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розлади</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спроби</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самогубства</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або</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самопошкодження</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вживання</a:t>
            </a:r>
            <a:r>
              <a:rPr lang="ru-RU" sz="2400" dirty="0" smtClean="0">
                <a:solidFill>
                  <a:srgbClr val="FF0000"/>
                </a:solidFill>
                <a:effectLst/>
                <a:latin typeface="Times New Roman" pitchFamily="18" charset="0"/>
                <a:cs typeface="Times New Roman" pitchFamily="18" charset="0"/>
              </a:rPr>
              <a:t> алкоголю, </a:t>
            </a:r>
            <a:r>
              <a:rPr lang="ru-RU" sz="2400" dirty="0" err="1" smtClean="0">
                <a:solidFill>
                  <a:srgbClr val="FF0000"/>
                </a:solidFill>
                <a:effectLst/>
                <a:latin typeface="Times New Roman" pitchFamily="18" charset="0"/>
                <a:cs typeface="Times New Roman" pitchFamily="18" charset="0"/>
              </a:rPr>
              <a:t>наркотиків</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токсичних</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речовин</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наявність</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стресопохідних</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розладів</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психіки</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психосоматичних</a:t>
            </a:r>
            <a:r>
              <a:rPr lang="ru-RU" sz="2400" dirty="0" smtClean="0">
                <a:solidFill>
                  <a:srgbClr val="FF0000"/>
                </a:solidFill>
                <a:effectLst/>
                <a:latin typeface="Times New Roman" pitchFamily="18" charset="0"/>
                <a:cs typeface="Times New Roman" pitchFamily="18" charset="0"/>
              </a:rPr>
              <a:t> хвороб;</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насильство</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стосовно</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слабших</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тварин</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інших</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живих</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істот</a:t>
            </a:r>
            <a:r>
              <a:rPr lang="ru-RU" sz="2400" dirty="0" smtClean="0">
                <a:solidFill>
                  <a:srgbClr val="FF0000"/>
                </a:solidFill>
                <a:effectLst/>
                <a:latin typeface="Times New Roman" pitchFamily="18" charset="0"/>
                <a:cs typeface="Times New Roman" pitchFamily="18" charset="0"/>
              </a:rPr>
              <a:t>.</a:t>
            </a:r>
            <a:endParaRPr lang="ru-RU" sz="24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6672"/>
            <a:ext cx="8183880" cy="2160240"/>
          </a:xfrm>
        </p:spPr>
        <p:txBody>
          <a:bodyPr>
            <a:noAutofit/>
          </a:bodyPr>
          <a:lstStyle/>
          <a:p>
            <a:r>
              <a:rPr lang="ru-RU" sz="2800" b="0" dirty="0" smtClean="0">
                <a:solidFill>
                  <a:srgbClr val="FF0000"/>
                </a:solidFill>
                <a:effectLst/>
                <a:latin typeface="Times New Roman" pitchFamily="18" charset="0"/>
                <a:cs typeface="Times New Roman" pitchFamily="18" charset="0"/>
              </a:rPr>
              <a:t>ЕКОНОМІЧНЕ НАСИЛЬСТВО в </a:t>
            </a:r>
            <a:r>
              <a:rPr lang="ru-RU" sz="2800" b="0" dirty="0" err="1" smtClean="0">
                <a:solidFill>
                  <a:srgbClr val="FF0000"/>
                </a:solidFill>
                <a:effectLst/>
                <a:latin typeface="Times New Roman" pitchFamily="18" charset="0"/>
                <a:cs typeface="Times New Roman" pitchFamily="18" charset="0"/>
              </a:rPr>
              <a:t>сім'ї</a:t>
            </a:r>
            <a:r>
              <a:rPr lang="ru-RU" sz="2800" b="0" dirty="0" smtClean="0">
                <a:solidFill>
                  <a:srgbClr val="FF0000"/>
                </a:solidFill>
                <a:effectLst/>
                <a:latin typeface="Times New Roman" pitchFamily="18" charset="0"/>
                <a:cs typeface="Times New Roman" pitchFamily="18" charset="0"/>
              </a:rPr>
              <a:t> — </a:t>
            </a:r>
            <a:r>
              <a:rPr lang="ru-RU" sz="2800" b="0" dirty="0" err="1" smtClean="0">
                <a:solidFill>
                  <a:srgbClr val="FF0000"/>
                </a:solidFill>
                <a:effectLst/>
                <a:latin typeface="Times New Roman" pitchFamily="18" charset="0"/>
                <a:cs typeface="Times New Roman" pitchFamily="18" charset="0"/>
              </a:rPr>
              <a:t>це</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навмисні</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дії</a:t>
            </a:r>
            <a:r>
              <a:rPr lang="ru-RU" sz="2800" b="0" dirty="0" smtClean="0">
                <a:solidFill>
                  <a:srgbClr val="FF0000"/>
                </a:solidFill>
                <a:effectLst/>
                <a:latin typeface="Times New Roman" pitchFamily="18" charset="0"/>
                <a:cs typeface="Times New Roman" pitchFamily="18" charset="0"/>
              </a:rPr>
              <a:t> одного члена </a:t>
            </a:r>
            <a:r>
              <a:rPr lang="ru-RU" sz="2800" b="0" dirty="0" err="1" smtClean="0">
                <a:solidFill>
                  <a:srgbClr val="FF0000"/>
                </a:solidFill>
                <a:effectLst/>
                <a:latin typeface="Times New Roman" pitchFamily="18" charset="0"/>
                <a:cs typeface="Times New Roman" pitchFamily="18" charset="0"/>
              </a:rPr>
              <a:t>сім'ї</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щодо</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іншого</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спрямовані</a:t>
            </a:r>
            <a:r>
              <a:rPr lang="ru-RU" sz="2800" b="0" dirty="0" smtClean="0">
                <a:solidFill>
                  <a:srgbClr val="FF0000"/>
                </a:solidFill>
                <a:effectLst/>
                <a:latin typeface="Times New Roman" pitchFamily="18" charset="0"/>
                <a:cs typeface="Times New Roman" pitchFamily="18" charset="0"/>
              </a:rPr>
              <a:t> на те, </a:t>
            </a:r>
            <a:r>
              <a:rPr lang="ru-RU" sz="2800" b="0" dirty="0" err="1" smtClean="0">
                <a:solidFill>
                  <a:srgbClr val="FF0000"/>
                </a:solidFill>
                <a:effectLst/>
                <a:latin typeface="Times New Roman" pitchFamily="18" charset="0"/>
                <a:cs typeface="Times New Roman" pitchFamily="18" charset="0"/>
              </a:rPr>
              <a:t>щоб</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позбавити</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постраждалого</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житла</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їжі</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одягу</a:t>
            </a:r>
            <a:r>
              <a:rPr lang="ru-RU" sz="2800" b="0" dirty="0" smtClean="0">
                <a:solidFill>
                  <a:srgbClr val="FF0000"/>
                </a:solidFill>
                <a:effectLst/>
                <a:latin typeface="Times New Roman" pitchFamily="18" charset="0"/>
                <a:cs typeface="Times New Roman" pitchFamily="18" charset="0"/>
              </a:rPr>
              <a:t> та </a:t>
            </a:r>
            <a:r>
              <a:rPr lang="ru-RU" sz="2800" b="0" dirty="0" err="1" smtClean="0">
                <a:solidFill>
                  <a:srgbClr val="FF0000"/>
                </a:solidFill>
                <a:effectLst/>
                <a:latin typeface="Times New Roman" pitchFamily="18" charset="0"/>
                <a:cs typeface="Times New Roman" pitchFamily="18" charset="0"/>
              </a:rPr>
              <a:t>іншого</a:t>
            </a:r>
            <a:r>
              <a:rPr lang="ru-RU" sz="2800" b="0" dirty="0" smtClean="0">
                <a:solidFill>
                  <a:srgbClr val="FF0000"/>
                </a:solidFill>
                <a:effectLst/>
                <a:latin typeface="Times New Roman" pitchFamily="18" charset="0"/>
                <a:cs typeface="Times New Roman" pitchFamily="18" charset="0"/>
              </a:rPr>
              <a:t> майна </a:t>
            </a:r>
            <a:r>
              <a:rPr lang="ru-RU" sz="2800" b="0" dirty="0" err="1" smtClean="0">
                <a:solidFill>
                  <a:srgbClr val="FF0000"/>
                </a:solidFill>
                <a:effectLst/>
                <a:latin typeface="Times New Roman" pitchFamily="18" charset="0"/>
                <a:cs typeface="Times New Roman" pitchFamily="18" charset="0"/>
              </a:rPr>
              <a:t>чи</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коштів</a:t>
            </a:r>
            <a:r>
              <a:rPr lang="ru-RU" sz="2800" b="0" dirty="0" smtClean="0">
                <a:solidFill>
                  <a:srgbClr val="FF0000"/>
                </a:solidFill>
                <a:effectLst/>
                <a:latin typeface="Times New Roman" pitchFamily="18" charset="0"/>
                <a:cs typeface="Times New Roman" pitchFamily="18" charset="0"/>
              </a:rPr>
              <a:t>, на </a:t>
            </a:r>
            <a:r>
              <a:rPr lang="ru-RU" sz="2800" b="0" dirty="0" err="1" smtClean="0">
                <a:solidFill>
                  <a:srgbClr val="FF0000"/>
                </a:solidFill>
                <a:effectLst/>
                <a:latin typeface="Times New Roman" pitchFamily="18" charset="0"/>
                <a:cs typeface="Times New Roman" pitchFamily="18" charset="0"/>
              </a:rPr>
              <a:t>які</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він</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має</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законне</a:t>
            </a:r>
            <a:r>
              <a:rPr lang="ru-RU" sz="2800" b="0" dirty="0" smtClean="0">
                <a:solidFill>
                  <a:srgbClr val="FF0000"/>
                </a:solidFill>
                <a:effectLst/>
                <a:latin typeface="Times New Roman" pitchFamily="18" charset="0"/>
                <a:cs typeface="Times New Roman" pitchFamily="18" charset="0"/>
              </a:rPr>
              <a:t> право.</a:t>
            </a:r>
            <a:endParaRPr lang="ru-RU" sz="2800" dirty="0">
              <a:solidFill>
                <a:srgbClr val="FF0000"/>
              </a:solidFill>
              <a:effectLst/>
              <a:latin typeface="Times New Roman" pitchFamily="18" charset="0"/>
              <a:cs typeface="Times New Roman" pitchFamily="18" charset="0"/>
            </a:endParaRPr>
          </a:p>
        </p:txBody>
      </p:sp>
      <p:pic>
        <p:nvPicPr>
          <p:cNvPr id="4" name="Рисунок 3" descr="n00129217-b.jpg"/>
          <p:cNvPicPr>
            <a:picLocks noChangeAspect="1"/>
          </p:cNvPicPr>
          <p:nvPr/>
        </p:nvPicPr>
        <p:blipFill>
          <a:blip r:embed="rId2" cstate="print"/>
          <a:stretch>
            <a:fillRect/>
          </a:stretch>
        </p:blipFill>
        <p:spPr>
          <a:xfrm>
            <a:off x="179512" y="2924944"/>
            <a:ext cx="4572000" cy="3714750"/>
          </a:xfrm>
          <a:prstGeom prst="rect">
            <a:avLst/>
          </a:prstGeom>
        </p:spPr>
      </p:pic>
      <p:pic>
        <p:nvPicPr>
          <p:cNvPr id="5" name="Рисунок 4" descr="07-14-1-1.jpg"/>
          <p:cNvPicPr>
            <a:picLocks noChangeAspect="1"/>
          </p:cNvPicPr>
          <p:nvPr/>
        </p:nvPicPr>
        <p:blipFill>
          <a:blip r:embed="rId3" cstate="print"/>
          <a:stretch>
            <a:fillRect/>
          </a:stretch>
        </p:blipFill>
        <p:spPr>
          <a:xfrm>
            <a:off x="4860032" y="2420888"/>
            <a:ext cx="4032448" cy="316835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04664"/>
            <a:ext cx="8183880" cy="5544616"/>
          </a:xfrm>
        </p:spPr>
        <p:txBody>
          <a:bodyPr>
            <a:normAutofit fontScale="90000"/>
          </a:bodyPr>
          <a:lstStyle/>
          <a:p>
            <a:r>
              <a:rPr lang="ru-RU" sz="3100" dirty="0" smtClean="0">
                <a:solidFill>
                  <a:srgbClr val="FFFF00"/>
                </a:solidFill>
                <a:effectLst/>
                <a:latin typeface="Times New Roman" pitchFamily="18" charset="0"/>
                <a:cs typeface="Times New Roman" pitchFamily="18" charset="0"/>
              </a:rPr>
              <a:t>ОЗНАКИ, ЩО МОЖУТЬ ДОПОМОГТИ ВИЯВИТИ  ЖОРСТОКЕ ПОВОДЖЕННЯ З ДІТЬМИ</a:t>
            </a:r>
            <a:r>
              <a:rPr lang="ru-RU" sz="2400" dirty="0" smtClean="0">
                <a:solidFill>
                  <a:srgbClr val="FFFF00"/>
                </a:solidFill>
                <a:effectLst/>
                <a:latin typeface="Times New Roman" pitchFamily="18" charset="0"/>
                <a:cs typeface="Times New Roman" pitchFamily="18" charset="0"/>
              </a:rPr>
              <a:t/>
            </a:r>
            <a:br>
              <a:rPr lang="ru-RU" sz="2400" dirty="0" smtClean="0">
                <a:solidFill>
                  <a:srgbClr val="FFFF00"/>
                </a:solidFill>
                <a:effectLst/>
                <a:latin typeface="Times New Roman" pitchFamily="18" charset="0"/>
                <a:cs typeface="Times New Roman" pitchFamily="18" charset="0"/>
              </a:rPr>
            </a:b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дитина</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постійно</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голодує</a:t>
            </a:r>
            <a:r>
              <a:rPr lang="ru-RU" sz="2700" dirty="0" smtClean="0">
                <a:solidFill>
                  <a:srgbClr val="FF0000"/>
                </a:solidFill>
                <a:effectLst/>
                <a:latin typeface="Times New Roman" pitchFamily="18" charset="0"/>
                <a:cs typeface="Times New Roman" pitchFamily="18" charset="0"/>
              </a:rPr>
              <a:t> через брак </a:t>
            </a:r>
            <a:r>
              <a:rPr lang="ru-RU" sz="2700" dirty="0" err="1" smtClean="0">
                <a:solidFill>
                  <a:srgbClr val="FF0000"/>
                </a:solidFill>
                <a:effectLst/>
                <a:latin typeface="Times New Roman" pitchFamily="18" charset="0"/>
                <a:cs typeface="Times New Roman" pitchFamily="18" charset="0"/>
              </a:rPr>
              <a:t>їжі</a:t>
            </a:r>
            <a:r>
              <a:rPr lang="ru-RU" sz="2700" dirty="0" smtClean="0">
                <a:solidFill>
                  <a:srgbClr val="FF0000"/>
                </a:solidFill>
                <a:effectLst/>
                <a:latin typeface="Times New Roman" pitchFamily="18" charset="0"/>
                <a:cs typeface="Times New Roman" pitchFamily="18" charset="0"/>
              </a:rPr>
              <a:t>;</a:t>
            </a:r>
            <a:br>
              <a:rPr lang="ru-RU" sz="2700" dirty="0" smtClean="0">
                <a:solidFill>
                  <a:srgbClr val="FF0000"/>
                </a:solidFill>
                <a:effectLst/>
                <a:latin typeface="Times New Roman" pitchFamily="18" charset="0"/>
                <a:cs typeface="Times New Roman" pitchFamily="18" charset="0"/>
              </a:rPr>
            </a:b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дитина</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надмірно</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повнішає</a:t>
            </a:r>
            <a:r>
              <a:rPr lang="ru-RU" sz="2700" dirty="0" smtClean="0">
                <a:solidFill>
                  <a:srgbClr val="FF0000"/>
                </a:solidFill>
                <a:effectLst/>
                <a:latin typeface="Times New Roman" pitchFamily="18" charset="0"/>
                <a:cs typeface="Times New Roman" pitchFamily="18" charset="0"/>
              </a:rPr>
              <a:t> через </a:t>
            </a:r>
            <a:r>
              <a:rPr lang="ru-RU" sz="2700" dirty="0" err="1" smtClean="0">
                <a:solidFill>
                  <a:srgbClr val="FF0000"/>
                </a:solidFill>
                <a:effectLst/>
                <a:latin typeface="Times New Roman" pitchFamily="18" charset="0"/>
                <a:cs typeface="Times New Roman" pitchFamily="18" charset="0"/>
              </a:rPr>
              <a:t>неправильне</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харчування</a:t>
            </a:r>
            <a:r>
              <a:rPr lang="ru-RU" sz="2700" dirty="0" smtClean="0">
                <a:solidFill>
                  <a:srgbClr val="FF0000"/>
                </a:solidFill>
                <a:effectLst/>
                <a:latin typeface="Times New Roman" pitchFamily="18" charset="0"/>
                <a:cs typeface="Times New Roman" pitchFamily="18" charset="0"/>
              </a:rPr>
              <a:t>;</a:t>
            </a:r>
            <a:br>
              <a:rPr lang="ru-RU" sz="2700" dirty="0" smtClean="0">
                <a:solidFill>
                  <a:srgbClr val="FF0000"/>
                </a:solidFill>
                <a:effectLst/>
                <a:latin typeface="Times New Roman" pitchFamily="18" charset="0"/>
                <a:cs typeface="Times New Roman" pitchFamily="18" charset="0"/>
              </a:rPr>
            </a:b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дитина</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завжди</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запізнюється</a:t>
            </a:r>
            <a:r>
              <a:rPr lang="ru-RU" sz="2700" dirty="0" smtClean="0">
                <a:solidFill>
                  <a:srgbClr val="FF0000"/>
                </a:solidFill>
                <a:effectLst/>
                <a:latin typeface="Times New Roman" pitchFamily="18" charset="0"/>
                <a:cs typeface="Times New Roman" pitchFamily="18" charset="0"/>
              </a:rPr>
              <a:t> до </a:t>
            </a:r>
            <a:r>
              <a:rPr lang="ru-RU" sz="2700" dirty="0" err="1" smtClean="0">
                <a:solidFill>
                  <a:srgbClr val="FF0000"/>
                </a:solidFill>
                <a:effectLst/>
                <a:latin typeface="Times New Roman" pitchFamily="18" charset="0"/>
                <a:cs typeface="Times New Roman" pitchFamily="18" charset="0"/>
              </a:rPr>
              <a:t>школи</a:t>
            </a:r>
            <a:r>
              <a:rPr lang="ru-RU" sz="2700" dirty="0" smtClean="0">
                <a:solidFill>
                  <a:srgbClr val="FF0000"/>
                </a:solidFill>
                <a:effectLst/>
                <a:latin typeface="Times New Roman" pitchFamily="18" charset="0"/>
                <a:cs typeface="Times New Roman" pitchFamily="18" charset="0"/>
              </a:rPr>
              <a:t>;</a:t>
            </a:r>
            <a:br>
              <a:rPr lang="ru-RU" sz="2700" dirty="0" smtClean="0">
                <a:solidFill>
                  <a:srgbClr val="FF0000"/>
                </a:solidFill>
                <a:effectLst/>
                <a:latin typeface="Times New Roman" pitchFamily="18" charset="0"/>
                <a:cs typeface="Times New Roman" pitchFamily="18" charset="0"/>
              </a:rPr>
            </a:b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дитина</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завжди</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пропускає</a:t>
            </a:r>
            <a:r>
              <a:rPr lang="ru-RU" sz="2700" dirty="0" smtClean="0">
                <a:solidFill>
                  <a:srgbClr val="FF0000"/>
                </a:solidFill>
                <a:effectLst/>
                <a:latin typeface="Times New Roman" pitchFamily="18" charset="0"/>
                <a:cs typeface="Times New Roman" pitchFamily="18" charset="0"/>
              </a:rPr>
              <a:t> школу;</a:t>
            </a:r>
            <a:br>
              <a:rPr lang="ru-RU" sz="2700" dirty="0" smtClean="0">
                <a:solidFill>
                  <a:srgbClr val="FF0000"/>
                </a:solidFill>
                <a:effectLst/>
                <a:latin typeface="Times New Roman" pitchFamily="18" charset="0"/>
                <a:cs typeface="Times New Roman" pitchFamily="18" charset="0"/>
              </a:rPr>
            </a:b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дитина</a:t>
            </a:r>
            <a:r>
              <a:rPr lang="ru-RU" sz="2700" dirty="0" smtClean="0">
                <a:solidFill>
                  <a:srgbClr val="FF0000"/>
                </a:solidFill>
                <a:effectLst/>
                <a:latin typeface="Times New Roman" pitchFamily="18" charset="0"/>
                <a:cs typeface="Times New Roman" pitchFamily="18" charset="0"/>
              </a:rPr>
              <a:t> носить </a:t>
            </a:r>
            <a:r>
              <a:rPr lang="ru-RU" sz="2700" dirty="0" err="1" smtClean="0">
                <a:solidFill>
                  <a:srgbClr val="FF0000"/>
                </a:solidFill>
                <a:effectLst/>
                <a:latin typeface="Times New Roman" pitchFamily="18" charset="0"/>
                <a:cs typeface="Times New Roman" pitchFamily="18" charset="0"/>
              </a:rPr>
              <a:t>брудний</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одяг</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що</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має</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неприємний</a:t>
            </a:r>
            <a:r>
              <a:rPr lang="ru-RU" sz="2700" dirty="0" smtClean="0">
                <a:solidFill>
                  <a:srgbClr val="FF0000"/>
                </a:solidFill>
                <a:effectLst/>
                <a:latin typeface="Times New Roman" pitchFamily="18" charset="0"/>
                <a:cs typeface="Times New Roman" pitchFamily="18" charset="0"/>
              </a:rPr>
              <a:t> запах;</a:t>
            </a:r>
            <a:br>
              <a:rPr lang="ru-RU" sz="2700" dirty="0" smtClean="0">
                <a:solidFill>
                  <a:srgbClr val="FF0000"/>
                </a:solidFill>
                <a:effectLst/>
                <a:latin typeface="Times New Roman" pitchFamily="18" charset="0"/>
                <a:cs typeface="Times New Roman" pitchFamily="18" charset="0"/>
              </a:rPr>
            </a:b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дитина</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вбрана</a:t>
            </a:r>
            <a:r>
              <a:rPr lang="ru-RU" sz="2700" dirty="0" smtClean="0">
                <a:solidFill>
                  <a:srgbClr val="FF0000"/>
                </a:solidFill>
                <a:effectLst/>
                <a:latin typeface="Times New Roman" pitchFamily="18" charset="0"/>
                <a:cs typeface="Times New Roman" pitchFamily="18" charset="0"/>
              </a:rPr>
              <a:t> не по </a:t>
            </a:r>
            <a:r>
              <a:rPr lang="ru-RU" sz="2700" dirty="0" err="1" smtClean="0">
                <a:solidFill>
                  <a:srgbClr val="FF0000"/>
                </a:solidFill>
                <a:effectLst/>
                <a:latin typeface="Times New Roman" pitchFamily="18" charset="0"/>
                <a:cs typeface="Times New Roman" pitchFamily="18" charset="0"/>
              </a:rPr>
              <a:t>погоді</a:t>
            </a:r>
            <a:r>
              <a:rPr lang="ru-RU" sz="2700" dirty="0" smtClean="0">
                <a:solidFill>
                  <a:srgbClr val="FF0000"/>
                </a:solidFill>
                <a:effectLst/>
                <a:latin typeface="Times New Roman" pitchFamily="18" charset="0"/>
                <a:cs typeface="Times New Roman" pitchFamily="18" charset="0"/>
              </a:rPr>
              <a:t>, не по сезону;</a:t>
            </a:r>
            <a:br>
              <a:rPr lang="ru-RU" sz="2700" dirty="0" smtClean="0">
                <a:solidFill>
                  <a:srgbClr val="FF0000"/>
                </a:solidFill>
                <a:effectLst/>
                <a:latin typeface="Times New Roman" pitchFamily="18" charset="0"/>
                <a:cs typeface="Times New Roman" pitchFamily="18" charset="0"/>
              </a:rPr>
            </a:b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дитина</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виглядає</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втомленою</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і</a:t>
            </a:r>
            <a:r>
              <a:rPr lang="ru-RU" sz="2700" dirty="0" smtClean="0">
                <a:solidFill>
                  <a:srgbClr val="FF0000"/>
                </a:solidFill>
                <a:effectLst/>
                <a:latin typeface="Times New Roman" pitchFamily="18" charset="0"/>
                <a:cs typeface="Times New Roman" pitchFamily="18" charset="0"/>
              </a:rPr>
              <a:t> хворою;</a:t>
            </a:r>
            <a:br>
              <a:rPr lang="ru-RU" sz="2700" dirty="0" smtClean="0">
                <a:solidFill>
                  <a:srgbClr val="FF0000"/>
                </a:solidFill>
                <a:effectLst/>
                <a:latin typeface="Times New Roman" pitchFamily="18" charset="0"/>
                <a:cs typeface="Times New Roman" pitchFamily="18" charset="0"/>
              </a:rPr>
            </a:b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дитина</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виглядає</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занедбаною</a:t>
            </a:r>
            <a:r>
              <a:rPr lang="ru-RU" sz="2700" dirty="0" smtClean="0">
                <a:solidFill>
                  <a:srgbClr val="FF0000"/>
                </a:solidFill>
                <a:effectLst/>
                <a:latin typeface="Times New Roman" pitchFamily="18" charset="0"/>
                <a:cs typeface="Times New Roman" pitchFamily="18" charset="0"/>
              </a:rPr>
              <a:t>;</a:t>
            </a:r>
            <a:br>
              <a:rPr lang="ru-RU" sz="2700" dirty="0" smtClean="0">
                <a:solidFill>
                  <a:srgbClr val="FF0000"/>
                </a:solidFill>
                <a:effectLst/>
                <a:latin typeface="Times New Roman" pitchFamily="18" charset="0"/>
                <a:cs typeface="Times New Roman" pitchFamily="18" charset="0"/>
              </a:rPr>
            </a:br>
            <a:r>
              <a:rPr lang="ru-RU" sz="2700" dirty="0" smtClean="0">
                <a:solidFill>
                  <a:srgbClr val="FF0000"/>
                </a:solidFill>
                <a:effectLst/>
                <a:latin typeface="Times New Roman" pitchFamily="18" charset="0"/>
                <a:cs typeface="Times New Roman" pitchFamily="18" charset="0"/>
              </a:rPr>
              <a:t>– у </a:t>
            </a:r>
            <a:r>
              <a:rPr lang="ru-RU" sz="2700" dirty="0" err="1" smtClean="0">
                <a:solidFill>
                  <a:srgbClr val="FF0000"/>
                </a:solidFill>
                <a:effectLst/>
                <a:latin typeface="Times New Roman" pitchFamily="18" charset="0"/>
                <a:cs typeface="Times New Roman" pitchFamily="18" charset="0"/>
              </a:rPr>
              <a:t>дитини</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неліковані</a:t>
            </a:r>
            <a:r>
              <a:rPr lang="ru-RU" sz="2700" dirty="0" smtClean="0">
                <a:solidFill>
                  <a:srgbClr val="FF0000"/>
                </a:solidFill>
                <a:effectLst/>
                <a:latin typeface="Times New Roman" pitchFamily="18" charset="0"/>
                <a:cs typeface="Times New Roman" pitchFamily="18" charset="0"/>
              </a:rPr>
              <a:t> </a:t>
            </a:r>
            <a:r>
              <a:rPr lang="ru-RU" sz="2700" dirty="0" err="1" smtClean="0">
                <a:solidFill>
                  <a:srgbClr val="FF0000"/>
                </a:solidFill>
                <a:effectLst/>
                <a:latin typeface="Times New Roman" pitchFamily="18" charset="0"/>
                <a:cs typeface="Times New Roman" pitchFamily="18" charset="0"/>
              </a:rPr>
              <a:t>зуби</a:t>
            </a:r>
            <a:r>
              <a:rPr lang="ru-RU" sz="2700" dirty="0" smtClean="0">
                <a:solidFill>
                  <a:srgbClr val="FF0000"/>
                </a:solidFill>
                <a:effectLst/>
                <a:latin typeface="Times New Roman" pitchFamily="18" charset="0"/>
                <a:cs typeface="Times New Roman" pitchFamily="18" charset="0"/>
              </a:rPr>
              <a:t>;</a:t>
            </a:r>
            <a:br>
              <a:rPr lang="ru-RU" sz="2700" dirty="0" smtClean="0">
                <a:solidFill>
                  <a:srgbClr val="FF0000"/>
                </a:solidFill>
                <a:effectLst/>
                <a:latin typeface="Times New Roman" pitchFamily="18" charset="0"/>
                <a:cs typeface="Times New Roman" pitchFamily="18" charset="0"/>
              </a:rPr>
            </a:br>
            <a:endParaRPr lang="ru-RU" sz="2700" dirty="0">
              <a:solidFill>
                <a:srgbClr val="FF0000"/>
              </a:solidFill>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04664"/>
            <a:ext cx="8183880" cy="5544616"/>
          </a:xfrm>
        </p:spPr>
        <p:txBody>
          <a:bodyPr>
            <a:noAutofit/>
          </a:bodyPr>
          <a:lstStyle/>
          <a:p>
            <a:r>
              <a:rPr lang="ru-RU" sz="2400" dirty="0" smtClean="0">
                <a:solidFill>
                  <a:srgbClr val="FF0000"/>
                </a:solidFill>
                <a:effectLst/>
                <a:latin typeface="Times New Roman" pitchFamily="18" charset="0"/>
                <a:cs typeface="Times New Roman" pitchFamily="18" charset="0"/>
              </a:rPr>
              <a:t>– брак </a:t>
            </a:r>
            <a:r>
              <a:rPr lang="ru-RU" sz="2400" dirty="0" err="1" smtClean="0">
                <a:solidFill>
                  <a:srgbClr val="FF0000"/>
                </a:solidFill>
                <a:effectLst/>
                <a:latin typeface="Times New Roman" pitchFamily="18" charset="0"/>
                <a:cs typeface="Times New Roman" pitchFamily="18" charset="0"/>
              </a:rPr>
              <a:t>необхідного</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медичного</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лікування</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дитину</a:t>
            </a:r>
            <a:r>
              <a:rPr lang="ru-RU" sz="2400" dirty="0" smtClean="0">
                <a:solidFill>
                  <a:srgbClr val="FF0000"/>
                </a:solidFill>
                <a:effectLst/>
                <a:latin typeface="Times New Roman" pitchFamily="18" charset="0"/>
                <a:cs typeface="Times New Roman" pitchFamily="18" charset="0"/>
              </a:rPr>
              <a:t> не </a:t>
            </a:r>
            <a:r>
              <a:rPr lang="ru-RU" sz="2400" dirty="0" err="1" smtClean="0">
                <a:solidFill>
                  <a:srgbClr val="FF0000"/>
                </a:solidFill>
                <a:effectLst/>
                <a:latin typeface="Times New Roman" pitchFamily="18" charset="0"/>
                <a:cs typeface="Times New Roman" pitchFamily="18" charset="0"/>
              </a:rPr>
              <a:t>водять</a:t>
            </a:r>
            <a:r>
              <a:rPr lang="ru-RU" sz="2400" dirty="0" smtClean="0">
                <a:solidFill>
                  <a:srgbClr val="FF0000"/>
                </a:solidFill>
                <a:effectLst/>
                <a:latin typeface="Times New Roman" pitchFamily="18" charset="0"/>
                <a:cs typeface="Times New Roman" pitchFamily="18" charset="0"/>
              </a:rPr>
              <a:t> до </a:t>
            </a:r>
            <a:r>
              <a:rPr lang="ru-RU" sz="2400" dirty="0" err="1" smtClean="0">
                <a:solidFill>
                  <a:srgbClr val="FF0000"/>
                </a:solidFill>
                <a:effectLst/>
                <a:latin typeface="Times New Roman" pitchFamily="18" charset="0"/>
                <a:cs typeface="Times New Roman" pitchFamily="18" charset="0"/>
              </a:rPr>
              <a:t>лікаря</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є</a:t>
            </a:r>
            <a:r>
              <a:rPr lang="ru-RU" sz="2400" dirty="0" smtClean="0">
                <a:solidFill>
                  <a:srgbClr val="FF0000"/>
                </a:solidFill>
                <a:effectLst/>
                <a:latin typeface="Times New Roman" pitchFamily="18" charset="0"/>
                <a:cs typeface="Times New Roman" pitchFamily="18" charset="0"/>
              </a:rPr>
              <a:t> ряд </a:t>
            </a:r>
            <a:r>
              <a:rPr lang="ru-RU" sz="2400" dirty="0" err="1" smtClean="0">
                <a:solidFill>
                  <a:srgbClr val="FF0000"/>
                </a:solidFill>
                <a:effectLst/>
                <a:latin typeface="Times New Roman" pitchFamily="18" charset="0"/>
                <a:cs typeface="Times New Roman" pitchFamily="18" charset="0"/>
              </a:rPr>
              <a:t>запущених</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хронічних</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захворювань</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нігті</a:t>
            </a:r>
            <a:r>
              <a:rPr lang="ru-RU" sz="2400" dirty="0" smtClean="0">
                <a:solidFill>
                  <a:srgbClr val="FF0000"/>
                </a:solidFill>
                <a:effectLst/>
                <a:latin typeface="Times New Roman" pitchFamily="18" charset="0"/>
                <a:cs typeface="Times New Roman" pitchFamily="18" charset="0"/>
              </a:rPr>
              <a:t> у </a:t>
            </a:r>
            <a:r>
              <a:rPr lang="ru-RU" sz="2400" dirty="0" err="1" smtClean="0">
                <a:solidFill>
                  <a:srgbClr val="FF0000"/>
                </a:solidFill>
                <a:effectLst/>
                <a:latin typeface="Times New Roman" pitchFamily="18" charset="0"/>
                <a:cs typeface="Times New Roman" pitchFamily="18" charset="0"/>
              </a:rPr>
              <a:t>дитини</a:t>
            </a:r>
            <a:r>
              <a:rPr lang="ru-RU" sz="2400" dirty="0" smtClean="0">
                <a:solidFill>
                  <a:srgbClr val="FF0000"/>
                </a:solidFill>
                <a:effectLst/>
                <a:latin typeface="Times New Roman" pitchFamily="18" charset="0"/>
                <a:cs typeface="Times New Roman" pitchFamily="18" charset="0"/>
              </a:rPr>
              <a:t> не </a:t>
            </a:r>
            <a:r>
              <a:rPr lang="ru-RU" sz="2400" dirty="0" err="1" smtClean="0">
                <a:solidFill>
                  <a:srgbClr val="FF0000"/>
                </a:solidFill>
                <a:effectLst/>
                <a:latin typeface="Times New Roman" pitchFamily="18" charset="0"/>
                <a:cs typeface="Times New Roman" pitchFamily="18" charset="0"/>
              </a:rPr>
              <a:t>стрижені</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і</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брудні</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у </a:t>
            </a:r>
            <a:r>
              <a:rPr lang="ru-RU" sz="2400" dirty="0" err="1" smtClean="0">
                <a:solidFill>
                  <a:srgbClr val="FF0000"/>
                </a:solidFill>
                <a:effectLst/>
                <a:latin typeface="Times New Roman" pitchFamily="18" charset="0"/>
                <a:cs typeface="Times New Roman" pitchFamily="18" charset="0"/>
              </a:rPr>
              <a:t>дитини</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постійні</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інфекції</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спричинені</a:t>
            </a:r>
            <a:r>
              <a:rPr lang="ru-RU" sz="2400" dirty="0" smtClean="0">
                <a:solidFill>
                  <a:srgbClr val="FF0000"/>
                </a:solidFill>
                <a:effectLst/>
                <a:latin typeface="Times New Roman" pitchFamily="18" charset="0"/>
                <a:cs typeface="Times New Roman" pitchFamily="18" charset="0"/>
              </a:rPr>
              <a:t> браком </a:t>
            </a:r>
            <a:r>
              <a:rPr lang="ru-RU" sz="2400" dirty="0" err="1" smtClean="0">
                <a:solidFill>
                  <a:srgbClr val="FF0000"/>
                </a:solidFill>
                <a:effectLst/>
                <a:latin typeface="Times New Roman" pitchFamily="18" charset="0"/>
                <a:cs typeface="Times New Roman" pitchFamily="18" charset="0"/>
              </a:rPr>
              <a:t>гігієни</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за </a:t>
            </a:r>
            <a:r>
              <a:rPr lang="ru-RU" sz="2400" dirty="0" err="1" smtClean="0">
                <a:solidFill>
                  <a:srgbClr val="FF0000"/>
                </a:solidFill>
                <a:effectLst/>
                <a:latin typeface="Times New Roman" pitchFamily="18" charset="0"/>
                <a:cs typeface="Times New Roman" pitchFamily="18" charset="0"/>
              </a:rPr>
              <a:t>дитиною</a:t>
            </a:r>
            <a:r>
              <a:rPr lang="ru-RU" sz="2400" dirty="0" smtClean="0">
                <a:solidFill>
                  <a:srgbClr val="FF0000"/>
                </a:solidFill>
                <a:effectLst/>
                <a:latin typeface="Times New Roman" pitchFamily="18" charset="0"/>
                <a:cs typeface="Times New Roman" pitchFamily="18" charset="0"/>
              </a:rPr>
              <a:t> не </a:t>
            </a:r>
            <a:r>
              <a:rPr lang="ru-RU" sz="2400" dirty="0" err="1" smtClean="0">
                <a:solidFill>
                  <a:srgbClr val="FF0000"/>
                </a:solidFill>
                <a:effectLst/>
                <a:latin typeface="Times New Roman" pitchFamily="18" charset="0"/>
                <a:cs typeface="Times New Roman" pitchFamily="18" charset="0"/>
              </a:rPr>
              <a:t>стежать</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і</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її</a:t>
            </a:r>
            <a:r>
              <a:rPr lang="ru-RU" sz="2400" dirty="0" smtClean="0">
                <a:solidFill>
                  <a:srgbClr val="FF0000"/>
                </a:solidFill>
                <a:effectLst/>
                <a:latin typeface="Times New Roman" pitchFamily="18" charset="0"/>
                <a:cs typeface="Times New Roman" pitchFamily="18" charset="0"/>
              </a:rPr>
              <a:t> часто </a:t>
            </a:r>
            <a:r>
              <a:rPr lang="ru-RU" sz="2400" dirty="0" err="1" smtClean="0">
                <a:solidFill>
                  <a:srgbClr val="FF0000"/>
                </a:solidFill>
                <a:effectLst/>
                <a:latin typeface="Times New Roman" pitchFamily="18" charset="0"/>
                <a:cs typeface="Times New Roman" pitchFamily="18" charset="0"/>
              </a:rPr>
              <a:t>залишають</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напризволяще</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дитину</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наражають</a:t>
            </a:r>
            <a:r>
              <a:rPr lang="ru-RU" sz="2400" dirty="0" smtClean="0">
                <a:solidFill>
                  <a:srgbClr val="FF0000"/>
                </a:solidFill>
                <a:effectLst/>
                <a:latin typeface="Times New Roman" pitchFamily="18" charset="0"/>
                <a:cs typeface="Times New Roman" pitchFamily="18" charset="0"/>
              </a:rPr>
              <a:t> на </a:t>
            </a:r>
            <a:r>
              <a:rPr lang="ru-RU" sz="2400" dirty="0" err="1" smtClean="0">
                <a:solidFill>
                  <a:srgbClr val="FF0000"/>
                </a:solidFill>
                <a:effectLst/>
                <a:latin typeface="Times New Roman" pitchFamily="18" charset="0"/>
                <a:cs typeface="Times New Roman" pitchFamily="18" charset="0"/>
              </a:rPr>
              <a:t>небезпеку</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у </a:t>
            </a:r>
            <a:r>
              <a:rPr lang="ru-RU" sz="2400" dirty="0" err="1" smtClean="0">
                <a:solidFill>
                  <a:srgbClr val="FF0000"/>
                </a:solidFill>
                <a:effectLst/>
                <a:latin typeface="Times New Roman" pitchFamily="18" charset="0"/>
                <a:cs typeface="Times New Roman" pitchFamily="18" charset="0"/>
              </a:rPr>
              <a:t>дитини</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немає</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іграшок</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книжок</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розваг</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тощо</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вдома</a:t>
            </a:r>
            <a:r>
              <a:rPr lang="ru-RU" sz="2400" dirty="0" smtClean="0">
                <a:solidFill>
                  <a:srgbClr val="FF0000"/>
                </a:solidFill>
                <a:effectLst/>
                <a:latin typeface="Times New Roman" pitchFamily="18" charset="0"/>
                <a:cs typeface="Times New Roman" pitchFamily="18" charset="0"/>
              </a:rPr>
              <a:t> холодно, </a:t>
            </a:r>
            <a:r>
              <a:rPr lang="ru-RU" sz="2400" dirty="0" err="1" smtClean="0">
                <a:solidFill>
                  <a:srgbClr val="FF0000"/>
                </a:solidFill>
                <a:effectLst/>
                <a:latin typeface="Times New Roman" pitchFamily="18" charset="0"/>
                <a:cs typeface="Times New Roman" pitchFamily="18" charset="0"/>
              </a:rPr>
              <a:t>безлад</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і</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антисанітарія</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у </a:t>
            </a:r>
            <a:r>
              <a:rPr lang="ru-RU" sz="2400" dirty="0" err="1" smtClean="0">
                <a:solidFill>
                  <a:srgbClr val="FF0000"/>
                </a:solidFill>
                <a:effectLst/>
                <a:latin typeface="Times New Roman" pitchFamily="18" charset="0"/>
                <a:cs typeface="Times New Roman" pitchFamily="18" charset="0"/>
              </a:rPr>
              <a:t>дитини</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немає</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постільної</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білизни</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або</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постільна</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білизна</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пошматована</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і</a:t>
            </a:r>
            <a:r>
              <a:rPr lang="ru-RU" sz="2400" dirty="0" smtClean="0">
                <a:solidFill>
                  <a:srgbClr val="FF0000"/>
                </a:solidFill>
                <a:effectLst/>
                <a:latin typeface="Times New Roman" pitchFamily="18" charset="0"/>
                <a:cs typeface="Times New Roman" pitchFamily="18" charset="0"/>
              </a:rPr>
              <a:t> в </a:t>
            </a:r>
            <a:r>
              <a:rPr lang="ru-RU" sz="2400" dirty="0" err="1" smtClean="0">
                <a:solidFill>
                  <a:srgbClr val="FF0000"/>
                </a:solidFill>
                <a:effectLst/>
                <a:latin typeface="Times New Roman" pitchFamily="18" charset="0"/>
                <a:cs typeface="Times New Roman" pitchFamily="18" charset="0"/>
              </a:rPr>
              <a:t>плямах</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є</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інформація</a:t>
            </a:r>
            <a:r>
              <a:rPr lang="ru-RU" sz="2400" dirty="0" smtClean="0">
                <a:solidFill>
                  <a:srgbClr val="FF0000"/>
                </a:solidFill>
                <a:effectLst/>
                <a:latin typeface="Times New Roman" pitchFamily="18" charset="0"/>
                <a:cs typeface="Times New Roman" pitchFamily="18" charset="0"/>
              </a:rPr>
              <a:t> про </a:t>
            </a:r>
            <a:r>
              <a:rPr lang="ru-RU" sz="2400" dirty="0" err="1" smtClean="0">
                <a:solidFill>
                  <a:srgbClr val="FF0000"/>
                </a:solidFill>
                <a:effectLst/>
                <a:latin typeface="Times New Roman" pitchFamily="18" charset="0"/>
                <a:cs typeface="Times New Roman" pitchFamily="18" charset="0"/>
              </a:rPr>
              <a:t>трудову</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діяльність</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дитини</a:t>
            </a:r>
            <a:r>
              <a:rPr lang="ru-RU" sz="2400" dirty="0" smtClean="0">
                <a:solidFill>
                  <a:srgbClr val="FF0000"/>
                </a:solidFill>
                <a:effectLst/>
                <a:latin typeface="Times New Roman" pitchFamily="18" charset="0"/>
                <a:cs typeface="Times New Roman" pitchFamily="18" charset="0"/>
              </a:rPr>
              <a:t> (особливо </a:t>
            </a:r>
            <a:r>
              <a:rPr lang="ru-RU" sz="2400" dirty="0" err="1" smtClean="0">
                <a:solidFill>
                  <a:srgbClr val="FF0000"/>
                </a:solidFill>
                <a:effectLst/>
                <a:latin typeface="Times New Roman" pitchFamily="18" charset="0"/>
                <a:cs typeface="Times New Roman" pitchFamily="18" charset="0"/>
              </a:rPr>
              <a:t>молодшого</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віку</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дитина</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жебракує</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втікає</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з</a:t>
            </a:r>
            <a:r>
              <a:rPr lang="ru-RU" sz="2400" dirty="0" smtClean="0">
                <a:solidFill>
                  <a:srgbClr val="FF0000"/>
                </a:solidFill>
                <a:effectLst/>
                <a:latin typeface="Times New Roman" pitchFamily="18" charset="0"/>
                <a:cs typeface="Times New Roman" pitchFamily="18" charset="0"/>
              </a:rPr>
              <a:t> дому</a:t>
            </a:r>
            <a:endParaRPr lang="ru-RU" sz="2400" dirty="0">
              <a:solidFill>
                <a:srgbClr val="FF0000"/>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260648"/>
            <a:ext cx="8029520" cy="2160240"/>
          </a:xfrm>
        </p:spPr>
        <p:txBody>
          <a:bodyPr>
            <a:normAutofit fontScale="90000"/>
          </a:bodyPr>
          <a:lstStyle/>
          <a:p>
            <a:r>
              <a:rPr lang="ru-RU" sz="2800" dirty="0" err="1" smtClean="0">
                <a:solidFill>
                  <a:srgbClr val="FF0000"/>
                </a:solidFill>
                <a:effectLst/>
                <a:latin typeface="Times New Roman" pitchFamily="18" charset="0"/>
                <a:cs typeface="Times New Roman" pitchFamily="18" charset="0"/>
              </a:rPr>
              <a:t>Наси́лля</a:t>
            </a:r>
            <a:r>
              <a:rPr lang="ru-RU" sz="2800" b="0" dirty="0" smtClean="0">
                <a:solidFill>
                  <a:srgbClr val="FF0000"/>
                </a:solidFill>
                <a:effectLst/>
                <a:latin typeface="Times New Roman" pitchFamily="18" charset="0"/>
                <a:cs typeface="Times New Roman" pitchFamily="18" charset="0"/>
              </a:rPr>
              <a:t> — </a:t>
            </a:r>
            <a:r>
              <a:rPr lang="ru-RU" sz="2800" b="0" dirty="0" err="1" smtClean="0">
                <a:solidFill>
                  <a:srgbClr val="FF0000"/>
                </a:solidFill>
                <a:effectLst/>
                <a:latin typeface="Times New Roman" pitchFamily="18" charset="0"/>
                <a:cs typeface="Times New Roman" pitchFamily="18" charset="0"/>
              </a:rPr>
              <a:t>це</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застосування</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силових</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методів</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або</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психологічного</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тиску</a:t>
            </a:r>
            <a:r>
              <a:rPr lang="ru-RU" sz="2800" b="0" baseline="30000" dirty="0" smtClean="0">
                <a:solidFill>
                  <a:srgbClr val="FF0000"/>
                </a:solidFill>
                <a:effectLst/>
                <a:latin typeface="Times New Roman" pitchFamily="18" charset="0"/>
                <a:cs typeface="Times New Roman" pitchFamily="18" charset="0"/>
              </a:rPr>
              <a:t> </a:t>
            </a:r>
            <a:r>
              <a:rPr lang="ru-RU" sz="2800" b="0" dirty="0" smtClean="0">
                <a:solidFill>
                  <a:srgbClr val="FF0000"/>
                </a:solidFill>
                <a:effectLst/>
                <a:latin typeface="Times New Roman" pitchFamily="18" charset="0"/>
                <a:cs typeface="Times New Roman" pitchFamily="18" charset="0"/>
              </a:rPr>
              <a:t>за </a:t>
            </a:r>
            <a:r>
              <a:rPr lang="ru-RU" sz="2800" b="0" dirty="0" err="1" smtClean="0">
                <a:solidFill>
                  <a:srgbClr val="FF0000"/>
                </a:solidFill>
                <a:effectLst/>
                <a:latin typeface="Times New Roman" pitchFamily="18" charset="0"/>
                <a:cs typeface="Times New Roman" pitchFamily="18" charset="0"/>
              </a:rPr>
              <a:t>допомогою</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погроз</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свідомо</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спрямованих</a:t>
            </a:r>
            <a:r>
              <a:rPr lang="ru-RU" sz="2800" b="0" dirty="0" smtClean="0">
                <a:solidFill>
                  <a:srgbClr val="FF0000"/>
                </a:solidFill>
                <a:effectLst/>
                <a:latin typeface="Times New Roman" pitchFamily="18" charset="0"/>
                <a:cs typeface="Times New Roman" pitchFamily="18" charset="0"/>
              </a:rPr>
              <a:t> на </a:t>
            </a:r>
            <a:r>
              <a:rPr lang="ru-RU" sz="2800" b="0" dirty="0" err="1" smtClean="0">
                <a:solidFill>
                  <a:srgbClr val="FF0000"/>
                </a:solidFill>
                <a:effectLst/>
                <a:latin typeface="Times New Roman" pitchFamily="18" charset="0"/>
                <a:cs typeface="Times New Roman" pitchFamily="18" charset="0"/>
              </a:rPr>
              <a:t>слабких</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або</a:t>
            </a:r>
            <a:r>
              <a:rPr lang="ru-RU" sz="2800" b="0" dirty="0" smtClean="0">
                <a:solidFill>
                  <a:srgbClr val="FF0000"/>
                </a:solidFill>
                <a:effectLst/>
                <a:latin typeface="Times New Roman" pitchFamily="18" charset="0"/>
                <a:cs typeface="Times New Roman" pitchFamily="18" charset="0"/>
              </a:rPr>
              <a:t> тих </a:t>
            </a:r>
            <a:r>
              <a:rPr lang="ru-RU" sz="2800" b="0" dirty="0" err="1" smtClean="0">
                <a:solidFill>
                  <a:srgbClr val="FF0000"/>
                </a:solidFill>
                <a:effectLst/>
                <a:latin typeface="Times New Roman" pitchFamily="18" charset="0"/>
                <a:cs typeface="Times New Roman" pitchFamily="18" charset="0"/>
              </a:rPr>
              <a:t>хто</a:t>
            </a:r>
            <a:r>
              <a:rPr lang="ru-RU" sz="2800" b="0" dirty="0" smtClean="0">
                <a:solidFill>
                  <a:srgbClr val="FF0000"/>
                </a:solidFill>
                <a:effectLst/>
                <a:latin typeface="Times New Roman" pitchFamily="18" charset="0"/>
                <a:cs typeface="Times New Roman" pitchFamily="18" charset="0"/>
              </a:rPr>
              <a:t> не </a:t>
            </a:r>
            <a:r>
              <a:rPr lang="ru-RU" sz="2800" b="0" dirty="0" err="1" smtClean="0">
                <a:solidFill>
                  <a:srgbClr val="FF0000"/>
                </a:solidFill>
                <a:effectLst/>
                <a:latin typeface="Times New Roman" pitchFamily="18" charset="0"/>
                <a:cs typeface="Times New Roman" pitchFamily="18" charset="0"/>
              </a:rPr>
              <a:t>може</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чинити</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опір</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Тобто</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будь-яке</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застосування</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сили</a:t>
            </a:r>
            <a:r>
              <a:rPr lang="ru-RU" sz="2800" b="0" dirty="0" smtClean="0">
                <a:solidFill>
                  <a:srgbClr val="FF0000"/>
                </a:solidFill>
                <a:effectLst/>
                <a:latin typeface="Times New Roman" pitchFamily="18" charset="0"/>
                <a:cs typeface="Times New Roman" pitchFamily="18" charset="0"/>
              </a:rPr>
              <a:t> по </a:t>
            </a:r>
            <a:r>
              <a:rPr lang="ru-RU" sz="2800" b="0" dirty="0" err="1" smtClean="0">
                <a:solidFill>
                  <a:srgbClr val="FF0000"/>
                </a:solidFill>
                <a:effectLst/>
                <a:latin typeface="Times New Roman" pitchFamily="18" charset="0"/>
                <a:cs typeface="Times New Roman" pitchFamily="18" charset="0"/>
              </a:rPr>
              <a:t>відношенню</a:t>
            </a:r>
            <a:r>
              <a:rPr lang="ru-RU" sz="2800" b="0" dirty="0" smtClean="0">
                <a:solidFill>
                  <a:srgbClr val="FF0000"/>
                </a:solidFill>
                <a:effectLst/>
                <a:latin typeface="Times New Roman" pitchFamily="18" charset="0"/>
                <a:cs typeface="Times New Roman" pitchFamily="18" charset="0"/>
              </a:rPr>
              <a:t> до </a:t>
            </a:r>
            <a:r>
              <a:rPr lang="ru-RU" sz="2800" b="0" dirty="0" err="1" smtClean="0">
                <a:solidFill>
                  <a:srgbClr val="FF0000"/>
                </a:solidFill>
                <a:effectLst/>
                <a:latin typeface="Times New Roman" pitchFamily="18" charset="0"/>
                <a:cs typeface="Times New Roman" pitchFamily="18" charset="0"/>
              </a:rPr>
              <a:t>беззахисних</a:t>
            </a:r>
            <a:r>
              <a:rPr lang="ru-RU" sz="2800" b="0" dirty="0" smtClean="0">
                <a:solidFill>
                  <a:srgbClr val="FF0000"/>
                </a:solidFill>
                <a:effectLst/>
                <a:latin typeface="Times New Roman" pitchFamily="18" charset="0"/>
                <a:cs typeface="Times New Roman" pitchFamily="18" charset="0"/>
              </a:rPr>
              <a:t>.</a:t>
            </a:r>
            <a:endParaRPr lang="ru-RU" sz="2800" dirty="0">
              <a:solidFill>
                <a:srgbClr val="FF0000"/>
              </a:solidFill>
              <a:effectLst/>
              <a:latin typeface="Times New Roman" pitchFamily="18" charset="0"/>
              <a:cs typeface="Times New Roman" pitchFamily="18" charset="0"/>
            </a:endParaRPr>
          </a:p>
        </p:txBody>
      </p:sp>
      <p:pic>
        <p:nvPicPr>
          <p:cNvPr id="4" name="Содержимое 3" descr="deti.jpg"/>
          <p:cNvPicPr>
            <a:picLocks noGrp="1" noChangeAspect="1"/>
          </p:cNvPicPr>
          <p:nvPr>
            <p:ph idx="1"/>
          </p:nvPr>
        </p:nvPicPr>
        <p:blipFill>
          <a:blip r:embed="rId2" cstate="print"/>
          <a:stretch>
            <a:fillRect/>
          </a:stretch>
        </p:blipFill>
        <p:spPr>
          <a:xfrm>
            <a:off x="4644008" y="2348880"/>
            <a:ext cx="3944438" cy="3888432"/>
          </a:xfrm>
        </p:spPr>
      </p:pic>
      <p:pic>
        <p:nvPicPr>
          <p:cNvPr id="5" name="Рисунок 4" descr="new-22074-2013-01-11.jpg"/>
          <p:cNvPicPr>
            <a:picLocks noChangeAspect="1"/>
          </p:cNvPicPr>
          <p:nvPr/>
        </p:nvPicPr>
        <p:blipFill>
          <a:blip r:embed="rId3" cstate="print"/>
          <a:stretch>
            <a:fillRect/>
          </a:stretch>
        </p:blipFill>
        <p:spPr>
          <a:xfrm>
            <a:off x="539552" y="2564904"/>
            <a:ext cx="3888432" cy="367240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6672"/>
            <a:ext cx="8183880" cy="5112568"/>
          </a:xfrm>
        </p:spPr>
        <p:txBody>
          <a:bodyPr>
            <a:normAutofit fontScale="90000"/>
          </a:bodyPr>
          <a:lstStyle/>
          <a:p>
            <a:r>
              <a:rPr lang="ru-RU" sz="4000" b="0" dirty="0" smtClean="0">
                <a:solidFill>
                  <a:srgbClr val="FFFF00"/>
                </a:solidFill>
                <a:effectLst/>
                <a:latin typeface="Times New Roman" pitchFamily="18" charset="0"/>
                <a:cs typeface="Times New Roman" pitchFamily="18" charset="0"/>
              </a:rPr>
              <a:t>НАСЛІДКИ ЖОРСТОКОГО ПОВОДЖЕННЯ З ДІТЬМИ В СІМ'Ї </a:t>
            </a:r>
            <a:r>
              <a:rPr lang="ru-RU" b="0" dirty="0" smtClean="0">
                <a:solidFill>
                  <a:srgbClr val="FF0000"/>
                </a:solidFill>
                <a:effectLst/>
                <a:latin typeface="Times New Roman" pitchFamily="18" charset="0"/>
                <a:cs typeface="Times New Roman" pitchFamily="18" charset="0"/>
              </a:rPr>
              <a:t/>
            </a:r>
            <a:br>
              <a:rPr lang="ru-RU" b="0" dirty="0" smtClean="0">
                <a:solidFill>
                  <a:srgbClr val="FF0000"/>
                </a:solidFill>
                <a:effectLst/>
                <a:latin typeface="Times New Roman" pitchFamily="18" charset="0"/>
                <a:cs typeface="Times New Roman" pitchFamily="18" charset="0"/>
              </a:rPr>
            </a:br>
            <a:r>
              <a:rPr lang="ru-RU" b="0" dirty="0" smtClean="0">
                <a:solidFill>
                  <a:srgbClr val="FF0000"/>
                </a:solidFill>
                <a:effectLst/>
                <a:latin typeface="Times New Roman" pitchFamily="18" charset="0"/>
                <a:cs typeface="Times New Roman" pitchFamily="18" charset="0"/>
              </a:rPr>
              <a:t> - </a:t>
            </a:r>
            <a:r>
              <a:rPr lang="ru-RU" b="0" dirty="0" err="1" smtClean="0">
                <a:solidFill>
                  <a:srgbClr val="FF0000"/>
                </a:solidFill>
                <a:effectLst/>
                <a:latin typeface="Times New Roman" pitchFamily="18" charset="0"/>
                <a:cs typeface="Times New Roman" pitchFamily="18" charset="0"/>
              </a:rPr>
              <a:t>вхід</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дітей</a:t>
            </a:r>
            <a:r>
              <a:rPr lang="ru-RU" b="0" dirty="0" smtClean="0">
                <a:solidFill>
                  <a:srgbClr val="FF0000"/>
                </a:solidFill>
                <a:effectLst/>
                <a:latin typeface="Times New Roman" pitchFamily="18" charset="0"/>
                <a:cs typeface="Times New Roman" pitchFamily="18" charset="0"/>
              </a:rPr>
              <a:t> в </a:t>
            </a:r>
            <a:r>
              <a:rPr lang="ru-RU" b="0" dirty="0" err="1" smtClean="0">
                <a:solidFill>
                  <a:srgbClr val="FF0000"/>
                </a:solidFill>
                <a:effectLst/>
                <a:latin typeface="Times New Roman" pitchFamily="18" charset="0"/>
                <a:cs typeface="Times New Roman" pitchFamily="18" charset="0"/>
              </a:rPr>
              <a:t>релігійну</a:t>
            </a:r>
            <a:r>
              <a:rPr lang="ru-RU" b="0" dirty="0" smtClean="0">
                <a:solidFill>
                  <a:srgbClr val="FF0000"/>
                </a:solidFill>
                <a:effectLst/>
                <a:latin typeface="Times New Roman" pitchFamily="18" charset="0"/>
                <a:cs typeface="Times New Roman" pitchFamily="18" charset="0"/>
              </a:rPr>
              <a:t> секту;</a:t>
            </a:r>
            <a:r>
              <a:rPr lang="ru-RU" dirty="0" smtClean="0">
                <a:solidFill>
                  <a:srgbClr val="FF0000"/>
                </a:solidFill>
                <a:effectLst/>
                <a:latin typeface="Times New Roman" pitchFamily="18" charset="0"/>
                <a:cs typeface="Times New Roman" pitchFamily="18" charset="0"/>
              </a:rPr>
              <a:t/>
            </a:r>
            <a:br>
              <a:rPr lang="ru-RU" dirty="0" smtClean="0">
                <a:solidFill>
                  <a:srgbClr val="FF0000"/>
                </a:solidFill>
                <a:effectLst/>
                <a:latin typeface="Times New Roman" pitchFamily="18" charset="0"/>
                <a:cs typeface="Times New Roman" pitchFamily="18" charset="0"/>
              </a:rPr>
            </a:br>
            <a:r>
              <a:rPr lang="ru-RU" dirty="0" smtClean="0">
                <a:solidFill>
                  <a:srgbClr val="FF0000"/>
                </a:solidFill>
                <a:effectLst/>
                <a:latin typeface="Times New Roman" pitchFamily="18" charset="0"/>
                <a:cs typeface="Times New Roman" pitchFamily="18" charset="0"/>
              </a:rPr>
              <a:t> - </a:t>
            </a:r>
            <a:r>
              <a:rPr lang="ru-RU" b="0" dirty="0" err="1" smtClean="0">
                <a:solidFill>
                  <a:srgbClr val="FF0000"/>
                </a:solidFill>
                <a:effectLst/>
                <a:latin typeface="Times New Roman" pitchFamily="18" charset="0"/>
                <a:cs typeface="Times New Roman" pitchFamily="18" charset="0"/>
              </a:rPr>
              <a:t>об'єднання</a:t>
            </a:r>
            <a:r>
              <a:rPr lang="ru-RU" b="0" dirty="0" smtClean="0">
                <a:solidFill>
                  <a:srgbClr val="FF0000"/>
                </a:solidFill>
                <a:effectLst/>
                <a:latin typeface="Times New Roman" pitchFamily="18" charset="0"/>
                <a:cs typeface="Times New Roman" pitchFamily="18" charset="0"/>
              </a:rPr>
              <a:t> в </a:t>
            </a:r>
            <a:r>
              <a:rPr lang="ru-RU" b="0" dirty="0" err="1" smtClean="0">
                <a:solidFill>
                  <a:srgbClr val="FF0000"/>
                </a:solidFill>
                <a:effectLst/>
                <a:latin typeface="Times New Roman" pitchFamily="18" charset="0"/>
                <a:cs typeface="Times New Roman" pitchFamily="18" charset="0"/>
              </a:rPr>
              <a:t>неформальні</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групи</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з</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кримінальною</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і</a:t>
            </a:r>
            <a:r>
              <a:rPr lang="ru-RU" b="0" dirty="0" smtClean="0">
                <a:solidFill>
                  <a:srgbClr val="FF0000"/>
                </a:solidFill>
                <a:effectLst/>
                <a:latin typeface="Times New Roman" pitchFamily="18" charset="0"/>
                <a:cs typeface="Times New Roman" pitchFamily="18" charset="0"/>
              </a:rPr>
              <a:t> фашисткою </a:t>
            </a:r>
            <a:r>
              <a:rPr lang="ru-RU" b="0" dirty="0" err="1" smtClean="0">
                <a:solidFill>
                  <a:srgbClr val="FF0000"/>
                </a:solidFill>
                <a:effectLst/>
                <a:latin typeface="Times New Roman" pitchFamily="18" charset="0"/>
                <a:cs typeface="Times New Roman" pitchFamily="18" charset="0"/>
              </a:rPr>
              <a:t>спрямованістю</a:t>
            </a:r>
            <a:r>
              <a:rPr lang="ru-RU" b="0" dirty="0" smtClean="0">
                <a:solidFill>
                  <a:srgbClr val="FF0000"/>
                </a:solidFill>
                <a:effectLst/>
                <a:latin typeface="Times New Roman" pitchFamily="18" charset="0"/>
                <a:cs typeface="Times New Roman" pitchFamily="18" charset="0"/>
              </a:rPr>
              <a:t>;</a:t>
            </a:r>
            <a:r>
              <a:rPr lang="ru-RU" dirty="0" smtClean="0">
                <a:solidFill>
                  <a:srgbClr val="FF0000"/>
                </a:solidFill>
                <a:effectLst/>
                <a:latin typeface="Times New Roman" pitchFamily="18" charset="0"/>
                <a:cs typeface="Times New Roman" pitchFamily="18" charset="0"/>
              </a:rPr>
              <a:t/>
            </a:r>
            <a:br>
              <a:rPr lang="ru-RU" dirty="0" smtClean="0">
                <a:solidFill>
                  <a:srgbClr val="FF0000"/>
                </a:solidFill>
                <a:effectLst/>
                <a:latin typeface="Times New Roman" pitchFamily="18" charset="0"/>
                <a:cs typeface="Times New Roman" pitchFamily="18" charset="0"/>
              </a:rPr>
            </a:br>
            <a:r>
              <a:rPr lang="ru-RU" dirty="0" smtClean="0">
                <a:solidFill>
                  <a:srgbClr val="FF0000"/>
                </a:solidFill>
                <a:effectLst/>
                <a:latin typeface="Times New Roman" pitchFamily="18" charset="0"/>
                <a:cs typeface="Times New Roman" pitchFamily="18" charset="0"/>
              </a:rPr>
              <a:t> - </a:t>
            </a:r>
            <a:r>
              <a:rPr lang="ru-RU" b="0" dirty="0" err="1" smtClean="0">
                <a:solidFill>
                  <a:srgbClr val="FF0000"/>
                </a:solidFill>
                <a:effectLst/>
                <a:latin typeface="Times New Roman" pitchFamily="18" charset="0"/>
                <a:cs typeface="Times New Roman" pitchFamily="18" charset="0"/>
              </a:rPr>
              <a:t>агресивна</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злочинна</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поведінка</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дітей</a:t>
            </a:r>
            <a:r>
              <a:rPr lang="ru-RU" b="0" dirty="0" smtClean="0">
                <a:solidFill>
                  <a:srgbClr val="FF0000"/>
                </a:solidFill>
                <a:effectLst/>
                <a:latin typeface="Times New Roman" pitchFamily="18" charset="0"/>
                <a:cs typeface="Times New Roman" pitchFamily="18" charset="0"/>
              </a:rPr>
              <a:t>;</a:t>
            </a:r>
            <a:r>
              <a:rPr lang="ru-RU" dirty="0" smtClean="0">
                <a:solidFill>
                  <a:srgbClr val="FF0000"/>
                </a:solidFill>
                <a:effectLst/>
                <a:latin typeface="Times New Roman" pitchFamily="18" charset="0"/>
                <a:cs typeface="Times New Roman" pitchFamily="18" charset="0"/>
              </a:rPr>
              <a:t/>
            </a:r>
            <a:br>
              <a:rPr lang="ru-RU" dirty="0" smtClean="0">
                <a:solidFill>
                  <a:srgbClr val="FF0000"/>
                </a:solidFill>
                <a:effectLst/>
                <a:latin typeface="Times New Roman" pitchFamily="18" charset="0"/>
                <a:cs typeface="Times New Roman" pitchFamily="18" charset="0"/>
              </a:rPr>
            </a:br>
            <a:r>
              <a:rPr lang="ru-RU" dirty="0" smtClean="0">
                <a:solidFill>
                  <a:srgbClr val="FF0000"/>
                </a:solidFill>
                <a:effectLst/>
                <a:latin typeface="Times New Roman" pitchFamily="18" charset="0"/>
                <a:cs typeface="Times New Roman" pitchFamily="18" charset="0"/>
              </a:rPr>
              <a:t> - </a:t>
            </a:r>
            <a:r>
              <a:rPr lang="ru-RU" b="0" dirty="0" err="1" smtClean="0">
                <a:solidFill>
                  <a:srgbClr val="FF0000"/>
                </a:solidFill>
                <a:effectLst/>
                <a:latin typeface="Times New Roman" pitchFamily="18" charset="0"/>
                <a:cs typeface="Times New Roman" pitchFamily="18" charset="0"/>
              </a:rPr>
              <a:t>втеча</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з</a:t>
            </a:r>
            <a:r>
              <a:rPr lang="ru-RU" b="0" dirty="0" smtClean="0">
                <a:solidFill>
                  <a:srgbClr val="FF0000"/>
                </a:solidFill>
                <a:effectLst/>
                <a:latin typeface="Times New Roman" pitchFamily="18" charset="0"/>
                <a:cs typeface="Times New Roman" pitchFamily="18" charset="0"/>
              </a:rPr>
              <a:t> дому, </a:t>
            </a:r>
            <a:r>
              <a:rPr lang="ru-RU" b="0" dirty="0" err="1" smtClean="0">
                <a:solidFill>
                  <a:srgbClr val="FF0000"/>
                </a:solidFill>
                <a:effectLst/>
                <a:latin typeface="Times New Roman" pitchFamily="18" charset="0"/>
                <a:cs typeface="Times New Roman" pitchFamily="18" charset="0"/>
              </a:rPr>
              <a:t>і</a:t>
            </a:r>
            <a:r>
              <a:rPr lang="ru-RU" b="0" dirty="0" smtClean="0">
                <a:solidFill>
                  <a:srgbClr val="FF0000"/>
                </a:solidFill>
                <a:effectLst/>
                <a:latin typeface="Times New Roman" pitchFamily="18" charset="0"/>
                <a:cs typeface="Times New Roman" pitchFamily="18" charset="0"/>
              </a:rPr>
              <a:t> як </a:t>
            </a:r>
            <a:r>
              <a:rPr lang="ru-RU" b="0" dirty="0" err="1" smtClean="0">
                <a:solidFill>
                  <a:srgbClr val="FF0000"/>
                </a:solidFill>
                <a:effectLst/>
                <a:latin typeface="Times New Roman" pitchFamily="18" charset="0"/>
                <a:cs typeface="Times New Roman" pitchFamily="18" charset="0"/>
              </a:rPr>
              <a:t>наслідок</a:t>
            </a:r>
            <a:r>
              <a:rPr lang="ru-RU" b="0" dirty="0" smtClean="0">
                <a:solidFill>
                  <a:srgbClr val="FF0000"/>
                </a:solidFill>
                <a:effectLst/>
                <a:latin typeface="Times New Roman" pitchFamily="18" charset="0"/>
                <a:cs typeface="Times New Roman" pitchFamily="18" charset="0"/>
              </a:rPr>
              <a:t> - </a:t>
            </a:r>
            <a:r>
              <a:rPr lang="ru-RU" b="0" dirty="0" err="1" smtClean="0">
                <a:solidFill>
                  <a:srgbClr val="FF0000"/>
                </a:solidFill>
                <a:effectLst/>
                <a:latin typeface="Times New Roman" pitchFamily="18" charset="0"/>
                <a:cs typeface="Times New Roman" pitchFamily="18" charset="0"/>
              </a:rPr>
              <a:t>діти</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вмирають</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від</a:t>
            </a:r>
            <a:r>
              <a:rPr lang="ru-RU" b="0" dirty="0" smtClean="0">
                <a:solidFill>
                  <a:srgbClr val="FF0000"/>
                </a:solidFill>
                <a:effectLst/>
                <a:latin typeface="Times New Roman" pitchFamily="18" charset="0"/>
                <a:cs typeface="Times New Roman" pitchFamily="18" charset="0"/>
              </a:rPr>
              <a:t> голоду </a:t>
            </a:r>
            <a:r>
              <a:rPr lang="ru-RU" b="0" dirty="0" err="1" smtClean="0">
                <a:solidFill>
                  <a:srgbClr val="FF0000"/>
                </a:solidFill>
                <a:effectLst/>
                <a:latin typeface="Times New Roman" pitchFamily="18" charset="0"/>
                <a:cs typeface="Times New Roman" pitchFamily="18" charset="0"/>
              </a:rPr>
              <a:t>і</a:t>
            </a:r>
            <a:r>
              <a:rPr lang="ru-RU" b="0" dirty="0" smtClean="0">
                <a:solidFill>
                  <a:srgbClr val="FF0000"/>
                </a:solidFill>
                <a:effectLst/>
                <a:latin typeface="Times New Roman" pitchFamily="18" charset="0"/>
                <a:cs typeface="Times New Roman" pitchFamily="18" charset="0"/>
              </a:rPr>
              <a:t> холоду, </a:t>
            </a:r>
            <a:r>
              <a:rPr lang="ru-RU" b="0" dirty="0" err="1" smtClean="0">
                <a:solidFill>
                  <a:srgbClr val="FF0000"/>
                </a:solidFill>
                <a:effectLst/>
                <a:latin typeface="Times New Roman" pitchFamily="18" charset="0"/>
                <a:cs typeface="Times New Roman" pitchFamily="18" charset="0"/>
              </a:rPr>
              <a:t>стають</a:t>
            </a:r>
            <a:r>
              <a:rPr lang="ru-RU" b="0" dirty="0" smtClean="0">
                <a:solidFill>
                  <a:srgbClr val="FF0000"/>
                </a:solidFill>
                <a:effectLst/>
                <a:latin typeface="Times New Roman" pitchFamily="18" charset="0"/>
                <a:cs typeface="Times New Roman" pitchFamily="18" charset="0"/>
              </a:rPr>
              <a:t> жертвами </a:t>
            </a:r>
            <a:r>
              <a:rPr lang="ru-RU" b="0" dirty="0" err="1" smtClean="0">
                <a:solidFill>
                  <a:srgbClr val="FF0000"/>
                </a:solidFill>
                <a:effectLst/>
                <a:latin typeface="Times New Roman" pitchFamily="18" charset="0"/>
                <a:cs typeface="Times New Roman" pitchFamily="18" charset="0"/>
              </a:rPr>
              <a:t>інших</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дітей</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що</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також</a:t>
            </a:r>
            <a:r>
              <a:rPr lang="ru-RU" b="0" dirty="0" smtClean="0">
                <a:solidFill>
                  <a:srgbClr val="FF0000"/>
                </a:solidFill>
                <a:effectLst/>
                <a:latin typeface="Times New Roman" pitchFamily="18" charset="0"/>
                <a:cs typeface="Times New Roman" pitchFamily="18" charset="0"/>
              </a:rPr>
              <a:t> втекли </a:t>
            </a:r>
            <a:r>
              <a:rPr lang="ru-RU" b="0" dirty="0" err="1" smtClean="0">
                <a:solidFill>
                  <a:srgbClr val="FF0000"/>
                </a:solidFill>
                <a:effectLst/>
                <a:latin typeface="Times New Roman" pitchFamily="18" charset="0"/>
                <a:cs typeface="Times New Roman" pitchFamily="18" charset="0"/>
              </a:rPr>
              <a:t>від</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домашнього</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насильства</a:t>
            </a:r>
            <a:r>
              <a:rPr lang="ru-RU" b="0" dirty="0" smtClean="0">
                <a:solidFill>
                  <a:srgbClr val="FF0000"/>
                </a:solidFill>
                <a:effectLst/>
                <a:latin typeface="Times New Roman" pitchFamily="18" charset="0"/>
                <a:cs typeface="Times New Roman" pitchFamily="18" charset="0"/>
              </a:rPr>
              <a:t> та </a:t>
            </a:r>
            <a:r>
              <a:rPr lang="ru-RU" b="0" dirty="0" err="1" smtClean="0">
                <a:solidFill>
                  <a:srgbClr val="FF0000"/>
                </a:solidFill>
                <a:effectLst/>
                <a:latin typeface="Times New Roman" pitchFamily="18" charset="0"/>
                <a:cs typeface="Times New Roman" pitchFamily="18" charset="0"/>
              </a:rPr>
              <a:t>ін</a:t>
            </a:r>
            <a:r>
              <a:rPr lang="ru-RU" b="0" dirty="0" smtClean="0">
                <a:solidFill>
                  <a:srgbClr val="FF0000"/>
                </a:solidFill>
                <a:effectLst/>
                <a:latin typeface="Times New Roman" pitchFamily="18" charset="0"/>
                <a:cs typeface="Times New Roman" pitchFamily="18" charset="0"/>
              </a:rPr>
              <a:t>.</a:t>
            </a:r>
            <a:endParaRPr lang="ru-RU" dirty="0">
              <a:solidFill>
                <a:srgbClr val="FF0000"/>
              </a:solidFill>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260648"/>
            <a:ext cx="8183880" cy="6408712"/>
          </a:xfrm>
        </p:spPr>
        <p:txBody>
          <a:bodyPr>
            <a:noAutofit/>
          </a:bodyPr>
          <a:lstStyle/>
          <a:p>
            <a:r>
              <a:rPr lang="ru-RU" sz="3200" dirty="0" err="1" smtClean="0">
                <a:solidFill>
                  <a:srgbClr val="FFFF00"/>
                </a:solidFill>
                <a:effectLst/>
                <a:latin typeface="Times New Roman" pitchFamily="18" charset="0"/>
                <a:cs typeface="Times New Roman" pitchFamily="18" charset="0"/>
              </a:rPr>
              <a:t>Правові</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документи</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що</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забезпечують</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захист</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від</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домашнього</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насильства</a:t>
            </a:r>
            <a:r>
              <a:rPr lang="ru-RU" sz="3200" dirty="0" smtClean="0">
                <a:solidFill>
                  <a:srgbClr val="FFFF00"/>
                </a:solidFill>
                <a:effectLst/>
                <a:latin typeface="Times New Roman" pitchFamily="18" charset="0"/>
                <a:cs typeface="Times New Roman" pitchFamily="18" charset="0"/>
              </a:rPr>
              <a:t>.</a:t>
            </a:r>
            <a:br>
              <a:rPr lang="ru-RU" sz="3200" dirty="0" smtClean="0">
                <a:solidFill>
                  <a:srgbClr val="FFFF00"/>
                </a:solidFill>
                <a:effectLst/>
                <a:latin typeface="Times New Roman" pitchFamily="18" charset="0"/>
                <a:cs typeface="Times New Roman" pitchFamily="18" charset="0"/>
              </a:rPr>
            </a:br>
            <a:r>
              <a:rPr lang="ru-RU" sz="3200" dirty="0" smtClean="0">
                <a:solidFill>
                  <a:srgbClr val="FFFF00"/>
                </a:solidFill>
                <a:effectLst/>
                <a:latin typeface="Times New Roman" pitchFamily="18" charset="0"/>
                <a:cs typeface="Times New Roman" pitchFamily="18" charset="0"/>
              </a:rPr>
              <a:t>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solidFill>
                  <a:srgbClr val="FFFF00"/>
                </a:solidFill>
                <a:effectLst/>
                <a:latin typeface="Times New Roman" pitchFamily="18" charset="0"/>
                <a:cs typeface="Times New Roman" pitchFamily="18" charset="0"/>
              </a:rPr>
              <a:t>КОНСТИТУЦІЯ УКРАЇНИ.</a:t>
            </a:r>
            <a:r>
              <a:rPr lang="ru-RU" sz="2400" dirty="0" smtClean="0">
                <a:solidFill>
                  <a:srgbClr val="FF0000"/>
                </a:solidFill>
                <a:effectLst/>
                <a:latin typeface="Times New Roman" pitchFamily="18" charset="0"/>
                <a:cs typeface="Times New Roman" pitchFamily="18" charset="0"/>
              </a:rPr>
              <a:t/>
            </a:r>
            <a:br>
              <a:rPr lang="ru-RU" sz="2400" dirty="0" smtClean="0">
                <a:solidFill>
                  <a:srgbClr val="FF0000"/>
                </a:solidFill>
                <a:effectLst/>
                <a:latin typeface="Times New Roman" pitchFamily="18" charset="0"/>
                <a:cs typeface="Times New Roman" pitchFamily="18" charset="0"/>
              </a:rPr>
            </a:br>
            <a:r>
              <a:rPr lang="ru-RU" sz="2400" i="1" dirty="0" err="1" smtClean="0">
                <a:solidFill>
                  <a:srgbClr val="FF0000"/>
                </a:solidFill>
                <a:effectLst/>
                <a:latin typeface="Times New Roman" pitchFamily="18" charset="0"/>
                <a:cs typeface="Times New Roman" pitchFamily="18" charset="0"/>
              </a:rPr>
              <a:t>Стаття</a:t>
            </a:r>
            <a:r>
              <a:rPr lang="ru-RU" sz="2400" i="1" dirty="0" smtClean="0">
                <a:solidFill>
                  <a:srgbClr val="FF0000"/>
                </a:solidFill>
                <a:effectLst/>
                <a:latin typeface="Times New Roman" pitchFamily="18" charset="0"/>
                <a:cs typeface="Times New Roman" pitchFamily="18" charset="0"/>
              </a:rPr>
              <a:t> 52.</a:t>
            </a:r>
            <a:r>
              <a:rPr lang="ru-RU" sz="2400" dirty="0" smtClean="0">
                <a:solidFill>
                  <a:srgbClr val="FF0000"/>
                </a:solidFill>
                <a:effectLst/>
                <a:latin typeface="Times New Roman" pitchFamily="18" charset="0"/>
                <a:cs typeface="Times New Roman" pitchFamily="18" charset="0"/>
              </a:rPr>
              <a:t> Будь яке </a:t>
            </a:r>
            <a:r>
              <a:rPr lang="ru-RU" sz="2400" dirty="0" err="1" smtClean="0">
                <a:solidFill>
                  <a:srgbClr val="FF0000"/>
                </a:solidFill>
                <a:effectLst/>
                <a:latin typeface="Times New Roman" pitchFamily="18" charset="0"/>
                <a:cs typeface="Times New Roman" pitchFamily="18" charset="0"/>
              </a:rPr>
              <a:t>насильство</a:t>
            </a:r>
            <a:r>
              <a:rPr lang="ru-RU" sz="2400" dirty="0" smtClean="0">
                <a:solidFill>
                  <a:srgbClr val="FF0000"/>
                </a:solidFill>
                <a:effectLst/>
                <a:latin typeface="Times New Roman" pitchFamily="18" charset="0"/>
                <a:cs typeface="Times New Roman" pitchFamily="18" charset="0"/>
              </a:rPr>
              <a:t> над </a:t>
            </a:r>
            <a:r>
              <a:rPr lang="ru-RU" sz="2400" dirty="0" err="1" smtClean="0">
                <a:solidFill>
                  <a:srgbClr val="FF0000"/>
                </a:solidFill>
                <a:effectLst/>
                <a:latin typeface="Times New Roman" pitchFamily="18" charset="0"/>
                <a:cs typeface="Times New Roman" pitchFamily="18" charset="0"/>
              </a:rPr>
              <a:t>дитиною</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переслідується</a:t>
            </a:r>
            <a:r>
              <a:rPr lang="ru-RU" sz="2400" dirty="0" smtClean="0">
                <a:solidFill>
                  <a:srgbClr val="FF0000"/>
                </a:solidFill>
                <a:effectLst/>
                <a:latin typeface="Times New Roman" pitchFamily="18" charset="0"/>
                <a:cs typeface="Times New Roman" pitchFamily="18" charset="0"/>
              </a:rPr>
              <a:t> законом…</a:t>
            </a:r>
            <a:br>
              <a:rPr lang="ru-RU" sz="2400" dirty="0" smtClean="0">
                <a:solidFill>
                  <a:srgbClr val="FF0000"/>
                </a:solidFill>
                <a:effectLst/>
                <a:latin typeface="Times New Roman" pitchFamily="18" charset="0"/>
                <a:cs typeface="Times New Roman" pitchFamily="18" charset="0"/>
              </a:rPr>
            </a:br>
            <a:r>
              <a:rPr lang="ru-RU" sz="2400" i="1" dirty="0" err="1" smtClean="0">
                <a:solidFill>
                  <a:srgbClr val="FF0000"/>
                </a:solidFill>
                <a:effectLst/>
                <a:latin typeface="Times New Roman" pitchFamily="18" charset="0"/>
                <a:cs typeface="Times New Roman" pitchFamily="18" charset="0"/>
              </a:rPr>
              <a:t>Стаття</a:t>
            </a:r>
            <a:r>
              <a:rPr lang="ru-RU" sz="2400" i="1" dirty="0" smtClean="0">
                <a:solidFill>
                  <a:srgbClr val="FF0000"/>
                </a:solidFill>
                <a:effectLst/>
                <a:latin typeface="Times New Roman" pitchFamily="18" charset="0"/>
                <a:cs typeface="Times New Roman" pitchFamily="18" charset="0"/>
              </a:rPr>
              <a:t> 56.</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Кожен</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громадянин</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України</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має</a:t>
            </a:r>
            <a:r>
              <a:rPr lang="ru-RU" sz="2400" dirty="0" smtClean="0">
                <a:solidFill>
                  <a:srgbClr val="FF0000"/>
                </a:solidFill>
                <a:effectLst/>
                <a:latin typeface="Times New Roman" pitchFamily="18" charset="0"/>
                <a:cs typeface="Times New Roman" pitchFamily="18" charset="0"/>
              </a:rPr>
              <a:t> право на </a:t>
            </a:r>
            <a:r>
              <a:rPr lang="ru-RU" sz="2400" dirty="0" err="1" smtClean="0">
                <a:solidFill>
                  <a:srgbClr val="FF0000"/>
                </a:solidFill>
                <a:effectLst/>
                <a:latin typeface="Times New Roman" pitchFamily="18" charset="0"/>
                <a:cs typeface="Times New Roman" pitchFamily="18" charset="0"/>
              </a:rPr>
              <a:t>захист</a:t>
            </a:r>
            <a:r>
              <a:rPr lang="ru-RU" sz="2400" dirty="0" smtClean="0">
                <a:solidFill>
                  <a:srgbClr val="FF0000"/>
                </a:solidFill>
                <a:effectLst/>
                <a:latin typeface="Times New Roman" pitchFamily="18" charset="0"/>
                <a:cs typeface="Times New Roman" pitchFamily="18" charset="0"/>
              </a:rPr>
              <a:t> та </a:t>
            </a:r>
            <a:r>
              <a:rPr lang="ru-RU" sz="2400" dirty="0" err="1" smtClean="0">
                <a:solidFill>
                  <a:srgbClr val="FF0000"/>
                </a:solidFill>
                <a:effectLst/>
                <a:latin typeface="Times New Roman" pitchFamily="18" charset="0"/>
                <a:cs typeface="Times New Roman" pitchFamily="18" charset="0"/>
              </a:rPr>
              <a:t>одержання</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правової</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допомоги</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FF00"/>
                </a:solidFill>
                <a:effectLst/>
                <a:latin typeface="Times New Roman" pitchFamily="18" charset="0"/>
                <a:cs typeface="Times New Roman" pitchFamily="18" charset="0"/>
              </a:rPr>
              <a:t>ЗАКОН УКРАЇНИ «ПРО ПОПЕРЕДЖЕННЯ НАСИЛЬСТВА В СІМ'Ї» </a:t>
            </a:r>
            <a:r>
              <a:rPr lang="ru-RU" sz="2400" dirty="0" err="1" smtClean="0">
                <a:solidFill>
                  <a:srgbClr val="FF0000"/>
                </a:solidFill>
                <a:effectLst/>
                <a:latin typeface="Times New Roman" pitchFamily="18" charset="0"/>
                <a:cs typeface="Times New Roman" pitchFamily="18" charset="0"/>
              </a:rPr>
              <a:t>визначає</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правові</a:t>
            </a:r>
            <a:r>
              <a:rPr lang="ru-RU" sz="2400" dirty="0" smtClean="0">
                <a:solidFill>
                  <a:srgbClr val="FF0000"/>
                </a:solidFill>
                <a:effectLst/>
                <a:latin typeface="Times New Roman" pitchFamily="18" charset="0"/>
                <a:cs typeface="Times New Roman" pitchFamily="18" charset="0"/>
              </a:rPr>
              <a:t> та </a:t>
            </a:r>
            <a:r>
              <a:rPr lang="ru-RU" sz="2400" dirty="0" err="1" smtClean="0">
                <a:solidFill>
                  <a:srgbClr val="FF0000"/>
                </a:solidFill>
                <a:effectLst/>
                <a:latin typeface="Times New Roman" pitchFamily="18" charset="0"/>
                <a:cs typeface="Times New Roman" pitchFamily="18" charset="0"/>
              </a:rPr>
              <a:t>організаційні</a:t>
            </a:r>
            <a:r>
              <a:rPr lang="ru-RU" sz="2400" dirty="0" smtClean="0">
                <a:solidFill>
                  <a:srgbClr val="FF0000"/>
                </a:solidFill>
                <a:effectLst/>
                <a:latin typeface="Times New Roman" pitchFamily="18" charset="0"/>
                <a:cs typeface="Times New Roman" pitchFamily="18" charset="0"/>
              </a:rPr>
              <a:t> засади </a:t>
            </a:r>
            <a:r>
              <a:rPr lang="ru-RU" sz="2400" dirty="0" err="1" smtClean="0">
                <a:solidFill>
                  <a:srgbClr val="FF0000"/>
                </a:solidFill>
                <a:effectLst/>
                <a:latin typeface="Times New Roman" pitchFamily="18" charset="0"/>
                <a:cs typeface="Times New Roman" pitchFamily="18" charset="0"/>
              </a:rPr>
              <a:t>виявлення</a:t>
            </a:r>
            <a:r>
              <a:rPr lang="ru-RU" sz="2400" dirty="0" smtClean="0">
                <a:solidFill>
                  <a:srgbClr val="FF0000"/>
                </a:solidFill>
                <a:effectLst/>
                <a:latin typeface="Times New Roman" pitchFamily="18" charset="0"/>
                <a:cs typeface="Times New Roman" pitchFamily="18" charset="0"/>
              </a:rPr>
              <a:t> та </a:t>
            </a:r>
            <a:r>
              <a:rPr lang="ru-RU" sz="2400" dirty="0" err="1" smtClean="0">
                <a:solidFill>
                  <a:srgbClr val="FF0000"/>
                </a:solidFill>
                <a:effectLst/>
                <a:latin typeface="Times New Roman" pitchFamily="18" charset="0"/>
                <a:cs typeface="Times New Roman" pitchFamily="18" charset="0"/>
              </a:rPr>
              <a:t>припинення</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насильства</a:t>
            </a:r>
            <a:r>
              <a:rPr lang="ru-RU" sz="2400" dirty="0" smtClean="0">
                <a:solidFill>
                  <a:srgbClr val="FF0000"/>
                </a:solidFill>
                <a:effectLst/>
                <a:latin typeface="Times New Roman" pitchFamily="18" charset="0"/>
                <a:cs typeface="Times New Roman" pitchFamily="18" charset="0"/>
              </a:rPr>
              <a:t> в </a:t>
            </a:r>
            <a:r>
              <a:rPr lang="ru-RU" sz="2400" dirty="0" err="1" smtClean="0">
                <a:solidFill>
                  <a:srgbClr val="FF0000"/>
                </a:solidFill>
                <a:effectLst/>
                <a:latin typeface="Times New Roman" pitchFamily="18" charset="0"/>
                <a:cs typeface="Times New Roman" pitchFamily="18" charset="0"/>
              </a:rPr>
              <a:t>сім'ї</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відновлення</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інтересів</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постраждалих</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від</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насильства</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членів</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сім'ї</a:t>
            </a:r>
            <a:r>
              <a:rPr lang="ru-RU" sz="2400" dirty="0" smtClean="0">
                <a:solidFill>
                  <a:srgbClr val="FF0000"/>
                </a:solidFill>
                <a:effectLst/>
                <a:latin typeface="Times New Roman" pitchFamily="18" charset="0"/>
                <a:cs typeface="Times New Roman" pitchFamily="18" charset="0"/>
              </a:rPr>
              <a:t>, контроль </a:t>
            </a:r>
            <a:r>
              <a:rPr lang="ru-RU" sz="2400" dirty="0" err="1" smtClean="0">
                <a:solidFill>
                  <a:srgbClr val="FF0000"/>
                </a:solidFill>
                <a:effectLst/>
                <a:latin typeface="Times New Roman" pitchFamily="18" charset="0"/>
                <a:cs typeface="Times New Roman" pitchFamily="18" charset="0"/>
              </a:rPr>
              <a:t>з</a:t>
            </a:r>
            <a:r>
              <a:rPr lang="ru-RU" sz="2400" dirty="0" smtClean="0">
                <a:solidFill>
                  <a:srgbClr val="FF0000"/>
                </a:solidFill>
                <a:effectLst/>
                <a:latin typeface="Times New Roman" pitchFamily="18" charset="0"/>
                <a:cs typeface="Times New Roman" pitchFamily="18" charset="0"/>
              </a:rPr>
              <a:t> боку служб </a:t>
            </a:r>
            <a:r>
              <a:rPr lang="ru-RU" sz="2400" dirty="0" err="1" smtClean="0">
                <a:solidFill>
                  <a:srgbClr val="FF0000"/>
                </a:solidFill>
                <a:effectLst/>
                <a:latin typeface="Times New Roman" pitchFamily="18" charset="0"/>
                <a:cs typeface="Times New Roman" pitchFamily="18" charset="0"/>
              </a:rPr>
              <a:t>з</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попередження</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насильства</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t/>
            </a:r>
            <a:br>
              <a:rPr lang="ru-RU" sz="2400" dirty="0" smtClean="0"/>
            </a:br>
            <a:endParaRPr lang="ru-RU" sz="2400" dirty="0">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04664"/>
            <a:ext cx="8183880" cy="5544616"/>
          </a:xfrm>
        </p:spPr>
        <p:txBody>
          <a:bodyPr>
            <a:normAutofit fontScale="90000"/>
          </a:bodyPr>
          <a:lstStyle/>
          <a:p>
            <a:r>
              <a:rPr lang="ru-RU" sz="3200" dirty="0" smtClean="0">
                <a:solidFill>
                  <a:srgbClr val="FFFF00"/>
                </a:solidFill>
                <a:effectLst/>
                <a:latin typeface="Times New Roman" pitchFamily="18" charset="0"/>
                <a:cs typeface="Times New Roman" pitchFamily="18" charset="0"/>
              </a:rPr>
              <a:t/>
            </a:r>
            <a:br>
              <a:rPr lang="ru-RU" sz="3200" dirty="0" smtClean="0">
                <a:solidFill>
                  <a:srgbClr val="FFFF00"/>
                </a:solidFill>
                <a:effectLst/>
                <a:latin typeface="Times New Roman" pitchFamily="18" charset="0"/>
                <a:cs typeface="Times New Roman" pitchFamily="18" charset="0"/>
              </a:rPr>
            </a:br>
            <a:r>
              <a:rPr lang="ru-RU" sz="3200" dirty="0" err="1" smtClean="0">
                <a:solidFill>
                  <a:srgbClr val="FFFF00"/>
                </a:solidFill>
                <a:effectLst/>
                <a:latin typeface="Times New Roman" pitchFamily="18" charset="0"/>
                <a:cs typeface="Times New Roman" pitchFamily="18" charset="0"/>
              </a:rPr>
              <a:t>Стаття</a:t>
            </a:r>
            <a:r>
              <a:rPr lang="ru-RU" sz="3200" dirty="0" smtClean="0">
                <a:solidFill>
                  <a:srgbClr val="FFFF00"/>
                </a:solidFill>
                <a:effectLst/>
                <a:latin typeface="Times New Roman" pitchFamily="18" charset="0"/>
                <a:cs typeface="Times New Roman" pitchFamily="18" charset="0"/>
              </a:rPr>
              <a:t> 10 Закону </a:t>
            </a:r>
            <a:r>
              <a:rPr lang="ru-RU" sz="3200" dirty="0" err="1" smtClean="0">
                <a:solidFill>
                  <a:srgbClr val="FFFF00"/>
                </a:solidFill>
                <a:effectLst/>
                <a:latin typeface="Times New Roman" pitchFamily="18" charset="0"/>
                <a:cs typeface="Times New Roman" pitchFamily="18" charset="0"/>
              </a:rPr>
              <a:t>України</a:t>
            </a:r>
            <a:r>
              <a:rPr lang="ru-RU" sz="3200" dirty="0" smtClean="0">
                <a:solidFill>
                  <a:srgbClr val="FFFF00"/>
                </a:solidFill>
                <a:effectLst/>
                <a:latin typeface="Times New Roman" pitchFamily="18" charset="0"/>
                <a:cs typeface="Times New Roman" pitchFamily="18" charset="0"/>
              </a:rPr>
              <a:t> «Про </a:t>
            </a:r>
            <a:r>
              <a:rPr lang="ru-RU" sz="3200" dirty="0" err="1" smtClean="0">
                <a:solidFill>
                  <a:srgbClr val="FFFF00"/>
                </a:solidFill>
                <a:effectLst/>
                <a:latin typeface="Times New Roman" pitchFamily="18" charset="0"/>
                <a:cs typeface="Times New Roman" pitchFamily="18" charset="0"/>
              </a:rPr>
              <a:t>охорону</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дитинства</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Статтею</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встановлено</a:t>
            </a:r>
            <a:r>
              <a:rPr lang="ru-RU" sz="3200" dirty="0" smtClean="0">
                <a:solidFill>
                  <a:srgbClr val="FF00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що</a:t>
            </a:r>
            <a:r>
              <a:rPr lang="ru-RU" sz="3200" dirty="0" smtClean="0">
                <a:solidFill>
                  <a:srgbClr val="FF00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кожній</a:t>
            </a:r>
            <a:r>
              <a:rPr lang="ru-RU" sz="3200" dirty="0" smtClean="0">
                <a:solidFill>
                  <a:srgbClr val="FF00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дитині</a:t>
            </a:r>
            <a:r>
              <a:rPr lang="ru-RU" sz="3200" dirty="0" smtClean="0">
                <a:solidFill>
                  <a:srgbClr val="FF00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гарантується</a:t>
            </a:r>
            <a:r>
              <a:rPr lang="ru-RU" sz="3200" dirty="0" smtClean="0">
                <a:solidFill>
                  <a:srgbClr val="FF0000"/>
                </a:solidFill>
                <a:effectLst/>
                <a:latin typeface="Times New Roman" pitchFamily="18" charset="0"/>
                <a:cs typeface="Times New Roman" pitchFamily="18" charset="0"/>
              </a:rPr>
              <a:t> право на свободу, </a:t>
            </a:r>
            <a:r>
              <a:rPr lang="ru-RU" sz="3200" dirty="0" err="1" smtClean="0">
                <a:solidFill>
                  <a:srgbClr val="FF0000"/>
                </a:solidFill>
                <a:effectLst/>
                <a:latin typeface="Times New Roman" pitchFamily="18" charset="0"/>
                <a:cs typeface="Times New Roman" pitchFamily="18" charset="0"/>
              </a:rPr>
              <a:t>особисту</a:t>
            </a:r>
            <a:r>
              <a:rPr lang="ru-RU" sz="3200" dirty="0" smtClean="0">
                <a:solidFill>
                  <a:srgbClr val="FF00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недоторканість</a:t>
            </a:r>
            <a:r>
              <a:rPr lang="ru-RU" sz="3200" dirty="0" smtClean="0">
                <a:solidFill>
                  <a:srgbClr val="FF0000"/>
                </a:solidFill>
                <a:effectLst/>
                <a:latin typeface="Times New Roman" pitchFamily="18" charset="0"/>
                <a:cs typeface="Times New Roman" pitchFamily="18" charset="0"/>
              </a:rPr>
              <a:t> та </a:t>
            </a:r>
            <a:r>
              <a:rPr lang="ru-RU" sz="3200" dirty="0" err="1" smtClean="0">
                <a:solidFill>
                  <a:srgbClr val="FF0000"/>
                </a:solidFill>
                <a:effectLst/>
                <a:latin typeface="Times New Roman" pitchFamily="18" charset="0"/>
                <a:cs typeface="Times New Roman" pitchFamily="18" charset="0"/>
              </a:rPr>
              <a:t>захист</a:t>
            </a:r>
            <a:r>
              <a:rPr lang="ru-RU" sz="3200" dirty="0" smtClean="0">
                <a:solidFill>
                  <a:srgbClr val="FF00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гідності</a:t>
            </a:r>
            <a:r>
              <a:rPr lang="ru-RU" sz="3200" dirty="0" smtClean="0">
                <a:solidFill>
                  <a:srgbClr val="FF00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Будь-яке</a:t>
            </a:r>
            <a:r>
              <a:rPr lang="ru-RU" sz="3200" dirty="0" smtClean="0">
                <a:solidFill>
                  <a:srgbClr val="FF00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насильство</a:t>
            </a:r>
            <a:r>
              <a:rPr lang="ru-RU" sz="3200" dirty="0" smtClean="0">
                <a:solidFill>
                  <a:srgbClr val="FF0000"/>
                </a:solidFill>
                <a:effectLst/>
                <a:latin typeface="Times New Roman" pitchFamily="18" charset="0"/>
                <a:cs typeface="Times New Roman" pitchFamily="18" charset="0"/>
              </a:rPr>
              <a:t> над </a:t>
            </a:r>
            <a:r>
              <a:rPr lang="ru-RU" sz="3200" dirty="0" err="1" smtClean="0">
                <a:solidFill>
                  <a:srgbClr val="FF0000"/>
                </a:solidFill>
                <a:effectLst/>
                <a:latin typeface="Times New Roman" pitchFamily="18" charset="0"/>
                <a:cs typeface="Times New Roman" pitchFamily="18" charset="0"/>
              </a:rPr>
              <a:t>дитиною</a:t>
            </a:r>
            <a:r>
              <a:rPr lang="ru-RU" sz="3200" dirty="0" smtClean="0">
                <a:solidFill>
                  <a:srgbClr val="FF0000"/>
                </a:solidFill>
                <a:effectLst/>
                <a:latin typeface="Times New Roman" pitchFamily="18" charset="0"/>
                <a:cs typeface="Times New Roman" pitchFamily="18" charset="0"/>
              </a:rPr>
              <a:t> та </a:t>
            </a:r>
            <a:r>
              <a:rPr lang="ru-RU" sz="3200" dirty="0" err="1" smtClean="0">
                <a:solidFill>
                  <a:srgbClr val="FF0000"/>
                </a:solidFill>
                <a:effectLst/>
                <a:latin typeface="Times New Roman" pitchFamily="18" charset="0"/>
                <a:cs typeface="Times New Roman" pitchFamily="18" charset="0"/>
              </a:rPr>
              <a:t>її</a:t>
            </a:r>
            <a:r>
              <a:rPr lang="ru-RU" sz="3200" dirty="0" smtClean="0">
                <a:solidFill>
                  <a:srgbClr val="FF00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експлуатація</a:t>
            </a:r>
            <a:r>
              <a:rPr lang="ru-RU" sz="3200" dirty="0" smtClean="0">
                <a:solidFill>
                  <a:srgbClr val="FF00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переслідуються</a:t>
            </a:r>
            <a:r>
              <a:rPr lang="ru-RU" sz="3200" dirty="0" smtClean="0">
                <a:solidFill>
                  <a:srgbClr val="FF0000"/>
                </a:solidFill>
                <a:effectLst/>
                <a:latin typeface="Times New Roman" pitchFamily="18" charset="0"/>
                <a:cs typeface="Times New Roman" pitchFamily="18" charset="0"/>
              </a:rPr>
              <a:t> законом.</a:t>
            </a:r>
            <a:br>
              <a:rPr lang="ru-RU" sz="3200" dirty="0" smtClean="0">
                <a:solidFill>
                  <a:srgbClr val="FF0000"/>
                </a:solidFill>
                <a:effectLst/>
                <a:latin typeface="Times New Roman" pitchFamily="18" charset="0"/>
                <a:cs typeface="Times New Roman" pitchFamily="18" charset="0"/>
              </a:rPr>
            </a:br>
            <a:r>
              <a:rPr lang="ru-RU" sz="3200" dirty="0" smtClean="0">
                <a:solidFill>
                  <a:srgbClr val="FF0000"/>
                </a:solidFill>
                <a:effectLst/>
                <a:latin typeface="Times New Roman" pitchFamily="18" charset="0"/>
                <a:cs typeface="Times New Roman" pitchFamily="18" charset="0"/>
              </a:rPr>
              <a:t/>
            </a:r>
            <a:br>
              <a:rPr lang="ru-RU" sz="3200" dirty="0" smtClean="0">
                <a:solidFill>
                  <a:srgbClr val="FF0000"/>
                </a:solidFill>
                <a:effectLst/>
                <a:latin typeface="Times New Roman" pitchFamily="18" charset="0"/>
                <a:cs typeface="Times New Roman" pitchFamily="18" charset="0"/>
              </a:rPr>
            </a:br>
            <a:r>
              <a:rPr lang="ru-RU" sz="3200" dirty="0" smtClean="0">
                <a:solidFill>
                  <a:srgbClr val="FFFF00"/>
                </a:solidFill>
                <a:effectLst/>
                <a:latin typeface="Times New Roman" pitchFamily="18" charset="0"/>
                <a:cs typeface="Times New Roman" pitchFamily="18" charset="0"/>
              </a:rPr>
              <a:t>ВИТЯГ З НАКАЗУ № 5/34/24/11 </a:t>
            </a:r>
            <a:r>
              <a:rPr lang="ru-RU" sz="3200" dirty="0" err="1" smtClean="0">
                <a:solidFill>
                  <a:srgbClr val="FFFF00"/>
                </a:solidFill>
                <a:effectLst/>
                <a:latin typeface="Times New Roman" pitchFamily="18" charset="0"/>
                <a:cs typeface="Times New Roman" pitchFamily="18" charset="0"/>
              </a:rPr>
              <a:t>від</a:t>
            </a:r>
            <a:r>
              <a:rPr lang="ru-RU" sz="3200" dirty="0" smtClean="0">
                <a:solidFill>
                  <a:srgbClr val="FFFF00"/>
                </a:solidFill>
                <a:effectLst/>
                <a:latin typeface="Times New Roman" pitchFamily="18" charset="0"/>
                <a:cs typeface="Times New Roman" pitchFamily="18" charset="0"/>
              </a:rPr>
              <a:t> 16.01.2004 року </a:t>
            </a:r>
            <a:r>
              <a:rPr lang="ru-RU" sz="3200" dirty="0" smtClean="0">
                <a:solidFill>
                  <a:srgbClr val="FF0000"/>
                </a:solidFill>
                <a:effectLst/>
                <a:latin typeface="Times New Roman" pitchFamily="18" charset="0"/>
                <a:cs typeface="Times New Roman" pitchFamily="18" charset="0"/>
              </a:rPr>
              <a:t>«Про </a:t>
            </a:r>
            <a:r>
              <a:rPr lang="ru-RU" sz="3200" dirty="0" err="1" smtClean="0">
                <a:solidFill>
                  <a:srgbClr val="FF0000"/>
                </a:solidFill>
                <a:effectLst/>
                <a:latin typeface="Times New Roman" pitchFamily="18" charset="0"/>
                <a:cs typeface="Times New Roman" pitchFamily="18" charset="0"/>
              </a:rPr>
              <a:t>затвердження</a:t>
            </a:r>
            <a:r>
              <a:rPr lang="ru-RU" sz="3200" dirty="0" smtClean="0">
                <a:solidFill>
                  <a:srgbClr val="FF0000"/>
                </a:solidFill>
                <a:effectLst/>
                <a:latin typeface="Times New Roman" pitchFamily="18" charset="0"/>
                <a:cs typeface="Times New Roman" pitchFamily="18" charset="0"/>
              </a:rPr>
              <a:t> Порядку </a:t>
            </a:r>
            <a:r>
              <a:rPr lang="ru-RU" sz="3200" dirty="0" err="1" smtClean="0">
                <a:solidFill>
                  <a:srgbClr val="FF0000"/>
                </a:solidFill>
                <a:effectLst/>
                <a:latin typeface="Times New Roman" pitchFamily="18" charset="0"/>
                <a:cs typeface="Times New Roman" pitchFamily="18" charset="0"/>
              </a:rPr>
              <a:t>розгляду</a:t>
            </a:r>
            <a:r>
              <a:rPr lang="ru-RU" sz="3200" dirty="0" smtClean="0">
                <a:solidFill>
                  <a:srgbClr val="FF00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звернень</a:t>
            </a:r>
            <a:r>
              <a:rPr lang="ru-RU" sz="3200" dirty="0" smtClean="0">
                <a:solidFill>
                  <a:srgbClr val="FF0000"/>
                </a:solidFill>
                <a:effectLst/>
                <a:latin typeface="Times New Roman" pitchFamily="18" charset="0"/>
                <a:cs typeface="Times New Roman" pitchFamily="18" charset="0"/>
              </a:rPr>
              <a:t> та </a:t>
            </a:r>
            <a:r>
              <a:rPr lang="ru-RU" sz="3200" dirty="0" err="1" smtClean="0">
                <a:solidFill>
                  <a:srgbClr val="FF0000"/>
                </a:solidFill>
                <a:effectLst/>
                <a:latin typeface="Times New Roman" pitchFamily="18" charset="0"/>
                <a:cs typeface="Times New Roman" pitchFamily="18" charset="0"/>
              </a:rPr>
              <a:t>повідомлень</a:t>
            </a:r>
            <a:r>
              <a:rPr lang="ru-RU" sz="3200" dirty="0" smtClean="0">
                <a:solidFill>
                  <a:srgbClr val="FF00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з</a:t>
            </a:r>
            <a:r>
              <a:rPr lang="ru-RU" sz="3200" dirty="0" smtClean="0">
                <a:solidFill>
                  <a:srgbClr val="FF0000"/>
                </a:solidFill>
                <a:effectLst/>
                <a:latin typeface="Times New Roman" pitchFamily="18" charset="0"/>
                <a:cs typeface="Times New Roman" pitchFamily="18" charset="0"/>
              </a:rPr>
              <a:t> приводу </a:t>
            </a:r>
            <a:r>
              <a:rPr lang="ru-RU" sz="3200" dirty="0" err="1" smtClean="0">
                <a:solidFill>
                  <a:srgbClr val="FF0000"/>
                </a:solidFill>
                <a:effectLst/>
                <a:latin typeface="Times New Roman" pitchFamily="18" charset="0"/>
                <a:cs typeface="Times New Roman" pitchFamily="18" charset="0"/>
              </a:rPr>
              <a:t>жорстокого</a:t>
            </a:r>
            <a:r>
              <a:rPr lang="ru-RU" sz="3200" dirty="0" smtClean="0">
                <a:solidFill>
                  <a:srgbClr val="FF00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поводження</a:t>
            </a:r>
            <a:r>
              <a:rPr lang="ru-RU" sz="3200" dirty="0" smtClean="0">
                <a:solidFill>
                  <a:srgbClr val="FF00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з</a:t>
            </a:r>
            <a:r>
              <a:rPr lang="ru-RU" sz="3200" dirty="0" smtClean="0">
                <a:solidFill>
                  <a:srgbClr val="FF0000"/>
                </a:solidFill>
                <a:effectLst/>
                <a:latin typeface="Times New Roman" pitchFamily="18" charset="0"/>
                <a:cs typeface="Times New Roman" pitchFamily="18" charset="0"/>
              </a:rPr>
              <a:t> </a:t>
            </a:r>
            <a:r>
              <a:rPr lang="ru-RU" sz="3200" dirty="0" err="1" smtClean="0">
                <a:solidFill>
                  <a:srgbClr val="FF0000"/>
                </a:solidFill>
                <a:effectLst/>
                <a:latin typeface="Times New Roman" pitchFamily="18" charset="0"/>
                <a:cs typeface="Times New Roman" pitchFamily="18" charset="0"/>
              </a:rPr>
              <a:t>дітьми</a:t>
            </a:r>
            <a:r>
              <a:rPr lang="ru-RU" sz="3200" dirty="0" smtClean="0">
                <a:solidFill>
                  <a:srgbClr val="FF0000"/>
                </a:solidFill>
                <a:effectLst/>
                <a:latin typeface="Times New Roman" pitchFamily="18" charset="0"/>
                <a:cs typeface="Times New Roman" pitchFamily="18" charset="0"/>
              </a:rPr>
              <a:t>».</a:t>
            </a:r>
            <a:r>
              <a:rPr lang="ru-RU" sz="3200" dirty="0" smtClean="0">
                <a:solidFill>
                  <a:srgbClr val="FF0000"/>
                </a:solidFill>
                <a:effectLst/>
              </a:rPr>
              <a:t/>
            </a:r>
            <a:br>
              <a:rPr lang="ru-RU" sz="3200" dirty="0" smtClean="0">
                <a:solidFill>
                  <a:srgbClr val="FF0000"/>
                </a:solidFill>
                <a:effectLst/>
              </a:rPr>
            </a:br>
            <a:r>
              <a:rPr lang="ru-RU" sz="3200" dirty="0" smtClean="0">
                <a:solidFill>
                  <a:srgbClr val="FF0000"/>
                </a:solidFill>
                <a:effectLst/>
              </a:rPr>
              <a:t> </a:t>
            </a:r>
            <a:endParaRPr lang="ru-RU" sz="3200" dirty="0">
              <a:solidFill>
                <a:srgbClr val="FF0000"/>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6672"/>
            <a:ext cx="8183880" cy="5688632"/>
          </a:xfrm>
        </p:spPr>
        <p:txBody>
          <a:bodyPr>
            <a:noAutofit/>
          </a:bodyPr>
          <a:lstStyle/>
          <a:p>
            <a:r>
              <a:rPr lang="ru-RU" sz="1600" dirty="0" smtClean="0">
                <a:solidFill>
                  <a:srgbClr val="FFFF00"/>
                </a:solidFill>
                <a:effectLst/>
                <a:latin typeface="Times New Roman" pitchFamily="18" charset="0"/>
                <a:cs typeface="Times New Roman" pitchFamily="18" charset="0"/>
              </a:rPr>
              <a:t>                                                    </a:t>
            </a:r>
            <a:r>
              <a:rPr lang="ru-RU" sz="1600" dirty="0" err="1" smtClean="0">
                <a:solidFill>
                  <a:srgbClr val="FFFF00"/>
                </a:solidFill>
                <a:effectLst/>
                <a:latin typeface="Times New Roman" pitchFamily="18" charset="0"/>
                <a:cs typeface="Times New Roman" pitchFamily="18" charset="0"/>
              </a:rPr>
              <a:t>Пам’ятка</a:t>
            </a:r>
            <a:r>
              <a:rPr lang="ru-RU" sz="1600" dirty="0" smtClean="0">
                <a:solidFill>
                  <a:srgbClr val="FFFF00"/>
                </a:solidFill>
                <a:effectLst/>
                <a:latin typeface="Times New Roman" pitchFamily="18" charset="0"/>
                <a:cs typeface="Times New Roman" pitchFamily="18" charset="0"/>
              </a:rPr>
              <a:t> для </a:t>
            </a:r>
            <a:r>
              <a:rPr lang="ru-RU" sz="1600" dirty="0" err="1" smtClean="0">
                <a:solidFill>
                  <a:srgbClr val="FFFF00"/>
                </a:solidFill>
                <a:effectLst/>
                <a:latin typeface="Times New Roman" pitchFamily="18" charset="0"/>
                <a:cs typeface="Times New Roman" pitchFamily="18" charset="0"/>
              </a:rPr>
              <a:t>батьків</a:t>
            </a:r>
            <a:r>
              <a:rPr lang="ru-RU" sz="1600" dirty="0" smtClean="0">
                <a:solidFill>
                  <a:srgbClr val="FF0000"/>
                </a:solidFill>
                <a:effectLst/>
                <a:latin typeface="Times New Roman" pitchFamily="18" charset="0"/>
                <a:cs typeface="Times New Roman" pitchFamily="18" charset="0"/>
              </a:rPr>
              <a:t/>
            </a:r>
            <a:br>
              <a:rPr lang="ru-RU" sz="1600" dirty="0" smtClean="0">
                <a:solidFill>
                  <a:srgbClr val="FF0000"/>
                </a:solidFill>
                <a:effectLst/>
                <a:latin typeface="Times New Roman" pitchFamily="18" charset="0"/>
                <a:cs typeface="Times New Roman" pitchFamily="18" charset="0"/>
              </a:rPr>
            </a:br>
            <a:r>
              <a:rPr lang="ru-RU" sz="1600" dirty="0" smtClean="0">
                <a:solidFill>
                  <a:srgbClr val="FFFF00"/>
                </a:solidFill>
                <a:effectLst/>
                <a:latin typeface="Times New Roman" pitchFamily="18" charset="0"/>
                <a:cs typeface="Times New Roman" pitchFamily="18" charset="0"/>
              </a:rPr>
              <a:t>1. </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Діти</a:t>
            </a:r>
            <a:r>
              <a:rPr lang="ru-RU" sz="1600" dirty="0" smtClean="0">
                <a:solidFill>
                  <a:srgbClr val="FF0000"/>
                </a:solidFill>
                <a:effectLst/>
                <a:latin typeface="Times New Roman" pitchFamily="18" charset="0"/>
                <a:cs typeface="Times New Roman" pitchFamily="18" charset="0"/>
              </a:rPr>
              <a:t> – основа </a:t>
            </a:r>
            <a:r>
              <a:rPr lang="ru-RU" sz="1600" dirty="0" err="1" smtClean="0">
                <a:solidFill>
                  <a:srgbClr val="FF0000"/>
                </a:solidFill>
                <a:effectLst/>
                <a:latin typeface="Times New Roman" pitchFamily="18" charset="0"/>
                <a:cs typeface="Times New Roman" pitchFamily="18" charset="0"/>
              </a:rPr>
              <a:t>сім’ї</a:t>
            </a:r>
            <a:r>
              <a:rPr lang="ru-RU" sz="1600" dirty="0" smtClean="0">
                <a:solidFill>
                  <a:srgbClr val="FF0000"/>
                </a:solidFill>
                <a:effectLst/>
                <a:latin typeface="Times New Roman" pitchFamily="18" charset="0"/>
                <a:cs typeface="Times New Roman" pitchFamily="18" charset="0"/>
              </a:rPr>
              <a:t>. У </a:t>
            </a:r>
            <a:r>
              <a:rPr lang="ru-RU" sz="1600" dirty="0" err="1" smtClean="0">
                <a:solidFill>
                  <a:srgbClr val="FF0000"/>
                </a:solidFill>
                <a:effectLst/>
                <a:latin typeface="Times New Roman" pitchFamily="18" charset="0"/>
                <a:cs typeface="Times New Roman" pitchFamily="18" charset="0"/>
              </a:rPr>
              <a:t>процесі</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виховання</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враховуйте</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індивідуальні</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особливості</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розвитку</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дитини</a:t>
            </a:r>
            <a:r>
              <a:rPr lang="ru-RU" sz="1600" dirty="0" smtClean="0">
                <a:solidFill>
                  <a:srgbClr val="FF0000"/>
                </a:solidFill>
                <a:effectLst/>
                <a:latin typeface="Times New Roman" pitchFamily="18" charset="0"/>
                <a:cs typeface="Times New Roman" pitchFamily="18" charset="0"/>
              </a:rPr>
              <a:t>.</a:t>
            </a:r>
            <a:br>
              <a:rPr lang="ru-RU" sz="1600" dirty="0" smtClean="0">
                <a:solidFill>
                  <a:srgbClr val="FF0000"/>
                </a:solidFill>
                <a:effectLst/>
                <a:latin typeface="Times New Roman" pitchFamily="18" charset="0"/>
                <a:cs typeface="Times New Roman" pitchFamily="18" charset="0"/>
              </a:rPr>
            </a:br>
            <a:r>
              <a:rPr lang="ru-RU" sz="1600" dirty="0" smtClean="0">
                <a:solidFill>
                  <a:srgbClr val="FFFF00"/>
                </a:solidFill>
                <a:effectLst/>
                <a:latin typeface="Times New Roman" pitchFamily="18" charset="0"/>
                <a:cs typeface="Times New Roman" pitchFamily="18" charset="0"/>
              </a:rPr>
              <a:t>2.</a:t>
            </a:r>
            <a:r>
              <a:rPr lang="ru-RU" sz="1600" dirty="0" smtClean="0">
                <a:solidFill>
                  <a:srgbClr val="FF0000"/>
                </a:solidFill>
                <a:effectLst/>
                <a:latin typeface="Times New Roman" pitchFamily="18" charset="0"/>
                <a:cs typeface="Times New Roman" pitchFamily="18" charset="0"/>
              </a:rPr>
              <a:t> Не </a:t>
            </a:r>
            <a:r>
              <a:rPr lang="ru-RU" sz="1600" dirty="0" err="1" smtClean="0">
                <a:solidFill>
                  <a:srgbClr val="FF0000"/>
                </a:solidFill>
                <a:effectLst/>
                <a:latin typeface="Times New Roman" pitchFamily="18" charset="0"/>
                <a:cs typeface="Times New Roman" pitchFamily="18" charset="0"/>
              </a:rPr>
              <a:t>ображайте</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не</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бийте</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не</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принижуйте</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дитину</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Пам’ятайте</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навчання</a:t>
            </a:r>
            <a:r>
              <a:rPr lang="ru-RU" sz="1600" dirty="0" smtClean="0">
                <a:solidFill>
                  <a:srgbClr val="FF0000"/>
                </a:solidFill>
                <a:effectLst/>
                <a:latin typeface="Times New Roman" pitchFamily="18" charset="0"/>
                <a:cs typeface="Times New Roman" pitchFamily="18" charset="0"/>
              </a:rPr>
              <a:t> – </a:t>
            </a:r>
            <a:r>
              <a:rPr lang="ru-RU" sz="1600" dirty="0" err="1" smtClean="0">
                <a:solidFill>
                  <a:srgbClr val="FF0000"/>
                </a:solidFill>
                <a:effectLst/>
                <a:latin typeface="Times New Roman" pitchFamily="18" charset="0"/>
                <a:cs typeface="Times New Roman" pitchFamily="18" charset="0"/>
              </a:rPr>
              <a:t>це</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радість</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негативні</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емоції</a:t>
            </a:r>
            <a:r>
              <a:rPr lang="ru-RU" sz="1600" dirty="0" smtClean="0">
                <a:solidFill>
                  <a:srgbClr val="FF0000"/>
                </a:solidFill>
                <a:effectLst/>
                <a:latin typeface="Times New Roman" pitchFamily="18" charset="0"/>
                <a:cs typeface="Times New Roman" pitchFamily="18" charset="0"/>
              </a:rPr>
              <a:t> не </a:t>
            </a:r>
            <a:r>
              <a:rPr lang="ru-RU" sz="1600" dirty="0" err="1" smtClean="0">
                <a:solidFill>
                  <a:srgbClr val="FF0000"/>
                </a:solidFill>
                <a:effectLst/>
                <a:latin typeface="Times New Roman" pitchFamily="18" charset="0"/>
                <a:cs typeface="Times New Roman" pitchFamily="18" charset="0"/>
              </a:rPr>
              <a:t>сприяють</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засвоєнню</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матеріалу</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вбивають</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бажання</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вчитися</a:t>
            </a:r>
            <a:r>
              <a:rPr lang="ru-RU" sz="1600" dirty="0" smtClean="0">
                <a:solidFill>
                  <a:srgbClr val="FF0000"/>
                </a:solidFill>
                <a:effectLst/>
                <a:latin typeface="Times New Roman" pitchFamily="18" charset="0"/>
                <a:cs typeface="Times New Roman" pitchFamily="18" charset="0"/>
              </a:rPr>
              <a:t>). Криком </a:t>
            </a:r>
            <a:r>
              <a:rPr lang="ru-RU" sz="1600" dirty="0" err="1" smtClean="0">
                <a:solidFill>
                  <a:srgbClr val="FF0000"/>
                </a:solidFill>
                <a:effectLst/>
                <a:latin typeface="Times New Roman" pitchFamily="18" charset="0"/>
                <a:cs typeface="Times New Roman" pitchFamily="18" charset="0"/>
              </a:rPr>
              <a:t>ви</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нічого</a:t>
            </a:r>
            <a:r>
              <a:rPr lang="ru-RU" sz="1600" dirty="0" smtClean="0">
                <a:solidFill>
                  <a:srgbClr val="FF0000"/>
                </a:solidFill>
                <a:effectLst/>
                <a:latin typeface="Times New Roman" pitchFamily="18" charset="0"/>
                <a:cs typeface="Times New Roman" pitchFamily="18" charset="0"/>
              </a:rPr>
              <a:t> не </a:t>
            </a:r>
            <a:r>
              <a:rPr lang="ru-RU" sz="1600" dirty="0" err="1" smtClean="0">
                <a:solidFill>
                  <a:srgbClr val="FF0000"/>
                </a:solidFill>
                <a:effectLst/>
                <a:latin typeface="Times New Roman" pitchFamily="18" charset="0"/>
                <a:cs typeface="Times New Roman" pitchFamily="18" charset="0"/>
              </a:rPr>
              <a:t>зміните</a:t>
            </a:r>
            <a:r>
              <a:rPr lang="ru-RU" sz="1600" dirty="0" smtClean="0">
                <a:solidFill>
                  <a:srgbClr val="FF0000"/>
                </a:solidFill>
                <a:effectLst/>
                <a:latin typeface="Times New Roman" pitchFamily="18" charset="0"/>
                <a:cs typeface="Times New Roman" pitchFamily="18" charset="0"/>
              </a:rPr>
              <a:t>.</a:t>
            </a:r>
            <a:br>
              <a:rPr lang="ru-RU" sz="1600" dirty="0" smtClean="0">
                <a:solidFill>
                  <a:srgbClr val="FF0000"/>
                </a:solidFill>
                <a:effectLst/>
                <a:latin typeface="Times New Roman" pitchFamily="18" charset="0"/>
                <a:cs typeface="Times New Roman" pitchFamily="18" charset="0"/>
              </a:rPr>
            </a:br>
            <a:r>
              <a:rPr lang="ru-RU" sz="1600" dirty="0" smtClean="0">
                <a:solidFill>
                  <a:srgbClr val="FFFF00"/>
                </a:solidFill>
                <a:effectLst/>
                <a:latin typeface="Times New Roman" pitchFamily="18" charset="0"/>
                <a:cs typeface="Times New Roman" pitchFamily="18" charset="0"/>
              </a:rPr>
              <a:t>3.</a:t>
            </a:r>
            <a:r>
              <a:rPr lang="ru-RU" sz="1600" dirty="0" smtClean="0">
                <a:solidFill>
                  <a:srgbClr val="FF0000"/>
                </a:solidFill>
                <a:effectLst/>
                <a:latin typeface="Times New Roman" pitchFamily="18" charset="0"/>
                <a:cs typeface="Times New Roman" pitchFamily="18" charset="0"/>
              </a:rPr>
              <a:t>Знайдіть час для </a:t>
            </a:r>
            <a:r>
              <a:rPr lang="ru-RU" sz="1600" dirty="0" err="1" smtClean="0">
                <a:solidFill>
                  <a:srgbClr val="FF0000"/>
                </a:solidFill>
                <a:effectLst/>
                <a:latin typeface="Times New Roman" pitchFamily="18" charset="0"/>
                <a:cs typeface="Times New Roman" pitchFamily="18" charset="0"/>
              </a:rPr>
              <a:t>бесіди</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з</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дитиною</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Під</a:t>
            </a:r>
            <a:r>
              <a:rPr lang="ru-RU" sz="1600" dirty="0" smtClean="0">
                <a:solidFill>
                  <a:srgbClr val="FF0000"/>
                </a:solidFill>
                <a:effectLst/>
                <a:latin typeface="Times New Roman" pitchFamily="18" charset="0"/>
                <a:cs typeface="Times New Roman" pitchFamily="18" charset="0"/>
              </a:rPr>
              <a:t> час </a:t>
            </a:r>
            <a:r>
              <a:rPr lang="ru-RU" sz="1600" dirty="0" err="1" smtClean="0">
                <a:solidFill>
                  <a:srgbClr val="FF0000"/>
                </a:solidFill>
                <a:effectLst/>
                <a:latin typeface="Times New Roman" pitchFamily="18" charset="0"/>
                <a:cs typeface="Times New Roman" pitchFamily="18" charset="0"/>
              </a:rPr>
              <a:t>спілкування</a:t>
            </a:r>
            <a:r>
              <a:rPr lang="ru-RU" sz="1600" dirty="0" smtClean="0">
                <a:solidFill>
                  <a:srgbClr val="FF0000"/>
                </a:solidFill>
                <a:effectLst/>
                <a:latin typeface="Times New Roman" pitchFamily="18" charset="0"/>
                <a:cs typeface="Times New Roman" pitchFamily="18" charset="0"/>
              </a:rPr>
              <a:t> не </a:t>
            </a:r>
            <a:r>
              <a:rPr lang="ru-RU" sz="1600" dirty="0" err="1" smtClean="0">
                <a:solidFill>
                  <a:srgbClr val="FF0000"/>
                </a:solidFill>
                <a:effectLst/>
                <a:latin typeface="Times New Roman" pitchFamily="18" charset="0"/>
                <a:cs typeface="Times New Roman" pitchFamily="18" charset="0"/>
              </a:rPr>
              <a:t>реагуйте</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бурхливо</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не</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засуджуйте</a:t>
            </a:r>
            <a:r>
              <a:rPr lang="ru-RU" sz="1600" dirty="0" smtClean="0">
                <a:solidFill>
                  <a:srgbClr val="FF0000"/>
                </a:solidFill>
                <a:effectLst/>
                <a:latin typeface="Times New Roman" pitchFamily="18" charset="0"/>
                <a:cs typeface="Times New Roman" pitchFamily="18" charset="0"/>
              </a:rPr>
              <a:t>, а будьте </a:t>
            </a:r>
            <a:r>
              <a:rPr lang="ru-RU" sz="1600" dirty="0" err="1" smtClean="0">
                <a:solidFill>
                  <a:srgbClr val="FF0000"/>
                </a:solidFill>
                <a:effectLst/>
                <a:latin typeface="Times New Roman" pitchFamily="18" charset="0"/>
                <a:cs typeface="Times New Roman" pitchFamily="18" charset="0"/>
              </a:rPr>
              <a:t>тактовними</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толерантними</a:t>
            </a:r>
            <a:r>
              <a:rPr lang="ru-RU" sz="1600" dirty="0" smtClean="0">
                <a:solidFill>
                  <a:srgbClr val="FF0000"/>
                </a:solidFill>
                <a:effectLst/>
                <a:latin typeface="Times New Roman" pitchFamily="18" charset="0"/>
                <a:cs typeface="Times New Roman" pitchFamily="18" charset="0"/>
              </a:rPr>
              <a:t> у </a:t>
            </a:r>
            <a:r>
              <a:rPr lang="ru-RU" sz="1600" dirty="0" err="1" smtClean="0">
                <a:solidFill>
                  <a:srgbClr val="FF0000"/>
                </a:solidFill>
                <a:effectLst/>
                <a:latin typeface="Times New Roman" pitchFamily="18" charset="0"/>
                <a:cs typeface="Times New Roman" pitchFamily="18" charset="0"/>
              </a:rPr>
              <a:t>вираженні</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своїх</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суджень</a:t>
            </a:r>
            <a:r>
              <a:rPr lang="ru-RU" sz="1600" dirty="0" smtClean="0">
                <a:solidFill>
                  <a:srgbClr val="FF0000"/>
                </a:solidFill>
                <a:effectLst/>
                <a:latin typeface="Times New Roman" pitchFamily="18" charset="0"/>
                <a:cs typeface="Times New Roman" pitchFamily="18" charset="0"/>
              </a:rPr>
              <a:t>, думок. </a:t>
            </a:r>
            <a:r>
              <a:rPr lang="ru-RU" sz="1600" dirty="0" err="1" smtClean="0">
                <a:solidFill>
                  <a:srgbClr val="FF0000"/>
                </a:solidFill>
                <a:effectLst/>
                <a:latin typeface="Times New Roman" pitchFamily="18" charset="0"/>
                <a:cs typeface="Times New Roman" pitchFamily="18" charset="0"/>
              </a:rPr>
              <a:t>Намагайтеся</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контролювати</a:t>
            </a:r>
            <a:r>
              <a:rPr lang="ru-RU" sz="1600" dirty="0" smtClean="0">
                <a:solidFill>
                  <a:srgbClr val="FF0000"/>
                </a:solidFill>
                <a:effectLst/>
                <a:latin typeface="Times New Roman" pitchFamily="18" charset="0"/>
                <a:cs typeface="Times New Roman" pitchFamily="18" charset="0"/>
              </a:rPr>
              <a:t> режим дня </a:t>
            </a:r>
            <a:r>
              <a:rPr lang="ru-RU" sz="1600" dirty="0" err="1" smtClean="0">
                <a:solidFill>
                  <a:srgbClr val="FF0000"/>
                </a:solidFill>
                <a:effectLst/>
                <a:latin typeface="Times New Roman" pitchFamily="18" charset="0"/>
                <a:cs typeface="Times New Roman" pitchFamily="18" charset="0"/>
              </a:rPr>
              <a:t>дитини</a:t>
            </a:r>
            <a:r>
              <a:rPr lang="ru-RU" sz="1600" dirty="0" smtClean="0">
                <a:solidFill>
                  <a:srgbClr val="FF0000"/>
                </a:solidFill>
                <a:effectLst/>
                <a:latin typeface="Times New Roman" pitchFamily="18" charset="0"/>
                <a:cs typeface="Times New Roman" pitchFamily="18" charset="0"/>
              </a:rPr>
              <a:t>.</a:t>
            </a:r>
            <a:br>
              <a:rPr lang="ru-RU" sz="1600" dirty="0" smtClean="0">
                <a:solidFill>
                  <a:srgbClr val="FF0000"/>
                </a:solidFill>
                <a:effectLst/>
                <a:latin typeface="Times New Roman" pitchFamily="18" charset="0"/>
                <a:cs typeface="Times New Roman" pitchFamily="18" charset="0"/>
              </a:rPr>
            </a:br>
            <a:r>
              <a:rPr lang="ru-RU" sz="1600" dirty="0" smtClean="0">
                <a:solidFill>
                  <a:srgbClr val="FFFF00"/>
                </a:solidFill>
                <a:effectLst/>
                <a:latin typeface="Times New Roman" pitchFamily="18" charset="0"/>
                <a:cs typeface="Times New Roman" pitchFamily="18" charset="0"/>
              </a:rPr>
              <a:t>4.</a:t>
            </a:r>
            <a:r>
              <a:rPr lang="ru-RU" sz="1600" dirty="0" smtClean="0">
                <a:solidFill>
                  <a:srgbClr val="FF0000"/>
                </a:solidFill>
                <a:effectLst/>
                <a:latin typeface="Times New Roman" pitchFamily="18" charset="0"/>
                <a:cs typeface="Times New Roman" pitchFamily="18" charset="0"/>
              </a:rPr>
              <a:t>Пам’ятайте, </a:t>
            </a:r>
            <a:r>
              <a:rPr lang="ru-RU" sz="1600" dirty="0" err="1" smtClean="0">
                <a:solidFill>
                  <a:srgbClr val="FF0000"/>
                </a:solidFill>
                <a:effectLst/>
                <a:latin typeface="Times New Roman" pitchFamily="18" charset="0"/>
                <a:cs typeface="Times New Roman" pitchFamily="18" charset="0"/>
              </a:rPr>
              <a:t>що</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дитина</a:t>
            </a:r>
            <a:r>
              <a:rPr lang="ru-RU" sz="1600" dirty="0" smtClean="0">
                <a:solidFill>
                  <a:srgbClr val="FF0000"/>
                </a:solidFill>
                <a:effectLst/>
                <a:latin typeface="Times New Roman" pitchFamily="18" charset="0"/>
                <a:cs typeface="Times New Roman" pitchFamily="18" charset="0"/>
              </a:rPr>
              <a:t> – </a:t>
            </a:r>
            <a:r>
              <a:rPr lang="ru-RU" sz="1600" dirty="0" err="1" smtClean="0">
                <a:solidFill>
                  <a:srgbClr val="FF0000"/>
                </a:solidFill>
                <a:effectLst/>
                <a:latin typeface="Times New Roman" pitchFamily="18" charset="0"/>
                <a:cs typeface="Times New Roman" pitchFamily="18" charset="0"/>
              </a:rPr>
              <a:t>це</a:t>
            </a:r>
            <a:r>
              <a:rPr lang="ru-RU" sz="1600" dirty="0" smtClean="0">
                <a:solidFill>
                  <a:srgbClr val="FF0000"/>
                </a:solidFill>
                <a:effectLst/>
                <a:latin typeface="Times New Roman" pitchFamily="18" charset="0"/>
                <a:cs typeface="Times New Roman" pitchFamily="18" charset="0"/>
              </a:rPr>
              <a:t> ваше </a:t>
            </a:r>
            <a:r>
              <a:rPr lang="ru-RU" sz="1600" dirty="0" err="1" smtClean="0">
                <a:solidFill>
                  <a:srgbClr val="FF0000"/>
                </a:solidFill>
                <a:effectLst/>
                <a:latin typeface="Times New Roman" pitchFamily="18" charset="0"/>
                <a:cs typeface="Times New Roman" pitchFamily="18" charset="0"/>
              </a:rPr>
              <a:t>відображення</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грубість</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породжує</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грубість</a:t>
            </a:r>
            <a:r>
              <a:rPr lang="ru-RU" sz="1600" dirty="0" smtClean="0">
                <a:solidFill>
                  <a:srgbClr val="FF0000"/>
                </a:solidFill>
                <a:effectLst/>
                <a:latin typeface="Times New Roman" pitchFamily="18" charset="0"/>
                <a:cs typeface="Times New Roman" pitchFamily="18" charset="0"/>
              </a:rPr>
              <a:t>, крик – </a:t>
            </a:r>
            <a:r>
              <a:rPr lang="ru-RU" sz="1600" dirty="0" err="1" smtClean="0">
                <a:solidFill>
                  <a:srgbClr val="FF0000"/>
                </a:solidFill>
                <a:effectLst/>
                <a:latin typeface="Times New Roman" pitchFamily="18" charset="0"/>
                <a:cs typeface="Times New Roman" pitchFamily="18" charset="0"/>
              </a:rPr>
              <a:t>крик</a:t>
            </a:r>
            <a:r>
              <a:rPr lang="ru-RU" sz="1600" dirty="0" smtClean="0">
                <a:solidFill>
                  <a:srgbClr val="FF0000"/>
                </a:solidFill>
                <a:effectLst/>
                <a:latin typeface="Times New Roman" pitchFamily="18" charset="0"/>
                <a:cs typeface="Times New Roman" pitchFamily="18" charset="0"/>
              </a:rPr>
              <a:t>, а </a:t>
            </a:r>
            <a:r>
              <a:rPr lang="ru-RU" sz="1600" dirty="0" err="1" smtClean="0">
                <a:solidFill>
                  <a:srgbClr val="FF0000"/>
                </a:solidFill>
                <a:effectLst/>
                <a:latin typeface="Times New Roman" pitchFamily="18" charset="0"/>
                <a:cs typeface="Times New Roman" pitchFamily="18" charset="0"/>
              </a:rPr>
              <a:t>взаєморозуміння</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і</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доброзичливість</a:t>
            </a:r>
            <a:r>
              <a:rPr lang="ru-RU" sz="1600" dirty="0" smtClean="0">
                <a:solidFill>
                  <a:srgbClr val="FF0000"/>
                </a:solidFill>
                <a:effectLst/>
                <a:latin typeface="Times New Roman" pitchFamily="18" charset="0"/>
                <a:cs typeface="Times New Roman" pitchFamily="18" charset="0"/>
              </a:rPr>
              <a:t> – добро </a:t>
            </a:r>
            <a:r>
              <a:rPr lang="ru-RU" sz="1600" dirty="0" err="1" smtClean="0">
                <a:solidFill>
                  <a:srgbClr val="FF0000"/>
                </a:solidFill>
                <a:effectLst/>
                <a:latin typeface="Times New Roman" pitchFamily="18" charset="0"/>
                <a:cs typeface="Times New Roman" pitchFamily="18" charset="0"/>
              </a:rPr>
              <a:t>і</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злагоду</a:t>
            </a:r>
            <a:r>
              <a:rPr lang="ru-RU" sz="1600" dirty="0" smtClean="0">
                <a:solidFill>
                  <a:srgbClr val="FF0000"/>
                </a:solidFill>
                <a:effectLst/>
                <a:latin typeface="Times New Roman" pitchFamily="18" charset="0"/>
                <a:cs typeface="Times New Roman" pitchFamily="18" charset="0"/>
              </a:rPr>
              <a:t> в </a:t>
            </a:r>
            <a:r>
              <a:rPr lang="ru-RU" sz="1600" dirty="0" err="1" smtClean="0">
                <a:solidFill>
                  <a:srgbClr val="FF0000"/>
                </a:solidFill>
                <a:effectLst/>
                <a:latin typeface="Times New Roman" pitchFamily="18" charset="0"/>
                <a:cs typeface="Times New Roman" pitchFamily="18" charset="0"/>
              </a:rPr>
              <a:t>сім’ї</a:t>
            </a:r>
            <a:r>
              <a:rPr lang="ru-RU" sz="1600" dirty="0" smtClean="0">
                <a:solidFill>
                  <a:srgbClr val="FF0000"/>
                </a:solidFill>
                <a:effectLst/>
                <a:latin typeface="Times New Roman" pitchFamily="18" charset="0"/>
                <a:cs typeface="Times New Roman" pitchFamily="18" charset="0"/>
              </a:rPr>
              <a:t>). Запитайте себе: „</a:t>
            </a:r>
            <a:r>
              <a:rPr lang="ru-RU" sz="1600" dirty="0" err="1" smtClean="0">
                <a:solidFill>
                  <a:srgbClr val="FF0000"/>
                </a:solidFill>
                <a:effectLst/>
                <a:latin typeface="Times New Roman" pitchFamily="18" charset="0"/>
                <a:cs typeface="Times New Roman" pitchFamily="18" charset="0"/>
              </a:rPr>
              <a:t>Чи</a:t>
            </a:r>
            <a:r>
              <a:rPr lang="ru-RU" sz="1600" dirty="0" smtClean="0">
                <a:solidFill>
                  <a:srgbClr val="FF0000"/>
                </a:solidFill>
                <a:effectLst/>
                <a:latin typeface="Times New Roman" pitchFamily="18" charset="0"/>
                <a:cs typeface="Times New Roman" pitchFamily="18" charset="0"/>
              </a:rPr>
              <a:t> хочу я, </a:t>
            </a:r>
            <a:r>
              <a:rPr lang="ru-RU" sz="1600" dirty="0" err="1" smtClean="0">
                <a:solidFill>
                  <a:srgbClr val="FF0000"/>
                </a:solidFill>
                <a:effectLst/>
                <a:latin typeface="Times New Roman" pitchFamily="18" charset="0"/>
                <a:cs typeface="Times New Roman" pitchFamily="18" charset="0"/>
              </a:rPr>
              <a:t>щоб</a:t>
            </a:r>
            <a:r>
              <a:rPr lang="ru-RU" sz="1600" dirty="0" smtClean="0">
                <a:solidFill>
                  <a:srgbClr val="FF0000"/>
                </a:solidFill>
                <a:effectLst/>
                <a:latin typeface="Times New Roman" pitchFamily="18" charset="0"/>
                <a:cs typeface="Times New Roman" pitchFamily="18" charset="0"/>
              </a:rPr>
              <a:t> моя </a:t>
            </a:r>
            <a:r>
              <a:rPr lang="ru-RU" sz="1600" dirty="0" err="1" smtClean="0">
                <a:solidFill>
                  <a:srgbClr val="FF0000"/>
                </a:solidFill>
                <a:effectLst/>
                <a:latin typeface="Times New Roman" pitchFamily="18" charset="0"/>
                <a:cs typeface="Times New Roman" pitchFamily="18" charset="0"/>
              </a:rPr>
              <a:t>дитина</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була</a:t>
            </a:r>
            <a:r>
              <a:rPr lang="ru-RU" sz="1600" dirty="0" smtClean="0">
                <a:solidFill>
                  <a:srgbClr val="FF0000"/>
                </a:solidFill>
                <a:effectLst/>
                <a:latin typeface="Times New Roman" pitchFamily="18" charset="0"/>
                <a:cs typeface="Times New Roman" pitchFamily="18" charset="0"/>
              </a:rPr>
              <a:t> схожа на мене?“</a:t>
            </a:r>
            <a:br>
              <a:rPr lang="ru-RU" sz="1600" dirty="0" smtClean="0">
                <a:solidFill>
                  <a:srgbClr val="FF0000"/>
                </a:solidFill>
                <a:effectLst/>
                <a:latin typeface="Times New Roman" pitchFamily="18" charset="0"/>
                <a:cs typeface="Times New Roman" pitchFamily="18" charset="0"/>
              </a:rPr>
            </a:br>
            <a:r>
              <a:rPr lang="ru-RU" sz="1600" dirty="0" smtClean="0">
                <a:solidFill>
                  <a:srgbClr val="FFFF00"/>
                </a:solidFill>
                <a:effectLst/>
                <a:latin typeface="Times New Roman" pitchFamily="18" charset="0"/>
                <a:cs typeface="Times New Roman" pitchFamily="18" charset="0"/>
              </a:rPr>
              <a:t>5.</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Дитина</a:t>
            </a:r>
            <a:r>
              <a:rPr lang="ru-RU" sz="1600" dirty="0" smtClean="0">
                <a:solidFill>
                  <a:srgbClr val="FF0000"/>
                </a:solidFill>
                <a:effectLst/>
                <a:latin typeface="Times New Roman" pitchFamily="18" charset="0"/>
                <a:cs typeface="Times New Roman" pitchFamily="18" charset="0"/>
              </a:rPr>
              <a:t> – </a:t>
            </a:r>
            <a:r>
              <a:rPr lang="ru-RU" sz="1600" dirty="0" err="1" smtClean="0">
                <a:solidFill>
                  <a:srgbClr val="FF0000"/>
                </a:solidFill>
                <a:effectLst/>
                <a:latin typeface="Times New Roman" pitchFamily="18" charset="0"/>
                <a:cs typeface="Times New Roman" pitchFamily="18" charset="0"/>
              </a:rPr>
              <a:t>це</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цілий</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світ</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сприймайте</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її</a:t>
            </a:r>
            <a:r>
              <a:rPr lang="ru-RU" sz="1600" dirty="0" smtClean="0">
                <a:solidFill>
                  <a:srgbClr val="FF0000"/>
                </a:solidFill>
                <a:effectLst/>
                <a:latin typeface="Times New Roman" pitchFamily="18" charset="0"/>
                <a:cs typeface="Times New Roman" pitchFamily="18" charset="0"/>
              </a:rPr>
              <a:t> як </a:t>
            </a:r>
            <a:r>
              <a:rPr lang="ru-RU" sz="1600" dirty="0" err="1" smtClean="0">
                <a:solidFill>
                  <a:srgbClr val="FF0000"/>
                </a:solidFill>
                <a:effectLst/>
                <a:latin typeface="Times New Roman" pitchFamily="18" charset="0"/>
                <a:cs typeface="Times New Roman" pitchFamily="18" charset="0"/>
              </a:rPr>
              <a:t>цілісну</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особистість</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дорослу</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людину</a:t>
            </a:r>
            <a:r>
              <a:rPr lang="ru-RU" sz="1600" dirty="0" smtClean="0">
                <a:solidFill>
                  <a:srgbClr val="FF0000"/>
                </a:solidFill>
                <a:effectLst/>
                <a:latin typeface="Times New Roman" pitchFamily="18" charset="0"/>
                <a:cs typeface="Times New Roman" pitchFamily="18" charset="0"/>
              </a:rPr>
              <a:t>, яка </a:t>
            </a:r>
            <a:r>
              <a:rPr lang="ru-RU" sz="1600" dirty="0" err="1" smtClean="0">
                <a:solidFill>
                  <a:srgbClr val="FF0000"/>
                </a:solidFill>
                <a:effectLst/>
                <a:latin typeface="Times New Roman" pitchFamily="18" charset="0"/>
                <a:cs typeface="Times New Roman" pitchFamily="18" charset="0"/>
              </a:rPr>
              <a:t>має</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свої</a:t>
            </a:r>
            <a:r>
              <a:rPr lang="ru-RU" sz="1600" dirty="0" smtClean="0">
                <a:solidFill>
                  <a:srgbClr val="FF0000"/>
                </a:solidFill>
                <a:effectLst/>
                <a:latin typeface="Times New Roman" pitchFamily="18" charset="0"/>
                <a:cs typeface="Times New Roman" pitchFamily="18" charset="0"/>
              </a:rPr>
              <a:t> права (на </a:t>
            </a:r>
            <a:r>
              <a:rPr lang="ru-RU" sz="1600" dirty="0" err="1" smtClean="0">
                <a:solidFill>
                  <a:srgbClr val="FF0000"/>
                </a:solidFill>
                <a:effectLst/>
                <a:latin typeface="Times New Roman" pitchFamily="18" charset="0"/>
                <a:cs typeface="Times New Roman" pitchFamily="18" charset="0"/>
              </a:rPr>
              <a:t>навчання,відпочинок</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тощо</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і</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певні</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обов’язки</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вчитися</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дотримуватись</a:t>
            </a:r>
            <a:r>
              <a:rPr lang="ru-RU" sz="1600" dirty="0" smtClean="0">
                <a:solidFill>
                  <a:srgbClr val="FF0000"/>
                </a:solidFill>
                <a:effectLst/>
                <a:latin typeface="Times New Roman" pitchFamily="18" charset="0"/>
                <a:cs typeface="Times New Roman" pitchFamily="18" charset="0"/>
              </a:rPr>
              <a:t> правил для </a:t>
            </a:r>
            <a:r>
              <a:rPr lang="ru-RU" sz="1600" dirty="0" err="1" smtClean="0">
                <a:solidFill>
                  <a:srgbClr val="FF0000"/>
                </a:solidFill>
                <a:effectLst/>
                <a:latin typeface="Times New Roman" pitchFamily="18" charset="0"/>
                <a:cs typeface="Times New Roman" pitchFamily="18" charset="0"/>
              </a:rPr>
              <a:t>учнів</a:t>
            </a:r>
            <a:r>
              <a:rPr lang="ru-RU" sz="1600" dirty="0" smtClean="0">
                <a:solidFill>
                  <a:srgbClr val="FF0000"/>
                </a:solidFill>
                <a:effectLst/>
                <a:latin typeface="Times New Roman" pitchFamily="18" charset="0"/>
                <a:cs typeface="Times New Roman" pitchFamily="18" charset="0"/>
              </a:rPr>
              <a:t>).</a:t>
            </a:r>
            <a:br>
              <a:rPr lang="ru-RU" sz="1600" dirty="0" smtClean="0">
                <a:solidFill>
                  <a:srgbClr val="FF0000"/>
                </a:solidFill>
                <a:effectLst/>
                <a:latin typeface="Times New Roman" pitchFamily="18" charset="0"/>
                <a:cs typeface="Times New Roman" pitchFamily="18" charset="0"/>
              </a:rPr>
            </a:br>
            <a:r>
              <a:rPr lang="ru-RU" sz="1600" dirty="0" smtClean="0">
                <a:solidFill>
                  <a:srgbClr val="FFFF00"/>
                </a:solidFill>
                <a:effectLst/>
                <a:latin typeface="Times New Roman" pitchFamily="18" charset="0"/>
                <a:cs typeface="Times New Roman" pitchFamily="18" charset="0"/>
              </a:rPr>
              <a:t>6.</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Якщо</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ви</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помітили</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що</a:t>
            </a:r>
            <a:r>
              <a:rPr lang="ru-RU" sz="1600" dirty="0" smtClean="0">
                <a:solidFill>
                  <a:srgbClr val="FF0000"/>
                </a:solidFill>
                <a:effectLst/>
                <a:latin typeface="Times New Roman" pitchFamily="18" charset="0"/>
                <a:cs typeface="Times New Roman" pitchFamily="18" charset="0"/>
              </a:rPr>
              <a:t> у </a:t>
            </a:r>
            <a:r>
              <a:rPr lang="ru-RU" sz="1600" dirty="0" err="1" smtClean="0">
                <a:solidFill>
                  <a:srgbClr val="FF0000"/>
                </a:solidFill>
                <a:effectLst/>
                <a:latin typeface="Times New Roman" pitchFamily="18" charset="0"/>
                <a:cs typeface="Times New Roman" pitchFamily="18" charset="0"/>
              </a:rPr>
              <a:t>дитини</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важкий</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період</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тоді</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підтримайте</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її</a:t>
            </a:r>
            <a:r>
              <a:rPr lang="ru-RU" sz="1600" dirty="0" smtClean="0">
                <a:solidFill>
                  <a:srgbClr val="FF0000"/>
                </a:solidFill>
                <a:effectLst/>
                <a:latin typeface="Times New Roman" pitchFamily="18" charset="0"/>
                <a:cs typeface="Times New Roman" pitchFamily="18" charset="0"/>
              </a:rPr>
              <a:t>.</a:t>
            </a:r>
            <a:br>
              <a:rPr lang="ru-RU" sz="1600" dirty="0" smtClean="0">
                <a:solidFill>
                  <a:srgbClr val="FF0000"/>
                </a:solidFill>
                <a:effectLst/>
                <a:latin typeface="Times New Roman" pitchFamily="18" charset="0"/>
                <a:cs typeface="Times New Roman" pitchFamily="18" charset="0"/>
              </a:rPr>
            </a:br>
            <a:r>
              <a:rPr lang="ru-RU" sz="1600" dirty="0" smtClean="0">
                <a:solidFill>
                  <a:srgbClr val="FFFF00"/>
                </a:solidFill>
                <a:effectLst/>
                <a:latin typeface="Times New Roman" pitchFamily="18" charset="0"/>
                <a:cs typeface="Times New Roman" pitchFamily="18" charset="0"/>
              </a:rPr>
              <a:t>7.</a:t>
            </a:r>
            <a:r>
              <a:rPr lang="ru-RU" sz="1600" dirty="0" smtClean="0">
                <a:solidFill>
                  <a:srgbClr val="FF0000"/>
                </a:solidFill>
                <a:effectLst/>
                <a:latin typeface="Times New Roman" pitchFamily="18" charset="0"/>
                <a:cs typeface="Times New Roman" pitchFamily="18" charset="0"/>
              </a:rPr>
              <a:t>Не </a:t>
            </a:r>
            <a:r>
              <a:rPr lang="ru-RU" sz="1600" dirty="0" err="1" smtClean="0">
                <a:solidFill>
                  <a:srgbClr val="FF0000"/>
                </a:solidFill>
                <a:effectLst/>
                <a:latin typeface="Times New Roman" pitchFamily="18" charset="0"/>
                <a:cs typeface="Times New Roman" pitchFamily="18" charset="0"/>
              </a:rPr>
              <a:t>віддаляйте</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дитину</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від</a:t>
            </a:r>
            <a:r>
              <a:rPr lang="ru-RU" sz="1600" dirty="0" smtClean="0">
                <a:solidFill>
                  <a:srgbClr val="FF0000"/>
                </a:solidFill>
                <a:effectLst/>
                <a:latin typeface="Times New Roman" pitchFamily="18" charset="0"/>
                <a:cs typeface="Times New Roman" pitchFamily="18" charset="0"/>
              </a:rPr>
              <a:t> себе – </a:t>
            </a:r>
            <a:r>
              <a:rPr lang="ru-RU" sz="1600" dirty="0" err="1" smtClean="0">
                <a:solidFill>
                  <a:srgbClr val="FF0000"/>
                </a:solidFill>
                <a:effectLst/>
                <a:latin typeface="Times New Roman" pitchFamily="18" charset="0"/>
                <a:cs typeface="Times New Roman" pitchFamily="18" charset="0"/>
              </a:rPr>
              <a:t>знайдіть</a:t>
            </a:r>
            <a:r>
              <a:rPr lang="ru-RU" sz="1600" dirty="0" smtClean="0">
                <a:solidFill>
                  <a:srgbClr val="FF0000"/>
                </a:solidFill>
                <a:effectLst/>
                <a:latin typeface="Times New Roman" pitchFamily="18" charset="0"/>
                <a:cs typeface="Times New Roman" pitchFamily="18" charset="0"/>
              </a:rPr>
              <a:t> час </a:t>
            </a:r>
            <a:r>
              <a:rPr lang="ru-RU" sz="1600" dirty="0" err="1" smtClean="0">
                <a:solidFill>
                  <a:srgbClr val="FF0000"/>
                </a:solidFill>
                <a:effectLst/>
                <a:latin typeface="Times New Roman" pitchFamily="18" charset="0"/>
                <a:cs typeface="Times New Roman" pitchFamily="18" charset="0"/>
              </a:rPr>
              <a:t>поговорити</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зрозуміти</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згадати</a:t>
            </a:r>
            <a:r>
              <a:rPr lang="ru-RU" sz="1600" dirty="0" smtClean="0">
                <a:solidFill>
                  <a:srgbClr val="FF0000"/>
                </a:solidFill>
                <a:effectLst/>
                <a:latin typeface="Times New Roman" pitchFamily="18" charset="0"/>
                <a:cs typeface="Times New Roman" pitchFamily="18" charset="0"/>
              </a:rPr>
              <a:t> себе в </a:t>
            </a:r>
            <a:r>
              <a:rPr lang="ru-RU" sz="1600" dirty="0" err="1" smtClean="0">
                <a:solidFill>
                  <a:srgbClr val="FF0000"/>
                </a:solidFill>
                <a:effectLst/>
                <a:latin typeface="Times New Roman" pitchFamily="18" charset="0"/>
                <a:cs typeface="Times New Roman" pitchFamily="18" charset="0"/>
              </a:rPr>
              <a:t>її</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віці</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допоможіть</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якщо</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потрібно</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лагідним</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добрим</a:t>
            </a:r>
            <a:r>
              <a:rPr lang="ru-RU" sz="1600" dirty="0" smtClean="0">
                <a:solidFill>
                  <a:srgbClr val="FF0000"/>
                </a:solidFill>
                <a:effectLst/>
                <a:latin typeface="Times New Roman" pitchFamily="18" charset="0"/>
                <a:cs typeface="Times New Roman" pitchFamily="18" charset="0"/>
              </a:rPr>
              <a:t> словом.</a:t>
            </a:r>
            <a:br>
              <a:rPr lang="ru-RU" sz="1600" dirty="0" smtClean="0">
                <a:solidFill>
                  <a:srgbClr val="FF0000"/>
                </a:solidFill>
                <a:effectLst/>
                <a:latin typeface="Times New Roman" pitchFamily="18" charset="0"/>
                <a:cs typeface="Times New Roman" pitchFamily="18" charset="0"/>
              </a:rPr>
            </a:br>
            <a:r>
              <a:rPr lang="ru-RU" sz="1600" dirty="0" smtClean="0">
                <a:solidFill>
                  <a:srgbClr val="FFFF00"/>
                </a:solidFill>
                <a:effectLst/>
                <a:latin typeface="Times New Roman" pitchFamily="18" charset="0"/>
                <a:cs typeface="Times New Roman" pitchFamily="18" charset="0"/>
              </a:rPr>
              <a:t>8.</a:t>
            </a:r>
            <a:r>
              <a:rPr lang="ru-RU" sz="1600" dirty="0" smtClean="0">
                <a:solidFill>
                  <a:srgbClr val="FF0000"/>
                </a:solidFill>
                <a:effectLst/>
                <a:latin typeface="Times New Roman" pitchFamily="18" charset="0"/>
                <a:cs typeface="Times New Roman" pitchFamily="18" charset="0"/>
              </a:rPr>
              <a:t>Не </a:t>
            </a:r>
            <a:r>
              <a:rPr lang="ru-RU" sz="1600" dirty="0" err="1" smtClean="0">
                <a:solidFill>
                  <a:srgbClr val="FF0000"/>
                </a:solidFill>
                <a:effectLst/>
                <a:latin typeface="Times New Roman" pitchFamily="18" charset="0"/>
                <a:cs typeface="Times New Roman" pitchFamily="18" charset="0"/>
              </a:rPr>
              <a:t>шкодуйте</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ніжних</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слів</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будуючи</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стосунки</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з</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власною</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дитиною</a:t>
            </a:r>
            <a:r>
              <a:rPr lang="ru-RU" sz="1600" dirty="0" smtClean="0">
                <a:solidFill>
                  <a:srgbClr val="FF0000"/>
                </a:solidFill>
                <a:effectLst/>
                <a:latin typeface="Times New Roman" pitchFamily="18" charset="0"/>
                <a:cs typeface="Times New Roman" pitchFamily="18" charset="0"/>
              </a:rPr>
              <a:t>.</a:t>
            </a:r>
            <a:br>
              <a:rPr lang="ru-RU" sz="1600" dirty="0" smtClean="0">
                <a:solidFill>
                  <a:srgbClr val="FF0000"/>
                </a:solidFill>
                <a:effectLst/>
                <a:latin typeface="Times New Roman" pitchFamily="18" charset="0"/>
                <a:cs typeface="Times New Roman" pitchFamily="18" charset="0"/>
              </a:rPr>
            </a:br>
            <a:r>
              <a:rPr lang="ru-RU" sz="1600" dirty="0" smtClean="0">
                <a:solidFill>
                  <a:srgbClr val="FFFF00"/>
                </a:solidFill>
                <a:effectLst/>
                <a:latin typeface="Times New Roman" pitchFamily="18" charset="0"/>
                <a:cs typeface="Times New Roman" pitchFamily="18" charset="0"/>
              </a:rPr>
              <a:t>9. </a:t>
            </a:r>
            <a:r>
              <a:rPr lang="ru-RU" sz="1600" dirty="0" err="1" smtClean="0">
                <a:solidFill>
                  <a:srgbClr val="FF0000"/>
                </a:solidFill>
                <a:effectLst/>
                <a:latin typeface="Times New Roman" pitchFamily="18" charset="0"/>
                <a:cs typeface="Times New Roman" pitchFamily="18" charset="0"/>
              </a:rPr>
              <a:t>Ви</a:t>
            </a:r>
            <a:r>
              <a:rPr lang="ru-RU" sz="1600" dirty="0" smtClean="0">
                <a:solidFill>
                  <a:srgbClr val="FF0000"/>
                </a:solidFill>
                <a:effectLst/>
                <a:latin typeface="Times New Roman" pitchFamily="18" charset="0"/>
                <a:cs typeface="Times New Roman" pitchFamily="18" charset="0"/>
              </a:rPr>
              <a:t> дали </a:t>
            </a:r>
            <a:r>
              <a:rPr lang="ru-RU" sz="1600" dirty="0" err="1" smtClean="0">
                <a:solidFill>
                  <a:srgbClr val="FF0000"/>
                </a:solidFill>
                <a:effectLst/>
                <a:latin typeface="Times New Roman" pitchFamily="18" charset="0"/>
                <a:cs typeface="Times New Roman" pitchFamily="18" charset="0"/>
              </a:rPr>
              <a:t>дитині</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життя</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тож</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допоможіть</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зорієнтуватися</a:t>
            </a:r>
            <a:r>
              <a:rPr lang="ru-RU" sz="1600" dirty="0" smtClean="0">
                <a:solidFill>
                  <a:srgbClr val="FF0000"/>
                </a:solidFill>
                <a:effectLst/>
                <a:latin typeface="Times New Roman" pitchFamily="18" charset="0"/>
                <a:cs typeface="Times New Roman" pitchFamily="18" charset="0"/>
              </a:rPr>
              <a:t> у </a:t>
            </a:r>
            <a:r>
              <a:rPr lang="ru-RU" sz="1600" dirty="0" err="1" smtClean="0">
                <a:solidFill>
                  <a:srgbClr val="FF0000"/>
                </a:solidFill>
                <a:effectLst/>
                <a:latin typeface="Times New Roman" pitchFamily="18" charset="0"/>
                <a:cs typeface="Times New Roman" pitchFamily="18" charset="0"/>
              </a:rPr>
              <a:t>бурхливому</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морі</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життєвих</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подій</a:t>
            </a:r>
            <a:r>
              <a:rPr lang="ru-RU" sz="1600" dirty="0" smtClean="0">
                <a:solidFill>
                  <a:srgbClr val="FF0000"/>
                </a:solidFill>
                <a:effectLst/>
                <a:latin typeface="Times New Roman" pitchFamily="18" charset="0"/>
                <a:cs typeface="Times New Roman" pitchFamily="18" charset="0"/>
              </a:rPr>
              <a:t>.</a:t>
            </a:r>
            <a:br>
              <a:rPr lang="ru-RU" sz="1600" dirty="0" smtClean="0">
                <a:solidFill>
                  <a:srgbClr val="FF0000"/>
                </a:solidFill>
                <a:effectLst/>
                <a:latin typeface="Times New Roman" pitchFamily="18" charset="0"/>
                <a:cs typeface="Times New Roman" pitchFamily="18" charset="0"/>
              </a:rPr>
            </a:br>
            <a:r>
              <a:rPr lang="ru-RU" sz="1600" dirty="0" smtClean="0">
                <a:solidFill>
                  <a:srgbClr val="FFFF00"/>
                </a:solidFill>
                <a:effectLst/>
                <a:latin typeface="Times New Roman" pitchFamily="18" charset="0"/>
                <a:cs typeface="Times New Roman" pitchFamily="18" charset="0"/>
              </a:rPr>
              <a:t>10.</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Приймайте</a:t>
            </a:r>
            <a:r>
              <a:rPr lang="ru-RU" sz="1600" dirty="0" smtClean="0">
                <a:solidFill>
                  <a:srgbClr val="FF0000"/>
                </a:solidFill>
                <a:effectLst/>
                <a:latin typeface="Times New Roman" pitchFamily="18" charset="0"/>
                <a:cs typeface="Times New Roman" pitchFamily="18" charset="0"/>
              </a:rPr>
              <a:t> та </a:t>
            </a:r>
            <a:r>
              <a:rPr lang="ru-RU" sz="1600" dirty="0" err="1" smtClean="0">
                <a:solidFill>
                  <a:srgbClr val="FF0000"/>
                </a:solidFill>
                <a:effectLst/>
                <a:latin typeface="Times New Roman" pitchFamily="18" charset="0"/>
                <a:cs typeface="Times New Roman" pitchFamily="18" charset="0"/>
              </a:rPr>
              <a:t>любіть</a:t>
            </a:r>
            <a:r>
              <a:rPr lang="ru-RU" sz="1600" dirty="0" smtClean="0">
                <a:solidFill>
                  <a:srgbClr val="FF0000"/>
                </a:solidFill>
                <a:effectLst/>
                <a:latin typeface="Times New Roman" pitchFamily="18" charset="0"/>
                <a:cs typeface="Times New Roman" pitchFamily="18" charset="0"/>
              </a:rPr>
              <a:t> </a:t>
            </a:r>
            <a:r>
              <a:rPr lang="ru-RU" sz="1600" dirty="0" err="1" smtClean="0">
                <a:solidFill>
                  <a:srgbClr val="FF0000"/>
                </a:solidFill>
                <a:effectLst/>
                <a:latin typeface="Times New Roman" pitchFamily="18" charset="0"/>
                <a:cs typeface="Times New Roman" pitchFamily="18" charset="0"/>
              </a:rPr>
              <a:t>дитину</a:t>
            </a:r>
            <a:r>
              <a:rPr lang="ru-RU" sz="1600" dirty="0" smtClean="0">
                <a:solidFill>
                  <a:srgbClr val="FF0000"/>
                </a:solidFill>
                <a:effectLst/>
                <a:latin typeface="Times New Roman" pitchFamily="18" charset="0"/>
                <a:cs typeface="Times New Roman" pitchFamily="18" charset="0"/>
              </a:rPr>
              <a:t> такою, </a:t>
            </a:r>
            <a:r>
              <a:rPr lang="ru-RU" sz="1600" dirty="0" err="1" smtClean="0">
                <a:solidFill>
                  <a:srgbClr val="FF0000"/>
                </a:solidFill>
                <a:effectLst/>
                <a:latin typeface="Times New Roman" pitchFamily="18" charset="0"/>
                <a:cs typeface="Times New Roman" pitchFamily="18" charset="0"/>
              </a:rPr>
              <a:t>якою</a:t>
            </a:r>
            <a:r>
              <a:rPr lang="ru-RU" sz="1600" dirty="0" smtClean="0">
                <a:solidFill>
                  <a:srgbClr val="FF0000"/>
                </a:solidFill>
                <a:effectLst/>
                <a:latin typeface="Times New Roman" pitchFamily="18" charset="0"/>
                <a:cs typeface="Times New Roman" pitchFamily="18" charset="0"/>
              </a:rPr>
              <a:t> вона </a:t>
            </a:r>
            <a:r>
              <a:rPr lang="ru-RU" sz="1600" dirty="0" err="1" smtClean="0">
                <a:solidFill>
                  <a:srgbClr val="FF0000"/>
                </a:solidFill>
                <a:effectLst/>
                <a:latin typeface="Times New Roman" pitchFamily="18" charset="0"/>
                <a:cs typeface="Times New Roman" pitchFamily="18" charset="0"/>
              </a:rPr>
              <a:t>є</a:t>
            </a:r>
            <a:r>
              <a:rPr lang="ru-RU" sz="1600" dirty="0" smtClean="0">
                <a:solidFill>
                  <a:srgbClr val="FF0000"/>
                </a:solidFill>
                <a:effectLst/>
                <a:latin typeface="Times New Roman" pitchFamily="18" charset="0"/>
                <a:cs typeface="Times New Roman" pitchFamily="18" charset="0"/>
              </a:rPr>
              <a:t>.</a:t>
            </a:r>
            <a:br>
              <a:rPr lang="ru-RU" sz="1600" dirty="0" smtClean="0">
                <a:solidFill>
                  <a:srgbClr val="FF0000"/>
                </a:solidFill>
                <a:effectLst/>
                <a:latin typeface="Times New Roman" pitchFamily="18" charset="0"/>
                <a:cs typeface="Times New Roman" pitchFamily="18" charset="0"/>
              </a:rPr>
            </a:br>
            <a:endParaRPr lang="ru-RU" sz="1600" dirty="0">
              <a:solidFill>
                <a:srgbClr val="FF0000"/>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Ролик оргкомитета против насилия в семье.mp4">
            <a:hlinkClick r:id="" action="ppaction://media"/>
          </p:cNvPr>
          <p:cNvPicPr>
            <a:picLocks noGrp="1" noRot="1" noChangeAspect="1"/>
          </p:cNvPicPr>
          <p:nvPr>
            <p:ph idx="1"/>
            <a:videoFile r:link="rId1"/>
          </p:nvPr>
        </p:nvPicPr>
        <p:blipFill>
          <a:blip r:embed="rId3" cstate="print"/>
          <a:stretch>
            <a:fillRect/>
          </a:stretch>
        </p:blipFill>
        <p:spPr>
          <a:xfrm>
            <a:off x="323528" y="260648"/>
            <a:ext cx="8640960" cy="64087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0"/>
            <a:ext cx="8183880" cy="1772816"/>
          </a:xfrm>
        </p:spPr>
        <p:txBody>
          <a:bodyPr>
            <a:noAutofit/>
          </a:bodyPr>
          <a:lstStyle/>
          <a:p>
            <a:r>
              <a:rPr lang="uk-UA" sz="4400" dirty="0" smtClean="0">
                <a:solidFill>
                  <a:srgbClr val="FF0000"/>
                </a:solidFill>
                <a:effectLst/>
                <a:latin typeface="Times New Roman" pitchFamily="18" charset="0"/>
                <a:cs typeface="Times New Roman" pitchFamily="18" charset="0"/>
              </a:rPr>
              <a:t>НАСИЛЛЯ В УЧНІВСЬКОМУ     СЕРЕДОВИЩІ</a:t>
            </a:r>
            <a:endParaRPr lang="ru-RU" sz="4400" dirty="0">
              <a:solidFill>
                <a:srgbClr val="FF0000"/>
              </a:solidFill>
              <a:effectLst/>
              <a:latin typeface="Times New Roman" pitchFamily="18" charset="0"/>
              <a:cs typeface="Times New Roman" pitchFamily="18" charset="0"/>
            </a:endParaRPr>
          </a:p>
        </p:txBody>
      </p:sp>
      <p:pic>
        <p:nvPicPr>
          <p:cNvPr id="4" name="Рисунок 3" descr="bullying.jpg"/>
          <p:cNvPicPr>
            <a:picLocks noChangeAspect="1"/>
          </p:cNvPicPr>
          <p:nvPr/>
        </p:nvPicPr>
        <p:blipFill>
          <a:blip r:embed="rId2" cstate="print"/>
          <a:stretch>
            <a:fillRect/>
          </a:stretch>
        </p:blipFill>
        <p:spPr>
          <a:xfrm>
            <a:off x="1524000" y="1844824"/>
            <a:ext cx="6096000" cy="453650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6672"/>
            <a:ext cx="8101528" cy="5256584"/>
          </a:xfrm>
        </p:spPr>
        <p:txBody>
          <a:bodyPr>
            <a:normAutofit/>
          </a:bodyPr>
          <a:lstStyle/>
          <a:p>
            <a:r>
              <a:rPr lang="ru-RU" sz="4000" dirty="0" smtClean="0">
                <a:solidFill>
                  <a:srgbClr val="FF0000"/>
                </a:solidFill>
                <a:effectLst/>
                <a:latin typeface="Times New Roman" pitchFamily="18" charset="0"/>
                <a:cs typeface="Times New Roman" pitchFamily="18" charset="0"/>
              </a:rPr>
              <a:t>За </a:t>
            </a:r>
            <a:r>
              <a:rPr lang="ru-RU" sz="4000" dirty="0" err="1" smtClean="0">
                <a:solidFill>
                  <a:srgbClr val="FF0000"/>
                </a:solidFill>
                <a:effectLst/>
                <a:latin typeface="Times New Roman" pitchFamily="18" charset="0"/>
                <a:cs typeface="Times New Roman" pitchFamily="18" charset="0"/>
              </a:rPr>
              <a:t>рівнем</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насильства</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підлітків</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стосовно</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їхніх</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однолітків</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Україна</a:t>
            </a:r>
            <a:r>
              <a:rPr lang="ru-RU" sz="4000" dirty="0" smtClean="0">
                <a:solidFill>
                  <a:srgbClr val="FF0000"/>
                </a:solidFill>
                <a:effectLst/>
                <a:latin typeface="Times New Roman" pitchFamily="18" charset="0"/>
                <a:cs typeface="Times New Roman" pitchFamily="18" charset="0"/>
              </a:rPr>
              <a:t/>
            </a:r>
            <a:br>
              <a:rPr lang="ru-RU" sz="4000" dirty="0" smtClean="0">
                <a:solidFill>
                  <a:srgbClr val="FF0000"/>
                </a:solidFill>
                <a:effectLst/>
                <a:latin typeface="Times New Roman" pitchFamily="18" charset="0"/>
                <a:cs typeface="Times New Roman" pitchFamily="18" charset="0"/>
              </a:rPr>
            </a:br>
            <a:r>
              <a:rPr lang="ru-RU" sz="4000" dirty="0" err="1" smtClean="0">
                <a:solidFill>
                  <a:srgbClr val="FF0000"/>
                </a:solidFill>
                <a:effectLst/>
                <a:latin typeface="Times New Roman" pitchFamily="18" charset="0"/>
                <a:cs typeface="Times New Roman" pitchFamily="18" charset="0"/>
              </a:rPr>
              <a:t>посідає</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четверте</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місце</a:t>
            </a:r>
            <a:r>
              <a:rPr lang="ru-RU" sz="4000" dirty="0" smtClean="0">
                <a:solidFill>
                  <a:srgbClr val="FF0000"/>
                </a:solidFill>
                <a:effectLst/>
                <a:latin typeface="Times New Roman" pitchFamily="18" charset="0"/>
                <a:cs typeface="Times New Roman" pitchFamily="18" charset="0"/>
              </a:rPr>
              <a:t> в </a:t>
            </a:r>
            <a:r>
              <a:rPr lang="ru-RU" sz="4000" dirty="0" err="1" smtClean="0">
                <a:solidFill>
                  <a:srgbClr val="FF0000"/>
                </a:solidFill>
                <a:effectLst/>
                <a:latin typeface="Times New Roman" pitchFamily="18" charset="0"/>
                <a:cs typeface="Times New Roman" pitchFamily="18" charset="0"/>
              </a:rPr>
              <a:t>Європі</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після</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Росії</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Албанії</a:t>
            </a:r>
            <a:r>
              <a:rPr lang="ru-RU" sz="4000" dirty="0" smtClean="0">
                <a:solidFill>
                  <a:srgbClr val="FF0000"/>
                </a:solidFill>
                <a:effectLst/>
                <a:latin typeface="Times New Roman" pitchFamily="18" charset="0"/>
                <a:cs typeface="Times New Roman" pitchFamily="18" charset="0"/>
              </a:rPr>
              <a:t> та </a:t>
            </a:r>
            <a:r>
              <a:rPr lang="ru-RU" sz="4000" dirty="0" err="1" smtClean="0">
                <a:solidFill>
                  <a:srgbClr val="FF0000"/>
                </a:solidFill>
                <a:effectLst/>
                <a:latin typeface="Times New Roman" pitchFamily="18" charset="0"/>
                <a:cs typeface="Times New Roman" pitchFamily="18" charset="0"/>
              </a:rPr>
              <a:t>Білорусі</a:t>
            </a:r>
            <a:r>
              <a:rPr lang="ru-RU" sz="4000" dirty="0" smtClean="0">
                <a:solidFill>
                  <a:srgbClr val="FF0000"/>
                </a:solidFill>
                <a:effectLst/>
                <a:latin typeface="Times New Roman" pitchFamily="18" charset="0"/>
                <a:cs typeface="Times New Roman" pitchFamily="18" charset="0"/>
              </a:rPr>
              <a:t>,</a:t>
            </a:r>
            <a:br>
              <a:rPr lang="ru-RU" sz="4000" dirty="0" smtClean="0">
                <a:solidFill>
                  <a:srgbClr val="FF0000"/>
                </a:solidFill>
                <a:effectLst/>
                <a:latin typeface="Times New Roman" pitchFamily="18" charset="0"/>
                <a:cs typeface="Times New Roman" pitchFamily="18" charset="0"/>
              </a:rPr>
            </a:br>
            <a:r>
              <a:rPr lang="ru-RU" sz="4000" dirty="0" err="1" smtClean="0">
                <a:solidFill>
                  <a:srgbClr val="FF0000"/>
                </a:solidFill>
                <a:effectLst/>
                <a:latin typeface="Times New Roman" pitchFamily="18" charset="0"/>
                <a:cs typeface="Times New Roman" pitchFamily="18" charset="0"/>
              </a:rPr>
              <a:t>свідчать</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дані</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останнього</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дослідження</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Всесвітньої</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організації</a:t>
            </a:r>
            <a:r>
              <a:rPr lang="ru-RU" sz="4000" dirty="0" smtClean="0">
                <a:solidFill>
                  <a:srgbClr val="FF0000"/>
                </a:solidFill>
                <a:effectLst/>
                <a:latin typeface="Times New Roman" pitchFamily="18" charset="0"/>
                <a:cs typeface="Times New Roman" pitchFamily="18" charset="0"/>
              </a:rPr>
              <a:t/>
            </a:r>
            <a:br>
              <a:rPr lang="ru-RU" sz="4000" dirty="0" smtClean="0">
                <a:solidFill>
                  <a:srgbClr val="FF0000"/>
                </a:solidFill>
                <a:effectLst/>
                <a:latin typeface="Times New Roman" pitchFamily="18" charset="0"/>
                <a:cs typeface="Times New Roman" pitchFamily="18" charset="0"/>
              </a:rPr>
            </a:br>
            <a:r>
              <a:rPr lang="ru-RU" sz="4000" dirty="0" err="1" smtClean="0">
                <a:solidFill>
                  <a:srgbClr val="FF0000"/>
                </a:solidFill>
                <a:effectLst/>
                <a:latin typeface="Times New Roman" pitchFamily="18" charset="0"/>
                <a:cs typeface="Times New Roman" pitchFamily="18" charset="0"/>
              </a:rPr>
              <a:t>охорони</a:t>
            </a:r>
            <a:r>
              <a:rPr lang="ru-RU" sz="4000" dirty="0" smtClean="0">
                <a:solidFill>
                  <a:srgbClr val="FF0000"/>
                </a:solidFill>
                <a:effectLst/>
                <a:latin typeface="Times New Roman" pitchFamily="18" charset="0"/>
                <a:cs typeface="Times New Roman" pitchFamily="18" charset="0"/>
              </a:rPr>
              <a:t> </a:t>
            </a:r>
            <a:r>
              <a:rPr lang="ru-RU" sz="4000" dirty="0" err="1" smtClean="0">
                <a:solidFill>
                  <a:srgbClr val="FF0000"/>
                </a:solidFill>
                <a:effectLst/>
                <a:latin typeface="Times New Roman" pitchFamily="18" charset="0"/>
                <a:cs typeface="Times New Roman" pitchFamily="18" charset="0"/>
              </a:rPr>
              <a:t>здоров'я</a:t>
            </a:r>
            <a:r>
              <a:rPr lang="ru-RU" sz="4000" dirty="0" smtClean="0">
                <a:solidFill>
                  <a:srgbClr val="FF0000"/>
                </a:solidFill>
                <a:effectLst/>
                <a:latin typeface="Times New Roman" pitchFamily="18" charset="0"/>
                <a:cs typeface="Times New Roman" pitchFamily="18" charset="0"/>
              </a:rPr>
              <a:t>.</a:t>
            </a:r>
            <a:endParaRPr lang="ru-RU"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243408"/>
            <a:ext cx="8183880" cy="6552728"/>
          </a:xfrm>
        </p:spPr>
        <p:txBody>
          <a:bodyPr>
            <a:normAutofit fontScale="90000"/>
          </a:bodyPr>
          <a:lstStyle/>
          <a:p>
            <a:pPr marL="0" indent="0"/>
            <a:r>
              <a:rPr lang="ru-RU" sz="3100" dirty="0" err="1" smtClean="0">
                <a:solidFill>
                  <a:srgbClr val="FFFF00"/>
                </a:solidFill>
                <a:effectLst/>
                <a:latin typeface="Times New Roman" pitchFamily="18" charset="0"/>
                <a:cs typeface="Times New Roman" pitchFamily="18" charset="0"/>
              </a:rPr>
              <a:t>Найбільш</a:t>
            </a:r>
            <a:r>
              <a:rPr lang="ru-RU" sz="3100" dirty="0" smtClean="0">
                <a:solidFill>
                  <a:srgbClr val="FFFF00"/>
                </a:solidFill>
                <a:effectLst/>
                <a:latin typeface="Times New Roman" pitchFamily="18" charset="0"/>
                <a:cs typeface="Times New Roman" pitchFamily="18" charset="0"/>
              </a:rPr>
              <a:t> </a:t>
            </a:r>
            <a:r>
              <a:rPr lang="ru-RU" sz="3100" dirty="0" err="1" smtClean="0">
                <a:solidFill>
                  <a:srgbClr val="FFFF00"/>
                </a:solidFill>
                <a:effectLst/>
                <a:latin typeface="Times New Roman" pitchFamily="18" charset="0"/>
                <a:cs typeface="Times New Roman" pitchFamily="18" charset="0"/>
              </a:rPr>
              <a:t>частіше</a:t>
            </a:r>
            <a:r>
              <a:rPr lang="ru-RU" sz="3100" dirty="0" smtClean="0">
                <a:solidFill>
                  <a:srgbClr val="FFFF00"/>
                </a:solidFill>
                <a:effectLst/>
                <a:latin typeface="Times New Roman" pitchFamily="18" charset="0"/>
                <a:cs typeface="Times New Roman" pitchFamily="18" charset="0"/>
              </a:rPr>
              <a:t> жертвами </a:t>
            </a:r>
            <a:r>
              <a:rPr lang="ru-RU" sz="3100" dirty="0" err="1" smtClean="0">
                <a:solidFill>
                  <a:srgbClr val="FFFF00"/>
                </a:solidFill>
                <a:effectLst/>
                <a:latin typeface="Times New Roman" pitchFamily="18" charset="0"/>
                <a:cs typeface="Times New Roman" pitchFamily="18" charset="0"/>
              </a:rPr>
              <a:t>шкільного</a:t>
            </a:r>
            <a:r>
              <a:rPr lang="ru-RU" sz="3100" dirty="0" smtClean="0">
                <a:solidFill>
                  <a:srgbClr val="FFFF00"/>
                </a:solidFill>
                <a:effectLst/>
                <a:latin typeface="Times New Roman" pitchFamily="18" charset="0"/>
                <a:cs typeface="Times New Roman" pitchFamily="18" charset="0"/>
              </a:rPr>
              <a:t> </a:t>
            </a:r>
            <a:r>
              <a:rPr lang="ru-RU" sz="3100" dirty="0" err="1" smtClean="0">
                <a:solidFill>
                  <a:srgbClr val="FFFF00"/>
                </a:solidFill>
                <a:effectLst/>
                <a:latin typeface="Times New Roman" pitchFamily="18" charset="0"/>
                <a:cs typeface="Times New Roman" pitchFamily="18" charset="0"/>
              </a:rPr>
              <a:t>насильства</a:t>
            </a:r>
            <a:r>
              <a:rPr lang="ru-RU" sz="3100" dirty="0" smtClean="0">
                <a:solidFill>
                  <a:srgbClr val="FFFF00"/>
                </a:solidFill>
                <a:effectLst/>
                <a:latin typeface="Times New Roman" pitchFamily="18" charset="0"/>
                <a:cs typeface="Times New Roman" pitchFamily="18" charset="0"/>
              </a:rPr>
              <a:t> </a:t>
            </a:r>
            <a:r>
              <a:rPr lang="ru-RU" sz="3100" dirty="0" err="1" smtClean="0">
                <a:solidFill>
                  <a:srgbClr val="FFFF00"/>
                </a:solidFill>
                <a:effectLst/>
                <a:latin typeface="Times New Roman" pitchFamily="18" charset="0"/>
                <a:cs typeface="Times New Roman" pitchFamily="18" charset="0"/>
              </a:rPr>
              <a:t>стають</a:t>
            </a:r>
            <a:r>
              <a:rPr lang="ru-RU" sz="3100" dirty="0" smtClean="0">
                <a:solidFill>
                  <a:srgbClr val="FFFF00"/>
                </a:solidFill>
                <a:effectLst/>
                <a:latin typeface="Times New Roman" pitchFamily="18" charset="0"/>
                <a:cs typeface="Times New Roman" pitchFamily="18" charset="0"/>
              </a:rPr>
              <a:t> </a:t>
            </a:r>
            <a:r>
              <a:rPr lang="ru-RU" sz="3100" dirty="0" err="1" smtClean="0">
                <a:solidFill>
                  <a:srgbClr val="FFFF00"/>
                </a:solidFill>
                <a:effectLst/>
                <a:latin typeface="Times New Roman" pitchFamily="18" charset="0"/>
                <a:cs typeface="Times New Roman" pitchFamily="18" charset="0"/>
              </a:rPr>
              <a:t>діти</a:t>
            </a:r>
            <a:r>
              <a:rPr lang="ru-RU" sz="3100" dirty="0" smtClean="0">
                <a:solidFill>
                  <a:srgbClr val="FFFF00"/>
                </a:solidFill>
                <a:effectLst/>
                <a:latin typeface="Times New Roman" pitchFamily="18" charset="0"/>
                <a:cs typeface="Times New Roman" pitchFamily="18" charset="0"/>
              </a:rPr>
              <a:t>, </a:t>
            </a:r>
            <a:r>
              <a:rPr lang="ru-RU" sz="3100" dirty="0" err="1" smtClean="0">
                <a:solidFill>
                  <a:srgbClr val="FFFF00"/>
                </a:solidFill>
                <a:effectLst/>
                <a:latin typeface="Times New Roman" pitchFamily="18" charset="0"/>
                <a:cs typeface="Times New Roman" pitchFamily="18" charset="0"/>
              </a:rPr>
              <a:t>які</a:t>
            </a:r>
            <a:r>
              <a:rPr lang="ru-RU" sz="3100" dirty="0" smtClean="0">
                <a:solidFill>
                  <a:srgbClr val="FFFF00"/>
                </a:solidFill>
                <a:effectLst/>
                <a:latin typeface="Times New Roman" pitchFamily="18" charset="0"/>
                <a:cs typeface="Times New Roman" pitchFamily="18" charset="0"/>
              </a:rPr>
              <a:t> </a:t>
            </a:r>
            <a:r>
              <a:rPr lang="ru-RU" sz="3100" dirty="0" err="1" smtClean="0">
                <a:solidFill>
                  <a:srgbClr val="FFFF00"/>
                </a:solidFill>
                <a:effectLst/>
                <a:latin typeface="Times New Roman" pitchFamily="18" charset="0"/>
                <a:cs typeface="Times New Roman" pitchFamily="18" charset="0"/>
              </a:rPr>
              <a:t>мають</a:t>
            </a:r>
            <a:r>
              <a:rPr lang="ru-RU" sz="3100" dirty="0" smtClean="0">
                <a:solidFill>
                  <a:srgbClr val="FFFF00"/>
                </a:solidFill>
                <a:effectLst/>
                <a:latin typeface="Times New Roman" pitchFamily="18" charset="0"/>
                <a:cs typeface="Times New Roman" pitchFamily="18" charset="0"/>
              </a:rPr>
              <a:t>: </a:t>
            </a:r>
            <a:r>
              <a:rPr lang="ru-RU" sz="3100" dirty="0" smtClean="0">
                <a:solidFill>
                  <a:srgbClr val="FF0000"/>
                </a:solidFill>
                <a:effectLst/>
                <a:latin typeface="Times New Roman" pitchFamily="18" charset="0"/>
                <a:cs typeface="Times New Roman" pitchFamily="18" charset="0"/>
              </a:rPr>
              <a:t/>
            </a:r>
            <a:br>
              <a:rPr lang="ru-RU" sz="3100" dirty="0" smtClean="0">
                <a:solidFill>
                  <a:srgbClr val="FF0000"/>
                </a:solidFill>
                <a:effectLst/>
                <a:latin typeface="Times New Roman" pitchFamily="18" charset="0"/>
                <a:cs typeface="Times New Roman" pitchFamily="18" charset="0"/>
              </a:rPr>
            </a:b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фізичні</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недоліки</a:t>
            </a:r>
            <a:r>
              <a:rPr lang="ru-RU" sz="3100" dirty="0" smtClean="0">
                <a:solidFill>
                  <a:srgbClr val="FF0000"/>
                </a:solidFill>
                <a:effectLst/>
                <a:latin typeface="Times New Roman" pitchFamily="18" charset="0"/>
                <a:cs typeface="Times New Roman" pitchFamily="18" charset="0"/>
              </a:rPr>
              <a:t> – </a:t>
            </a:r>
            <a:r>
              <a:rPr lang="ru-RU" sz="3100" dirty="0" err="1" smtClean="0">
                <a:solidFill>
                  <a:srgbClr val="FF0000"/>
                </a:solidFill>
                <a:effectLst/>
                <a:latin typeface="Times New Roman" pitchFamily="18" charset="0"/>
                <a:cs typeface="Times New Roman" pitchFamily="18" charset="0"/>
              </a:rPr>
              <a:t>носять</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окуляри</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проблеми</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з</a:t>
            </a:r>
            <a:r>
              <a:rPr lang="ru-RU" sz="3100" dirty="0" smtClean="0">
                <a:solidFill>
                  <a:srgbClr val="FF0000"/>
                </a:solidFill>
                <a:effectLst/>
                <a:latin typeface="Times New Roman" pitchFamily="18" charset="0"/>
                <a:cs typeface="Times New Roman" pitchFamily="18" charset="0"/>
              </a:rPr>
              <a:t> слухом, </a:t>
            </a:r>
            <a:r>
              <a:rPr lang="ru-RU" sz="3100" dirty="0" err="1" smtClean="0">
                <a:solidFill>
                  <a:srgbClr val="FF0000"/>
                </a:solidFill>
                <a:effectLst/>
                <a:latin typeface="Times New Roman" pitchFamily="18" charset="0"/>
                <a:cs typeface="Times New Roman" pitchFamily="18" charset="0"/>
              </a:rPr>
              <a:t>порушенням</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рухового</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апарату</a:t>
            </a:r>
            <a:r>
              <a:rPr lang="ru-RU" sz="3100" dirty="0" smtClean="0">
                <a:solidFill>
                  <a:srgbClr val="FF0000"/>
                </a:solidFill>
                <a:effectLst/>
                <a:latin typeface="Times New Roman" pitchFamily="18" charset="0"/>
                <a:cs typeface="Times New Roman" pitchFamily="18" charset="0"/>
              </a:rPr>
              <a:t> та </a:t>
            </a:r>
            <a:r>
              <a:rPr lang="ru-RU" sz="3100" dirty="0" err="1" smtClean="0">
                <a:solidFill>
                  <a:srgbClr val="FF0000"/>
                </a:solidFill>
                <a:effectLst/>
                <a:latin typeface="Times New Roman" pitchFamily="18" charset="0"/>
                <a:cs typeface="Times New Roman" pitchFamily="18" charset="0"/>
              </a:rPr>
              <a:t>ін</a:t>
            </a:r>
            <a:r>
              <a:rPr lang="ru-RU" sz="3100" dirty="0" smtClean="0">
                <a:solidFill>
                  <a:srgbClr val="FF0000"/>
                </a:solidFill>
                <a:effectLst/>
                <a:latin typeface="Times New Roman" pitchFamily="18" charset="0"/>
                <a:cs typeface="Times New Roman" pitchFamily="18" charset="0"/>
              </a:rPr>
              <a:t>.;</a:t>
            </a:r>
            <a:br>
              <a:rPr lang="ru-RU" sz="3100" dirty="0" smtClean="0">
                <a:solidFill>
                  <a:srgbClr val="FF0000"/>
                </a:solidFill>
                <a:effectLst/>
                <a:latin typeface="Times New Roman" pitchFamily="18" charset="0"/>
                <a:cs typeface="Times New Roman" pitchFamily="18" charset="0"/>
              </a:rPr>
            </a:br>
            <a:r>
              <a:rPr lang="ru-RU" sz="3100" dirty="0" smtClean="0">
                <a:solidFill>
                  <a:srgbClr val="FF0000"/>
                </a:solidFill>
                <a:effectLst/>
                <a:latin typeface="Times New Roman" pitchFamily="18" charset="0"/>
                <a:cs typeface="Times New Roman" pitchFamily="18" charset="0"/>
              </a:rPr>
              <a:t>•</a:t>
            </a:r>
            <a:r>
              <a:rPr lang="ru-RU" sz="3100" dirty="0" err="1" smtClean="0">
                <a:solidFill>
                  <a:srgbClr val="FF0000"/>
                </a:solidFill>
                <a:effectLst/>
                <a:latin typeface="Times New Roman" pitchFamily="18" charset="0"/>
                <a:cs typeface="Times New Roman" pitchFamily="18" charset="0"/>
              </a:rPr>
              <a:t>особливості</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поведінки</a:t>
            </a:r>
            <a:r>
              <a:rPr lang="ru-RU" sz="3100" dirty="0" smtClean="0">
                <a:solidFill>
                  <a:srgbClr val="FF0000"/>
                </a:solidFill>
                <a:effectLst/>
                <a:latin typeface="Times New Roman" pitchFamily="18" charset="0"/>
                <a:cs typeface="Times New Roman" pitchFamily="18" charset="0"/>
              </a:rPr>
              <a:t> – </a:t>
            </a:r>
            <a:r>
              <a:rPr lang="ru-RU" sz="3100" dirty="0" err="1" smtClean="0">
                <a:solidFill>
                  <a:srgbClr val="FF0000"/>
                </a:solidFill>
                <a:effectLst/>
                <a:latin typeface="Times New Roman" pitchFamily="18" charset="0"/>
                <a:cs typeface="Times New Roman" pitchFamily="18" charset="0"/>
              </a:rPr>
              <a:t>замкнуті</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діти</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або</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діти</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з</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імпульсивною</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поведінкою</a:t>
            </a:r>
            <a:r>
              <a:rPr lang="ru-RU" sz="3100" dirty="0" smtClean="0">
                <a:solidFill>
                  <a:srgbClr val="FF0000"/>
                </a:solidFill>
                <a:effectLst/>
                <a:latin typeface="Times New Roman" pitchFamily="18" charset="0"/>
                <a:cs typeface="Times New Roman" pitchFamily="18" charset="0"/>
              </a:rPr>
              <a:t>;</a:t>
            </a:r>
            <a:br>
              <a:rPr lang="ru-RU" sz="3100" dirty="0" smtClean="0">
                <a:solidFill>
                  <a:srgbClr val="FF0000"/>
                </a:solidFill>
                <a:effectLst/>
                <a:latin typeface="Times New Roman" pitchFamily="18" charset="0"/>
                <a:cs typeface="Times New Roman" pitchFamily="18" charset="0"/>
              </a:rPr>
            </a:br>
            <a:r>
              <a:rPr lang="ru-RU" sz="3100" dirty="0" smtClean="0">
                <a:solidFill>
                  <a:srgbClr val="FF0000"/>
                </a:solidFill>
                <a:effectLst/>
                <a:latin typeface="Times New Roman" pitchFamily="18" charset="0"/>
                <a:cs typeface="Times New Roman" pitchFamily="18" charset="0"/>
              </a:rPr>
              <a:t>•</a:t>
            </a:r>
            <a:r>
              <a:rPr lang="ru-RU" sz="3100" dirty="0" err="1" smtClean="0">
                <a:solidFill>
                  <a:srgbClr val="FF0000"/>
                </a:solidFill>
                <a:effectLst/>
                <a:latin typeface="Times New Roman" pitchFamily="18" charset="0"/>
                <a:cs typeface="Times New Roman" pitchFamily="18" charset="0"/>
              </a:rPr>
              <a:t>особливості</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зовнішності</a:t>
            </a:r>
            <a:r>
              <a:rPr lang="ru-RU" sz="3100" dirty="0" smtClean="0">
                <a:solidFill>
                  <a:srgbClr val="FF0000"/>
                </a:solidFill>
                <a:effectLst/>
                <a:latin typeface="Times New Roman" pitchFamily="18" charset="0"/>
                <a:cs typeface="Times New Roman" pitchFamily="18" charset="0"/>
              </a:rPr>
              <a:t> – руде </a:t>
            </a:r>
            <a:r>
              <a:rPr lang="ru-RU" sz="3100" dirty="0" err="1" smtClean="0">
                <a:solidFill>
                  <a:srgbClr val="FF0000"/>
                </a:solidFill>
                <a:effectLst/>
                <a:latin typeface="Times New Roman" pitchFamily="18" charset="0"/>
                <a:cs typeface="Times New Roman" pitchFamily="18" charset="0"/>
              </a:rPr>
              <a:t>волосся</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великі</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вуха</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криві</a:t>
            </a:r>
            <a:r>
              <a:rPr lang="ru-RU" sz="3100" dirty="0" smtClean="0">
                <a:solidFill>
                  <a:srgbClr val="FF0000"/>
                </a:solidFill>
                <a:effectLst/>
                <a:latin typeface="Times New Roman" pitchFamily="18" charset="0"/>
                <a:cs typeface="Times New Roman" pitchFamily="18" charset="0"/>
              </a:rPr>
              <a:t> ноги; </a:t>
            </a:r>
            <a:r>
              <a:rPr lang="ru-RU" sz="3100" dirty="0" err="1" smtClean="0">
                <a:solidFill>
                  <a:srgbClr val="FF0000"/>
                </a:solidFill>
                <a:effectLst/>
                <a:latin typeface="Times New Roman" pitchFamily="18" charset="0"/>
                <a:cs typeface="Times New Roman" pitchFamily="18" charset="0"/>
              </a:rPr>
              <a:t>особлива</a:t>
            </a:r>
            <a:r>
              <a:rPr lang="ru-RU" sz="3100" dirty="0" smtClean="0">
                <a:solidFill>
                  <a:srgbClr val="FF0000"/>
                </a:solidFill>
                <a:effectLst/>
                <a:latin typeface="Times New Roman" pitchFamily="18" charset="0"/>
                <a:cs typeface="Times New Roman" pitchFamily="18" charset="0"/>
              </a:rPr>
              <a:t> форма </a:t>
            </a:r>
            <a:r>
              <a:rPr lang="ru-RU" sz="3100" dirty="0" err="1" smtClean="0">
                <a:solidFill>
                  <a:srgbClr val="FF0000"/>
                </a:solidFill>
                <a:effectLst/>
                <a:latin typeface="Times New Roman" pitchFamily="18" charset="0"/>
                <a:cs typeface="Times New Roman" pitchFamily="18" charset="0"/>
              </a:rPr>
              <a:t>голови</a:t>
            </a:r>
            <a:r>
              <a:rPr lang="ru-RU" sz="3100" dirty="0" smtClean="0">
                <a:solidFill>
                  <a:srgbClr val="FF0000"/>
                </a:solidFill>
                <a:effectLst/>
                <a:latin typeface="Times New Roman" pitchFamily="18" charset="0"/>
                <a:cs typeface="Times New Roman" pitchFamily="18" charset="0"/>
              </a:rPr>
              <a:t>, вага </a:t>
            </a:r>
            <a:r>
              <a:rPr lang="ru-RU" sz="3100" dirty="0" err="1" smtClean="0">
                <a:solidFill>
                  <a:srgbClr val="FF0000"/>
                </a:solidFill>
                <a:effectLst/>
                <a:latin typeface="Times New Roman" pitchFamily="18" charset="0"/>
                <a:cs typeface="Times New Roman" pitchFamily="18" charset="0"/>
              </a:rPr>
              <a:t>тіла</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повнота</a:t>
            </a:r>
            <a:r>
              <a:rPr lang="ru-RU" sz="3100" dirty="0" smtClean="0">
                <a:solidFill>
                  <a:srgbClr val="FF0000"/>
                </a:solidFill>
                <a:effectLst/>
                <a:latin typeface="Times New Roman" pitchFamily="18" charset="0"/>
                <a:cs typeface="Times New Roman" pitchFamily="18" charset="0"/>
              </a:rPr>
              <a:t>, худоба);</a:t>
            </a:r>
            <a:br>
              <a:rPr lang="ru-RU" sz="3100" dirty="0" smtClean="0">
                <a:solidFill>
                  <a:srgbClr val="FF0000"/>
                </a:solidFill>
                <a:effectLst/>
                <a:latin typeface="Times New Roman" pitchFamily="18" charset="0"/>
                <a:cs typeface="Times New Roman" pitchFamily="18" charset="0"/>
              </a:rPr>
            </a:b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нерозвинуті</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соціальні</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навички</a:t>
            </a:r>
            <a:r>
              <a:rPr lang="ru-RU" sz="3100" dirty="0" smtClean="0">
                <a:solidFill>
                  <a:srgbClr val="FF0000"/>
                </a:solidFill>
                <a:effectLst/>
                <a:latin typeface="Times New Roman" pitchFamily="18" charset="0"/>
                <a:cs typeface="Times New Roman" pitchFamily="18" charset="0"/>
              </a:rPr>
              <a:t>;</a:t>
            </a:r>
            <a:br>
              <a:rPr lang="ru-RU" sz="3100" dirty="0" smtClean="0">
                <a:solidFill>
                  <a:srgbClr val="FF0000"/>
                </a:solidFill>
                <a:effectLst/>
                <a:latin typeface="Times New Roman" pitchFamily="18" charset="0"/>
                <a:cs typeface="Times New Roman" pitchFamily="18" charset="0"/>
              </a:rPr>
            </a:br>
            <a:r>
              <a:rPr lang="ru-RU" sz="3100" dirty="0" smtClean="0">
                <a:solidFill>
                  <a:srgbClr val="FF0000"/>
                </a:solidFill>
                <a:effectLst/>
                <a:latin typeface="Times New Roman" pitchFamily="18" charset="0"/>
                <a:cs typeface="Times New Roman" pitchFamily="18" charset="0"/>
              </a:rPr>
              <a:t>•страх перед школою;</a:t>
            </a:r>
            <a:br>
              <a:rPr lang="ru-RU" sz="3100" dirty="0" smtClean="0">
                <a:solidFill>
                  <a:srgbClr val="FF0000"/>
                </a:solidFill>
                <a:effectLst/>
                <a:latin typeface="Times New Roman" pitchFamily="18" charset="0"/>
                <a:cs typeface="Times New Roman" pitchFamily="18" charset="0"/>
              </a:rPr>
            </a:b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відсутність</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досвіду</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життя</a:t>
            </a:r>
            <a:r>
              <a:rPr lang="ru-RU" sz="3100" dirty="0" smtClean="0">
                <a:solidFill>
                  <a:srgbClr val="FF0000"/>
                </a:solidFill>
                <a:effectLst/>
                <a:latin typeface="Times New Roman" pitchFamily="18" charset="0"/>
                <a:cs typeface="Times New Roman" pitchFamily="18" charset="0"/>
              </a:rPr>
              <a:t> в </a:t>
            </a:r>
            <a:r>
              <a:rPr lang="ru-RU" sz="3100" dirty="0" err="1" smtClean="0">
                <a:solidFill>
                  <a:srgbClr val="FF0000"/>
                </a:solidFill>
                <a:effectLst/>
                <a:latin typeface="Times New Roman" pitchFamily="18" charset="0"/>
                <a:cs typeface="Times New Roman" pitchFamily="18" charset="0"/>
              </a:rPr>
              <a:t>колективі</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домашні</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діти</a:t>
            </a:r>
            <a:r>
              <a:rPr lang="ru-RU" sz="3100" dirty="0" smtClean="0">
                <a:solidFill>
                  <a:srgbClr val="FF0000"/>
                </a:solidFill>
                <a:effectLst/>
                <a:latin typeface="Times New Roman" pitchFamily="18" charset="0"/>
                <a:cs typeface="Times New Roman" pitchFamily="18" charset="0"/>
              </a:rPr>
              <a:t>).</a:t>
            </a:r>
            <a:r>
              <a:rPr lang="ru-RU" sz="2200" dirty="0" smtClean="0">
                <a:solidFill>
                  <a:srgbClr val="002060"/>
                </a:solidFill>
              </a:rPr>
              <a:t/>
            </a:r>
            <a:br>
              <a:rPr lang="ru-RU" sz="2200" dirty="0" smtClean="0">
                <a:solidFill>
                  <a:srgbClr val="002060"/>
                </a:solidFill>
              </a:rPr>
            </a:br>
            <a:endParaRPr lang="ru-RU"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6672"/>
            <a:ext cx="8183880" cy="3240360"/>
          </a:xfrm>
        </p:spPr>
        <p:txBody>
          <a:bodyPr>
            <a:normAutofit fontScale="90000"/>
          </a:bodyPr>
          <a:lstStyle/>
          <a:p>
            <a:r>
              <a:rPr lang="ru-RU" dirty="0" smtClean="0">
                <a:solidFill>
                  <a:srgbClr val="FFFF00"/>
                </a:solidFill>
                <a:effectLst/>
                <a:latin typeface="Times New Roman" pitchFamily="18" charset="0"/>
                <a:cs typeface="Times New Roman" pitchFamily="18" charset="0"/>
              </a:rPr>
              <a:t>           ФОРМИ НАСИЛЬСТВА:</a:t>
            </a:r>
            <a:br>
              <a:rPr lang="ru-RU" dirty="0" smtClean="0">
                <a:solidFill>
                  <a:srgbClr val="FFFF00"/>
                </a:solidFill>
                <a:effectLst/>
                <a:latin typeface="Times New Roman" pitchFamily="18" charset="0"/>
                <a:cs typeface="Times New Roman" pitchFamily="18" charset="0"/>
              </a:rPr>
            </a:br>
            <a:r>
              <a:rPr lang="ru-RU" dirty="0" smtClean="0">
                <a:solidFill>
                  <a:srgbClr val="FFFF00"/>
                </a:solidFill>
                <a:effectLst/>
                <a:latin typeface="Times New Roman" pitchFamily="18" charset="0"/>
                <a:cs typeface="Times New Roman" pitchFamily="18" charset="0"/>
              </a:rPr>
              <a:t> </a:t>
            </a:r>
            <a:r>
              <a:rPr lang="ru-RU" sz="3100" dirty="0" smtClean="0">
                <a:solidFill>
                  <a:srgbClr val="FF0000"/>
                </a:solidFill>
                <a:effectLst/>
                <a:latin typeface="Times New Roman" pitchFamily="18" charset="0"/>
                <a:cs typeface="Times New Roman" pitchFamily="18" charset="0"/>
              </a:rPr>
              <a:t>ПСИХОЛОГІЧНЕ НАСИЛЬСТВО </a:t>
            </a:r>
            <a:r>
              <a:rPr lang="ru-RU" sz="3100" dirty="0" err="1" smtClean="0">
                <a:solidFill>
                  <a:srgbClr val="FF0000"/>
                </a:solidFill>
                <a:effectLst/>
                <a:latin typeface="Times New Roman" pitchFamily="18" charset="0"/>
                <a:cs typeface="Times New Roman" pitchFamily="18" charset="0"/>
              </a:rPr>
              <a:t>пов’язане</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з</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дією</a:t>
            </a:r>
            <a:r>
              <a:rPr lang="ru-RU" sz="3100" dirty="0" smtClean="0">
                <a:solidFill>
                  <a:srgbClr val="FF0000"/>
                </a:solidFill>
                <a:effectLst/>
                <a:latin typeface="Times New Roman" pitchFamily="18" charset="0"/>
                <a:cs typeface="Times New Roman" pitchFamily="18" charset="0"/>
              </a:rPr>
              <a:t> на </a:t>
            </a:r>
            <a:r>
              <a:rPr lang="ru-RU" sz="3100" dirty="0" err="1" smtClean="0">
                <a:solidFill>
                  <a:srgbClr val="FF0000"/>
                </a:solidFill>
                <a:effectLst/>
                <a:latin typeface="Times New Roman" pitchFamily="18" charset="0"/>
                <a:cs typeface="Times New Roman" pitchFamily="18" charset="0"/>
              </a:rPr>
              <a:t>психіку</a:t>
            </a:r>
            <a:r>
              <a:rPr lang="ru-RU" sz="3100" dirty="0" smtClean="0">
                <a:solidFill>
                  <a:srgbClr val="FF0000"/>
                </a:solidFill>
                <a:effectLst/>
                <a:latin typeface="Times New Roman" pitchFamily="18" charset="0"/>
                <a:cs typeface="Times New Roman" pitchFamily="18" charset="0"/>
              </a:rPr>
              <a:t> шляхом </a:t>
            </a:r>
            <a:r>
              <a:rPr lang="ru-RU" sz="3100" dirty="0" err="1" smtClean="0">
                <a:solidFill>
                  <a:srgbClr val="FF0000"/>
                </a:solidFill>
                <a:effectLst/>
                <a:latin typeface="Times New Roman" pitchFamily="18" charset="0"/>
                <a:cs typeface="Times New Roman" pitchFamily="18" charset="0"/>
              </a:rPr>
              <a:t>словесних</a:t>
            </a:r>
            <a:r>
              <a:rPr lang="ru-RU" sz="3100" dirty="0" smtClean="0">
                <a:solidFill>
                  <a:srgbClr val="FF0000"/>
                </a:solidFill>
                <a:effectLst/>
                <a:latin typeface="Times New Roman" pitchFamily="18" charset="0"/>
                <a:cs typeface="Times New Roman" pitchFamily="18" charset="0"/>
              </a:rPr>
              <a:t> образ </a:t>
            </a:r>
            <a:r>
              <a:rPr lang="ru-RU" sz="3100" dirty="0" err="1" smtClean="0">
                <a:solidFill>
                  <a:srgbClr val="FF0000"/>
                </a:solidFill>
                <a:effectLst/>
                <a:latin typeface="Times New Roman" pitchFamily="18" charset="0"/>
                <a:cs typeface="Times New Roman" pitchFamily="18" charset="0"/>
              </a:rPr>
              <a:t>або</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погроз</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переслідування</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залякування</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якими</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навмисно</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спричиняється</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емоційна</a:t>
            </a:r>
            <a:r>
              <a:rPr lang="ru-RU" sz="3100" dirty="0" smtClean="0">
                <a:solidFill>
                  <a:srgbClr val="FF0000"/>
                </a:solidFill>
                <a:effectLst/>
                <a:latin typeface="Times New Roman" pitchFamily="18" charset="0"/>
                <a:cs typeface="Times New Roman" pitchFamily="18" charset="0"/>
              </a:rPr>
              <a:t> </a:t>
            </a:r>
            <a:r>
              <a:rPr lang="ru-RU" sz="3100" dirty="0" err="1" smtClean="0">
                <a:solidFill>
                  <a:srgbClr val="FF0000"/>
                </a:solidFill>
                <a:effectLst/>
                <a:latin typeface="Times New Roman" pitchFamily="18" charset="0"/>
                <a:cs typeface="Times New Roman" pitchFamily="18" charset="0"/>
              </a:rPr>
              <a:t>невпевненість</a:t>
            </a:r>
            <a:r>
              <a:rPr lang="ru-RU" sz="3100" dirty="0" smtClean="0">
                <a:solidFill>
                  <a:srgbClr val="FF0000"/>
                </a:solidFill>
                <a:effectLst/>
                <a:latin typeface="Times New Roman" pitchFamily="18" charset="0"/>
                <a:cs typeface="Times New Roman" pitchFamily="18" charset="0"/>
              </a:rPr>
              <a:t>. </a:t>
            </a:r>
            <a:r>
              <a:rPr lang="ru-RU" dirty="0" smtClean="0">
                <a:solidFill>
                  <a:srgbClr val="FFFF00"/>
                </a:solidFill>
                <a:effectLst/>
                <a:latin typeface="Times New Roman" pitchFamily="18" charset="0"/>
                <a:cs typeface="Times New Roman" pitchFamily="18" charset="0"/>
              </a:rPr>
              <a:t/>
            </a:r>
            <a:br>
              <a:rPr lang="ru-RU" dirty="0" smtClean="0">
                <a:solidFill>
                  <a:srgbClr val="FFFF00"/>
                </a:solidFill>
                <a:effectLst/>
                <a:latin typeface="Times New Roman" pitchFamily="18" charset="0"/>
                <a:cs typeface="Times New Roman" pitchFamily="18" charset="0"/>
              </a:rPr>
            </a:br>
            <a:endParaRPr lang="ru-RU" dirty="0">
              <a:solidFill>
                <a:srgbClr val="FFFF00"/>
              </a:solidFill>
              <a:effectLst/>
              <a:latin typeface="Times New Roman" pitchFamily="18" charset="0"/>
              <a:cs typeface="Times New Roman" pitchFamily="18" charset="0"/>
            </a:endParaRPr>
          </a:p>
        </p:txBody>
      </p:sp>
      <p:pic>
        <p:nvPicPr>
          <p:cNvPr id="4" name="Рисунок 3" descr="bullying (1).jpg"/>
          <p:cNvPicPr>
            <a:picLocks noChangeAspect="1"/>
          </p:cNvPicPr>
          <p:nvPr/>
        </p:nvPicPr>
        <p:blipFill>
          <a:blip r:embed="rId2" cstate="print"/>
          <a:stretch>
            <a:fillRect/>
          </a:stretch>
        </p:blipFill>
        <p:spPr>
          <a:xfrm>
            <a:off x="1907704" y="3140968"/>
            <a:ext cx="5701928" cy="353337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6672"/>
            <a:ext cx="8183880" cy="3024336"/>
          </a:xfrm>
        </p:spPr>
        <p:txBody>
          <a:bodyPr>
            <a:normAutofit/>
          </a:bodyPr>
          <a:lstStyle/>
          <a:p>
            <a:r>
              <a:rPr lang="ru-RU" sz="2400" dirty="0" smtClean="0">
                <a:solidFill>
                  <a:srgbClr val="FF0000"/>
                </a:solidFill>
                <a:effectLst/>
                <a:latin typeface="Times New Roman" pitchFamily="18" charset="0"/>
                <a:cs typeface="Times New Roman" pitchFamily="18" charset="0"/>
              </a:rPr>
              <a:t>СЕКСУАЛЬНЕ НАСИЛЬСТВО </a:t>
            </a:r>
            <a:r>
              <a:rPr lang="ru-RU" sz="2400" dirty="0" err="1" smtClean="0">
                <a:solidFill>
                  <a:srgbClr val="FF0000"/>
                </a:solidFill>
                <a:effectLst/>
                <a:latin typeface="Times New Roman" pitchFamily="18" charset="0"/>
                <a:cs typeface="Times New Roman" pitchFamily="18" charset="0"/>
              </a:rPr>
              <a:t>супроводжується</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сексуальними</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домаганнями</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і</a:t>
            </a:r>
            <a:r>
              <a:rPr lang="ru-RU" sz="2400" dirty="0" smtClean="0">
                <a:solidFill>
                  <a:srgbClr val="FF0000"/>
                </a:solidFill>
                <a:effectLst/>
                <a:latin typeface="Times New Roman" pitchFamily="18" charset="0"/>
                <a:cs typeface="Times New Roman" pitchFamily="18" charset="0"/>
              </a:rPr>
              <a:t> сексуальною </a:t>
            </a:r>
            <a:r>
              <a:rPr lang="ru-RU" sz="2400" dirty="0" err="1" smtClean="0">
                <a:solidFill>
                  <a:srgbClr val="FF0000"/>
                </a:solidFill>
                <a:effectLst/>
                <a:latin typeface="Times New Roman" pitchFamily="18" charset="0"/>
                <a:cs typeface="Times New Roman" pitchFamily="18" charset="0"/>
              </a:rPr>
              <a:t>експлуатацією</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неповнолітніх</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Воно</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має</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сучасне</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забарвлення</a:t>
            </a:r>
            <a:r>
              <a:rPr lang="ru-RU" sz="2400" dirty="0" smtClean="0">
                <a:solidFill>
                  <a:srgbClr val="FF0000"/>
                </a:solidFill>
                <a:effectLst/>
                <a:latin typeface="Times New Roman" pitchFamily="18" charset="0"/>
                <a:cs typeface="Times New Roman" pitchFamily="18" charset="0"/>
              </a:rPr>
              <a:t>, яке </a:t>
            </a:r>
            <a:r>
              <a:rPr lang="ru-RU" sz="2400" dirty="0" err="1" smtClean="0">
                <a:solidFill>
                  <a:srgbClr val="FF0000"/>
                </a:solidFill>
                <a:effectLst/>
                <a:latin typeface="Times New Roman" pitchFamily="18" charset="0"/>
                <a:cs typeface="Times New Roman" pitchFamily="18" charset="0"/>
              </a:rPr>
              <a:t>характеризує</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термін</a:t>
            </a:r>
            <a:r>
              <a:rPr lang="ru-RU" sz="2400" dirty="0" smtClean="0">
                <a:solidFill>
                  <a:srgbClr val="FF0000"/>
                </a:solidFill>
                <a:effectLst/>
                <a:latin typeface="Times New Roman" pitchFamily="18" charset="0"/>
                <a:cs typeface="Times New Roman" pitchFamily="18" charset="0"/>
              </a:rPr>
              <a:t> </a:t>
            </a:r>
            <a:r>
              <a:rPr lang="ru-RU" sz="2400" i="1" dirty="0" smtClean="0">
                <a:solidFill>
                  <a:srgbClr val="FF0000"/>
                </a:solidFill>
                <a:effectLst/>
                <a:latin typeface="Times New Roman" pitchFamily="18" charset="0"/>
                <a:cs typeface="Times New Roman" pitchFamily="18" charset="0"/>
              </a:rPr>
              <a:t>"</a:t>
            </a:r>
            <a:r>
              <a:rPr lang="ru-RU" sz="2400" i="1" dirty="0" err="1" smtClean="0">
                <a:solidFill>
                  <a:srgbClr val="FF0000"/>
                </a:solidFill>
                <a:effectLst/>
                <a:latin typeface="Times New Roman" pitchFamily="18" charset="0"/>
                <a:cs typeface="Times New Roman" pitchFamily="18" charset="0"/>
              </a:rPr>
              <a:t>кібербулінг</a:t>
            </a:r>
            <a:r>
              <a:rPr lang="ru-RU" sz="2400" i="1" dirty="0" smtClean="0">
                <a:solidFill>
                  <a:srgbClr val="FF0000"/>
                </a:solidFill>
                <a:effectLst/>
                <a:latin typeface="Times New Roman" pitchFamily="18" charset="0"/>
                <a:cs typeface="Times New Roman" pitchFamily="18" charset="0"/>
              </a:rPr>
              <a:t>" </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це</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насильство</a:t>
            </a:r>
            <a:r>
              <a:rPr lang="ru-RU" sz="2400" dirty="0" smtClean="0">
                <a:solidFill>
                  <a:srgbClr val="FF0000"/>
                </a:solidFill>
                <a:effectLst/>
                <a:latin typeface="Times New Roman" pitchFamily="18" charset="0"/>
                <a:cs typeface="Times New Roman" pitchFamily="18" charset="0"/>
              </a:rPr>
              <a:t> (в тому </a:t>
            </a:r>
            <a:r>
              <a:rPr lang="ru-RU" sz="2400" dirty="0" err="1" smtClean="0">
                <a:solidFill>
                  <a:srgbClr val="FF0000"/>
                </a:solidFill>
                <a:effectLst/>
                <a:latin typeface="Times New Roman" pitchFamily="18" charset="0"/>
                <a:cs typeface="Times New Roman" pitchFamily="18" charset="0"/>
              </a:rPr>
              <a:t>числі</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сексуальне</a:t>
            </a:r>
            <a:r>
              <a:rPr lang="ru-RU" sz="2400" dirty="0" smtClean="0">
                <a:solidFill>
                  <a:srgbClr val="FF0000"/>
                </a:solidFill>
                <a:effectLst/>
                <a:latin typeface="Times New Roman" pitchFamily="18" charset="0"/>
                <a:cs typeface="Times New Roman" pitchFamily="18" charset="0"/>
              </a:rPr>
              <a:t>) через </a:t>
            </a:r>
            <a:r>
              <a:rPr lang="ru-RU" sz="2400" dirty="0" err="1" smtClean="0">
                <a:solidFill>
                  <a:srgbClr val="FF0000"/>
                </a:solidFill>
                <a:effectLst/>
                <a:latin typeface="Times New Roman" pitchFamily="18" charset="0"/>
                <a:cs typeface="Times New Roman" pitchFamily="18" charset="0"/>
              </a:rPr>
              <a:t>Інтернет</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це</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технічно</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сфабриковані</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сексуальні</a:t>
            </a:r>
            <a:r>
              <a:rPr lang="ru-RU" sz="2400" dirty="0" smtClean="0">
                <a:solidFill>
                  <a:srgbClr val="FF0000"/>
                </a:solidFill>
                <a:effectLst/>
                <a:latin typeface="Times New Roman" pitchFamily="18" charset="0"/>
                <a:cs typeface="Times New Roman" pitchFamily="18" charset="0"/>
              </a:rPr>
              <a:t> фото </a:t>
            </a:r>
            <a:r>
              <a:rPr lang="ru-RU" sz="2400" dirty="0" err="1" smtClean="0">
                <a:solidFill>
                  <a:srgbClr val="FF0000"/>
                </a:solidFill>
                <a:effectLst/>
                <a:latin typeface="Times New Roman" pitchFamily="18" charset="0"/>
                <a:cs typeface="Times New Roman" pitchFamily="18" charset="0"/>
              </a:rPr>
              <a:t>із</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зображенням</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обраної</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жертви</a:t>
            </a:r>
            <a:r>
              <a:rPr lang="ru-RU" sz="2400" dirty="0" smtClean="0">
                <a:solidFill>
                  <a:srgbClr val="FF0000"/>
                </a:solidFill>
                <a:effectLst/>
                <a:latin typeface="Times New Roman" pitchFamily="18" charset="0"/>
                <a:cs typeface="Times New Roman" pitchFamily="18" charset="0"/>
              </a:rPr>
              <a:t>, сексуально </a:t>
            </a:r>
            <a:r>
              <a:rPr lang="ru-RU" sz="2400" dirty="0" err="1" smtClean="0">
                <a:solidFill>
                  <a:srgbClr val="FF0000"/>
                </a:solidFill>
                <a:effectLst/>
                <a:latin typeface="Times New Roman" pitchFamily="18" charset="0"/>
                <a:cs typeface="Times New Roman" pitchFamily="18" charset="0"/>
              </a:rPr>
              <a:t>образливі</a:t>
            </a:r>
            <a:r>
              <a:rPr lang="ru-RU" sz="2400" dirty="0" smtClean="0">
                <a:solidFill>
                  <a:srgbClr val="FF0000"/>
                </a:solidFill>
                <a:effectLst/>
                <a:latin typeface="Times New Roman" pitchFamily="18" charset="0"/>
                <a:cs typeface="Times New Roman" pitchFamily="18" charset="0"/>
              </a:rPr>
              <a:t> записки, </a:t>
            </a:r>
            <a:r>
              <a:rPr lang="ru-RU" sz="2400" dirty="0" err="1" smtClean="0">
                <a:solidFill>
                  <a:srgbClr val="FF0000"/>
                </a:solidFill>
                <a:effectLst/>
                <a:latin typeface="Times New Roman" pitchFamily="18" charset="0"/>
                <a:cs typeface="Times New Roman" pitchFamily="18" charset="0"/>
              </a:rPr>
              <a:t>листи</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плітки</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обмови</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відео</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тощо</a:t>
            </a:r>
            <a:r>
              <a:rPr lang="ru-RU" sz="2400" dirty="0" smtClean="0">
                <a:solidFill>
                  <a:srgbClr val="FF0000"/>
                </a:solidFill>
                <a:effectLst/>
                <a:latin typeface="Times New Roman" pitchFamily="18" charset="0"/>
                <a:cs typeface="Times New Roman" pitchFamily="18" charset="0"/>
              </a:rPr>
              <a:t> .</a:t>
            </a:r>
            <a:endParaRPr lang="ru-RU" sz="2400" dirty="0">
              <a:solidFill>
                <a:srgbClr val="FF0000"/>
              </a:solidFill>
              <a:effectLst/>
              <a:latin typeface="Times New Roman" pitchFamily="18" charset="0"/>
              <a:cs typeface="Times New Roman" pitchFamily="18" charset="0"/>
            </a:endParaRPr>
          </a:p>
        </p:txBody>
      </p:sp>
      <p:pic>
        <p:nvPicPr>
          <p:cNvPr id="4" name="Рисунок 3" descr="162020110422120922939.jpg"/>
          <p:cNvPicPr>
            <a:picLocks noChangeAspect="1"/>
          </p:cNvPicPr>
          <p:nvPr/>
        </p:nvPicPr>
        <p:blipFill>
          <a:blip r:embed="rId2" cstate="print"/>
          <a:stretch>
            <a:fillRect/>
          </a:stretch>
        </p:blipFill>
        <p:spPr>
          <a:xfrm>
            <a:off x="3851920" y="3284984"/>
            <a:ext cx="4579987" cy="31733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437112"/>
            <a:ext cx="8183880" cy="1368152"/>
          </a:xfrm>
        </p:spPr>
        <p:txBody>
          <a:bodyPr>
            <a:noAutofit/>
          </a:bodyPr>
          <a:lstStyle/>
          <a:p>
            <a:r>
              <a:rPr lang="ru-RU" sz="2800" b="0" dirty="0" smtClean="0"/>
              <a:t> </a:t>
            </a:r>
            <a:r>
              <a:rPr lang="ru-RU" sz="3200" b="0" dirty="0" err="1" smtClean="0">
                <a:solidFill>
                  <a:srgbClr val="FF0000"/>
                </a:solidFill>
                <a:effectLst/>
                <a:latin typeface="Times New Roman" pitchFamily="18" charset="0"/>
                <a:cs typeface="Times New Roman" pitchFamily="18" charset="0"/>
              </a:rPr>
              <a:t>Насилля</a:t>
            </a:r>
            <a:r>
              <a:rPr lang="ru-RU" sz="3200" b="0" dirty="0" smtClean="0">
                <a:solidFill>
                  <a:srgbClr val="FF0000"/>
                </a:solidFill>
                <a:effectLst/>
                <a:latin typeface="Times New Roman" pitchFamily="18" charset="0"/>
                <a:cs typeface="Times New Roman" pitchFamily="18" charset="0"/>
              </a:rPr>
              <a:t> – </a:t>
            </a:r>
            <a:r>
              <a:rPr lang="ru-RU" sz="3200" b="0" dirty="0" err="1" smtClean="0">
                <a:solidFill>
                  <a:srgbClr val="FF0000"/>
                </a:solidFill>
                <a:effectLst/>
                <a:latin typeface="Times New Roman" pitchFamily="18" charset="0"/>
                <a:cs typeface="Times New Roman" pitchFamily="18" charset="0"/>
              </a:rPr>
              <a:t>це</a:t>
            </a:r>
            <a:r>
              <a:rPr lang="ru-RU" sz="3200" b="0" dirty="0" smtClean="0">
                <a:solidFill>
                  <a:srgbClr val="FF0000"/>
                </a:solidFill>
                <a:effectLst/>
                <a:latin typeface="Times New Roman" pitchFamily="18" charset="0"/>
                <a:cs typeface="Times New Roman" pitchFamily="18" charset="0"/>
              </a:rPr>
              <a:t> </a:t>
            </a:r>
            <a:r>
              <a:rPr lang="ru-RU" sz="3200" b="0" dirty="0" err="1" smtClean="0">
                <a:solidFill>
                  <a:srgbClr val="FF0000"/>
                </a:solidFill>
                <a:effectLst/>
                <a:latin typeface="Times New Roman" pitchFamily="18" charset="0"/>
                <a:cs typeface="Times New Roman" pitchFamily="18" charset="0"/>
              </a:rPr>
              <a:t>дії</a:t>
            </a:r>
            <a:r>
              <a:rPr lang="ru-RU" sz="3200" b="0" dirty="0" smtClean="0">
                <a:solidFill>
                  <a:srgbClr val="FF0000"/>
                </a:solidFill>
                <a:effectLst/>
                <a:latin typeface="Times New Roman" pitchFamily="18" charset="0"/>
                <a:cs typeface="Times New Roman" pitchFamily="18" charset="0"/>
              </a:rPr>
              <a:t>, </a:t>
            </a:r>
            <a:r>
              <a:rPr lang="ru-RU" sz="3200" b="0" dirty="0" err="1" smtClean="0">
                <a:solidFill>
                  <a:srgbClr val="FF0000"/>
                </a:solidFill>
                <a:effectLst/>
                <a:latin typeface="Times New Roman" pitchFamily="18" charset="0"/>
                <a:cs typeface="Times New Roman" pitchFamily="18" charset="0"/>
              </a:rPr>
              <a:t>що</a:t>
            </a:r>
            <a:r>
              <a:rPr lang="ru-RU" sz="3200" b="0" dirty="0" smtClean="0">
                <a:solidFill>
                  <a:srgbClr val="FF0000"/>
                </a:solidFill>
                <a:effectLst/>
                <a:latin typeface="Times New Roman" pitchFamily="18" charset="0"/>
                <a:cs typeface="Times New Roman" pitchFamily="18" charset="0"/>
              </a:rPr>
              <a:t> </a:t>
            </a:r>
            <a:r>
              <a:rPr lang="ru-RU" sz="3200" b="0" dirty="0" err="1" smtClean="0">
                <a:solidFill>
                  <a:srgbClr val="FF0000"/>
                </a:solidFill>
                <a:effectLst/>
                <a:latin typeface="Times New Roman" pitchFamily="18" charset="0"/>
                <a:cs typeface="Times New Roman" pitchFamily="18" charset="0"/>
              </a:rPr>
              <a:t>принижують</a:t>
            </a:r>
            <a:r>
              <a:rPr lang="ru-RU" sz="3200" b="0" dirty="0" smtClean="0">
                <a:solidFill>
                  <a:srgbClr val="FF0000"/>
                </a:solidFill>
                <a:effectLst/>
                <a:latin typeface="Times New Roman" pitchFamily="18" charset="0"/>
                <a:cs typeface="Times New Roman" pitchFamily="18" charset="0"/>
              </a:rPr>
              <a:t> </a:t>
            </a:r>
            <a:r>
              <a:rPr lang="ru-RU" sz="3200" b="0" dirty="0" err="1" smtClean="0">
                <a:solidFill>
                  <a:srgbClr val="FF0000"/>
                </a:solidFill>
                <a:effectLst/>
                <a:latin typeface="Times New Roman" pitchFamily="18" charset="0"/>
                <a:cs typeface="Times New Roman" pitchFamily="18" charset="0"/>
              </a:rPr>
              <a:t>людську</a:t>
            </a:r>
            <a:r>
              <a:rPr lang="ru-RU" sz="3200" b="0" dirty="0" smtClean="0">
                <a:solidFill>
                  <a:srgbClr val="FF0000"/>
                </a:solidFill>
                <a:effectLst/>
                <a:latin typeface="Times New Roman" pitchFamily="18" charset="0"/>
                <a:cs typeface="Times New Roman" pitchFamily="18" charset="0"/>
              </a:rPr>
              <a:t> </a:t>
            </a:r>
            <a:r>
              <a:rPr lang="ru-RU" sz="3200" b="0" dirty="0" err="1" smtClean="0">
                <a:solidFill>
                  <a:srgbClr val="FF0000"/>
                </a:solidFill>
                <a:effectLst/>
                <a:latin typeface="Times New Roman" pitchFamily="18" charset="0"/>
                <a:cs typeface="Times New Roman" pitchFamily="18" charset="0"/>
              </a:rPr>
              <a:t>гідність</a:t>
            </a:r>
            <a:r>
              <a:rPr lang="ru-RU" sz="3200" b="0" dirty="0" smtClean="0">
                <a:solidFill>
                  <a:srgbClr val="FF0000"/>
                </a:solidFill>
                <a:effectLst/>
                <a:latin typeface="Times New Roman" pitchFamily="18" charset="0"/>
                <a:cs typeface="Times New Roman" pitchFamily="18" charset="0"/>
              </a:rPr>
              <a:t>, </a:t>
            </a:r>
            <a:r>
              <a:rPr lang="ru-RU" sz="3200" b="0" dirty="0" err="1" smtClean="0">
                <a:solidFill>
                  <a:srgbClr val="FF0000"/>
                </a:solidFill>
                <a:effectLst/>
                <a:latin typeface="Times New Roman" pitchFamily="18" charset="0"/>
                <a:cs typeface="Times New Roman" pitchFamily="18" charset="0"/>
              </a:rPr>
              <a:t>завдають</a:t>
            </a:r>
            <a:r>
              <a:rPr lang="ru-RU" sz="3200" b="0" dirty="0" smtClean="0">
                <a:solidFill>
                  <a:srgbClr val="FF0000"/>
                </a:solidFill>
                <a:effectLst/>
                <a:latin typeface="Times New Roman" pitchFamily="18" charset="0"/>
                <a:cs typeface="Times New Roman" pitchFamily="18" charset="0"/>
              </a:rPr>
              <a:t> </a:t>
            </a:r>
            <a:r>
              <a:rPr lang="ru-RU" sz="3200" b="0" dirty="0" err="1" smtClean="0">
                <a:solidFill>
                  <a:srgbClr val="FF0000"/>
                </a:solidFill>
                <a:effectLst/>
                <a:latin typeface="Times New Roman" pitchFamily="18" charset="0"/>
                <a:cs typeface="Times New Roman" pitchFamily="18" charset="0"/>
              </a:rPr>
              <a:t>шкоди</a:t>
            </a:r>
            <a:r>
              <a:rPr lang="ru-RU" sz="3200" b="0" dirty="0" smtClean="0">
                <a:solidFill>
                  <a:srgbClr val="FF0000"/>
                </a:solidFill>
                <a:effectLst/>
                <a:latin typeface="Times New Roman" pitchFamily="18" charset="0"/>
                <a:cs typeface="Times New Roman" pitchFamily="18" charset="0"/>
              </a:rPr>
              <a:t> </a:t>
            </a:r>
            <a:r>
              <a:rPr lang="ru-RU" sz="3200" b="0" dirty="0" err="1" smtClean="0">
                <a:solidFill>
                  <a:srgbClr val="FF0000"/>
                </a:solidFill>
                <a:effectLst/>
                <a:latin typeface="Times New Roman" pitchFamily="18" charset="0"/>
                <a:cs typeface="Times New Roman" pitchFamily="18" charset="0"/>
              </a:rPr>
              <a:t>здоров’ю</a:t>
            </a:r>
            <a:r>
              <a:rPr lang="ru-RU" sz="3200" b="0" dirty="0" smtClean="0">
                <a:solidFill>
                  <a:srgbClr val="FF0000"/>
                </a:solidFill>
                <a:effectLst/>
                <a:latin typeface="Times New Roman" pitchFamily="18" charset="0"/>
                <a:cs typeface="Times New Roman" pitchFamily="18" charset="0"/>
              </a:rPr>
              <a:t>, а </a:t>
            </a:r>
            <a:r>
              <a:rPr lang="ru-RU" sz="3200" b="0" dirty="0" err="1" smtClean="0">
                <a:solidFill>
                  <a:srgbClr val="FF0000"/>
                </a:solidFill>
                <a:effectLst/>
                <a:latin typeface="Times New Roman" pitchFamily="18" charset="0"/>
                <a:cs typeface="Times New Roman" pitchFamily="18" charset="0"/>
              </a:rPr>
              <a:t>іноді</a:t>
            </a:r>
            <a:r>
              <a:rPr lang="ru-RU" sz="3200" b="0" dirty="0" smtClean="0">
                <a:solidFill>
                  <a:srgbClr val="FF0000"/>
                </a:solidFill>
                <a:effectLst/>
                <a:latin typeface="Times New Roman" pitchFamily="18" charset="0"/>
                <a:cs typeface="Times New Roman" pitchFamily="18" charset="0"/>
              </a:rPr>
              <a:t> </a:t>
            </a:r>
            <a:r>
              <a:rPr lang="ru-RU" sz="3200" b="0" dirty="0" err="1" smtClean="0">
                <a:solidFill>
                  <a:srgbClr val="FF0000"/>
                </a:solidFill>
                <a:effectLst/>
                <a:latin typeface="Times New Roman" pitchFamily="18" charset="0"/>
                <a:cs typeface="Times New Roman" pitchFamily="18" charset="0"/>
              </a:rPr>
              <a:t>й</a:t>
            </a:r>
            <a:r>
              <a:rPr lang="ru-RU" sz="3200" b="0" dirty="0" smtClean="0">
                <a:solidFill>
                  <a:srgbClr val="FF0000"/>
                </a:solidFill>
                <a:effectLst/>
                <a:latin typeface="Times New Roman" pitchFamily="18" charset="0"/>
                <a:cs typeface="Times New Roman" pitchFamily="18" charset="0"/>
              </a:rPr>
              <a:t> </a:t>
            </a:r>
            <a:r>
              <a:rPr lang="ru-RU" sz="3200" b="0" dirty="0" err="1" smtClean="0">
                <a:solidFill>
                  <a:srgbClr val="FF0000"/>
                </a:solidFill>
                <a:effectLst/>
                <a:latin typeface="Times New Roman" pitchFamily="18" charset="0"/>
                <a:cs typeface="Times New Roman" pitchFamily="18" charset="0"/>
              </a:rPr>
              <a:t>життю</a:t>
            </a:r>
            <a:r>
              <a:rPr lang="ru-RU" sz="3200" b="0" dirty="0" smtClean="0">
                <a:solidFill>
                  <a:srgbClr val="FF0000"/>
                </a:solidFill>
                <a:effectLst/>
                <a:latin typeface="Times New Roman" pitchFamily="18" charset="0"/>
                <a:cs typeface="Times New Roman" pitchFamily="18" charset="0"/>
              </a:rPr>
              <a:t>. </a:t>
            </a:r>
            <a:endParaRPr lang="ru-RU" sz="3200" dirty="0">
              <a:solidFill>
                <a:srgbClr val="FF0000"/>
              </a:solidFill>
              <a:effectLst/>
              <a:latin typeface="Times New Roman" pitchFamily="18" charset="0"/>
              <a:cs typeface="Times New Roman" pitchFamily="18" charset="0"/>
            </a:endParaRPr>
          </a:p>
        </p:txBody>
      </p:sp>
      <p:pic>
        <p:nvPicPr>
          <p:cNvPr id="4" name="Содержимое 3" descr="254556_130016_семья.jpg"/>
          <p:cNvPicPr>
            <a:picLocks noGrp="1" noChangeAspect="1"/>
          </p:cNvPicPr>
          <p:nvPr>
            <p:ph idx="1"/>
          </p:nvPr>
        </p:nvPicPr>
        <p:blipFill>
          <a:blip r:embed="rId2" cstate="print"/>
          <a:stretch>
            <a:fillRect/>
          </a:stretch>
        </p:blipFill>
        <p:spPr>
          <a:xfrm>
            <a:off x="1404144" y="985837"/>
            <a:ext cx="6381750" cy="32766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188640"/>
            <a:ext cx="8183880" cy="3240360"/>
          </a:xfrm>
        </p:spPr>
        <p:txBody>
          <a:bodyPr>
            <a:noAutofit/>
          </a:bodyPr>
          <a:lstStyle/>
          <a:p>
            <a:r>
              <a:rPr lang="ru-RU" sz="2800" dirty="0" smtClean="0">
                <a:solidFill>
                  <a:srgbClr val="FF0000"/>
                </a:solidFill>
                <a:effectLst/>
                <a:latin typeface="Times New Roman" pitchFamily="18" charset="0"/>
                <a:cs typeface="Times New Roman" pitchFamily="18" charset="0"/>
              </a:rPr>
              <a:t>ФІЗИЧНЕ ЗНУЩАННЯ </a:t>
            </a:r>
            <a:r>
              <a:rPr lang="ru-RU" sz="2800" dirty="0" err="1" smtClean="0">
                <a:solidFill>
                  <a:srgbClr val="FF0000"/>
                </a:solidFill>
                <a:effectLst/>
                <a:latin typeface="Times New Roman" pitchFamily="18" charset="0"/>
                <a:cs typeface="Times New Roman" pitchFamily="18" charset="0"/>
              </a:rPr>
              <a:t>супроводжується</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нанесенням</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фізичних</a:t>
            </a:r>
            <a:r>
              <a:rPr lang="ru-RU" sz="2800" dirty="0" smtClean="0">
                <a:solidFill>
                  <a:srgbClr val="FF0000"/>
                </a:solidFill>
                <a:effectLst/>
                <a:latin typeface="Times New Roman" pitchFamily="18" charset="0"/>
                <a:cs typeface="Times New Roman" pitchFamily="18" charset="0"/>
              </a:rPr>
              <a:t> травм, </a:t>
            </a:r>
            <a:r>
              <a:rPr lang="ru-RU" sz="2800" dirty="0" err="1" smtClean="0">
                <a:solidFill>
                  <a:srgbClr val="FF0000"/>
                </a:solidFill>
                <a:effectLst/>
                <a:latin typeface="Times New Roman" pitchFamily="18" charset="0"/>
                <a:cs typeface="Times New Roman" pitchFamily="18" charset="0"/>
              </a:rPr>
              <a:t>різних</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тілесних</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ушкоджень</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що</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заподіюють</a:t>
            </a:r>
            <a:r>
              <a:rPr lang="ru-RU" sz="2800" dirty="0" smtClean="0">
                <a:solidFill>
                  <a:srgbClr val="FF0000"/>
                </a:solidFill>
                <a:effectLst/>
                <a:latin typeface="Times New Roman" pitchFamily="18" charset="0"/>
                <a:cs typeface="Times New Roman" pitchFamily="18" charset="0"/>
              </a:rPr>
              <a:t> шкоду </a:t>
            </a:r>
            <a:r>
              <a:rPr lang="ru-RU" sz="2800" dirty="0" err="1" smtClean="0">
                <a:solidFill>
                  <a:srgbClr val="FF0000"/>
                </a:solidFill>
                <a:effectLst/>
                <a:latin typeface="Times New Roman" pitchFamily="18" charset="0"/>
                <a:cs typeface="Times New Roman" pitchFamily="18" charset="0"/>
              </a:rPr>
              <a:t>здоров’ю</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дитини</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порушують</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її</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розвиток</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і</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позбавляють</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життя</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Ці</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дії</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можуть</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здійснюватися</a:t>
            </a:r>
            <a:r>
              <a:rPr lang="ru-RU" sz="2800" dirty="0" smtClean="0">
                <a:solidFill>
                  <a:srgbClr val="FF0000"/>
                </a:solidFill>
                <a:effectLst/>
                <a:latin typeface="Times New Roman" pitchFamily="18" charset="0"/>
                <a:cs typeface="Times New Roman" pitchFamily="18" charset="0"/>
              </a:rPr>
              <a:t> у </a:t>
            </a:r>
            <a:r>
              <a:rPr lang="ru-RU" sz="2800" dirty="0" err="1" smtClean="0">
                <a:solidFill>
                  <a:srgbClr val="FF0000"/>
                </a:solidFill>
                <a:effectLst/>
                <a:latin typeface="Times New Roman" pitchFamily="18" charset="0"/>
                <a:cs typeface="Times New Roman" pitchFamily="18" charset="0"/>
              </a:rPr>
              <a:t>формі</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штовхань</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побоїв</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катування</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струсу</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у</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вигляді</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ударів</a:t>
            </a:r>
            <a:r>
              <a:rPr lang="ru-RU" sz="2800" dirty="0" smtClean="0">
                <a:solidFill>
                  <a:srgbClr val="FF0000"/>
                </a:solidFill>
                <a:effectLst/>
                <a:latin typeface="Times New Roman" pitchFamily="18" charset="0"/>
                <a:cs typeface="Times New Roman" pitchFamily="18" charset="0"/>
              </a:rPr>
              <a:t> та </a:t>
            </a:r>
            <a:r>
              <a:rPr lang="ru-RU" sz="2800" dirty="0" err="1" smtClean="0">
                <a:solidFill>
                  <a:srgbClr val="FF0000"/>
                </a:solidFill>
                <a:effectLst/>
                <a:latin typeface="Times New Roman" pitchFamily="18" charset="0"/>
                <a:cs typeface="Times New Roman" pitchFamily="18" charset="0"/>
              </a:rPr>
              <a:t>ляпасів</a:t>
            </a:r>
            <a:r>
              <a:rPr lang="ru-RU" sz="2800" dirty="0" smtClean="0">
                <a:solidFill>
                  <a:srgbClr val="FF0000"/>
                </a:solidFill>
                <a:effectLst/>
                <a:latin typeface="Times New Roman" pitchFamily="18" charset="0"/>
                <a:cs typeface="Times New Roman" pitchFamily="18" charset="0"/>
              </a:rPr>
              <a:t>. </a:t>
            </a:r>
            <a:endParaRPr lang="ru-RU" sz="2800" dirty="0">
              <a:solidFill>
                <a:srgbClr val="FF0000"/>
              </a:solidFill>
              <a:effectLst/>
              <a:latin typeface="Times New Roman" pitchFamily="18" charset="0"/>
              <a:cs typeface="Times New Roman" pitchFamily="18" charset="0"/>
            </a:endParaRPr>
          </a:p>
        </p:txBody>
      </p:sp>
      <p:pic>
        <p:nvPicPr>
          <p:cNvPr id="4" name="Рисунок 3" descr="i.jpg"/>
          <p:cNvPicPr>
            <a:picLocks noChangeAspect="1"/>
          </p:cNvPicPr>
          <p:nvPr/>
        </p:nvPicPr>
        <p:blipFill>
          <a:blip r:embed="rId2" cstate="print"/>
          <a:stretch>
            <a:fillRect/>
          </a:stretch>
        </p:blipFill>
        <p:spPr>
          <a:xfrm>
            <a:off x="3491880" y="3068960"/>
            <a:ext cx="5112568" cy="36004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6672"/>
            <a:ext cx="8183880" cy="1080120"/>
          </a:xfrm>
        </p:spPr>
        <p:txBody>
          <a:bodyPr>
            <a:normAutofit/>
          </a:bodyPr>
          <a:lstStyle/>
          <a:p>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Під</a:t>
            </a:r>
            <a:r>
              <a:rPr lang="ru-RU" sz="2800" dirty="0" smtClean="0">
                <a:solidFill>
                  <a:srgbClr val="FF0000"/>
                </a:solidFill>
                <a:effectLst/>
                <a:latin typeface="Times New Roman" pitchFamily="18" charset="0"/>
                <a:cs typeface="Times New Roman" pitchFamily="18" charset="0"/>
              </a:rPr>
              <a:t> час ЕКОНОМІЧНОГО НАСИЛЬСТВА </a:t>
            </a:r>
            <a:r>
              <a:rPr lang="ru-RU" sz="2800" dirty="0" err="1" smtClean="0">
                <a:solidFill>
                  <a:srgbClr val="FF0000"/>
                </a:solidFill>
                <a:effectLst/>
                <a:latin typeface="Times New Roman" pitchFamily="18" charset="0"/>
                <a:cs typeface="Times New Roman" pitchFamily="18" charset="0"/>
              </a:rPr>
              <a:t>школярі</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втрачають</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власні</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кошти</a:t>
            </a:r>
            <a:r>
              <a:rPr lang="ru-RU" sz="2800" dirty="0" smtClean="0">
                <a:solidFill>
                  <a:srgbClr val="FF0000"/>
                </a:solidFill>
                <a:effectLst/>
                <a:latin typeface="Times New Roman" pitchFamily="18" charset="0"/>
                <a:cs typeface="Times New Roman" pitchFamily="18" charset="0"/>
              </a:rPr>
              <a:t> та </a:t>
            </a:r>
            <a:r>
              <a:rPr lang="ru-RU" sz="2800" dirty="0" err="1" smtClean="0">
                <a:solidFill>
                  <a:srgbClr val="FF0000"/>
                </a:solidFill>
                <a:effectLst/>
                <a:latin typeface="Times New Roman" pitchFamily="18" charset="0"/>
                <a:cs typeface="Times New Roman" pitchFamily="18" charset="0"/>
              </a:rPr>
              <a:t>майно</a:t>
            </a:r>
            <a:r>
              <a:rPr lang="ru-RU" sz="2800" dirty="0" smtClean="0">
                <a:solidFill>
                  <a:srgbClr val="FF0000"/>
                </a:solidFill>
                <a:effectLst/>
                <a:latin typeface="Times New Roman" pitchFamily="18" charset="0"/>
                <a:cs typeface="Times New Roman" pitchFamily="18" charset="0"/>
              </a:rPr>
              <a:t>. </a:t>
            </a:r>
            <a:endParaRPr lang="ru-RU" sz="2800" dirty="0">
              <a:solidFill>
                <a:srgbClr val="FF0000"/>
              </a:solidFill>
              <a:effectLst/>
              <a:latin typeface="Times New Roman" pitchFamily="18" charset="0"/>
              <a:cs typeface="Times New Roman" pitchFamily="18" charset="0"/>
            </a:endParaRPr>
          </a:p>
        </p:txBody>
      </p:sp>
      <p:pic>
        <p:nvPicPr>
          <p:cNvPr id="4" name="Рисунок 3" descr="d547ca4eff31b745e97d8652ffc130ef.jpg"/>
          <p:cNvPicPr>
            <a:picLocks noChangeAspect="1"/>
          </p:cNvPicPr>
          <p:nvPr/>
        </p:nvPicPr>
        <p:blipFill>
          <a:blip r:embed="rId2" cstate="print"/>
          <a:stretch>
            <a:fillRect/>
          </a:stretch>
        </p:blipFill>
        <p:spPr>
          <a:xfrm>
            <a:off x="611560" y="1628800"/>
            <a:ext cx="7920880" cy="46577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6672"/>
            <a:ext cx="8183880" cy="5184576"/>
          </a:xfrm>
        </p:spPr>
        <p:txBody>
          <a:bodyPr>
            <a:noAutofit/>
          </a:bodyPr>
          <a:lstStyle/>
          <a:p>
            <a:r>
              <a:rPr lang="ru-RU" sz="3200" dirty="0" smtClean="0">
                <a:solidFill>
                  <a:srgbClr val="FFFF00"/>
                </a:solidFill>
                <a:effectLst/>
                <a:latin typeface="Times New Roman" pitchFamily="18" charset="0"/>
                <a:cs typeface="Times New Roman" pitchFamily="18" charset="0"/>
              </a:rPr>
              <a:t>Проблема </a:t>
            </a:r>
            <a:r>
              <a:rPr lang="ru-RU" sz="3200" dirty="0" err="1" smtClean="0">
                <a:solidFill>
                  <a:srgbClr val="FFFF00"/>
                </a:solidFill>
                <a:effectLst/>
                <a:latin typeface="Times New Roman" pitchFamily="18" charset="0"/>
                <a:cs typeface="Times New Roman" pitchFamily="18" charset="0"/>
              </a:rPr>
              <a:t>насильства</a:t>
            </a:r>
            <a:r>
              <a:rPr lang="ru-RU" sz="3200" dirty="0" smtClean="0">
                <a:solidFill>
                  <a:srgbClr val="FFFF00"/>
                </a:solidFill>
                <a:effectLst/>
                <a:latin typeface="Times New Roman" pitchFamily="18" charset="0"/>
                <a:cs typeface="Times New Roman" pitchFamily="18" charset="0"/>
              </a:rPr>
              <a:t> у </a:t>
            </a:r>
            <a:r>
              <a:rPr lang="ru-RU" sz="3200" dirty="0" err="1" smtClean="0">
                <a:solidFill>
                  <a:srgbClr val="FFFF00"/>
                </a:solidFill>
                <a:effectLst/>
                <a:latin typeface="Times New Roman" pitchFamily="18" charset="0"/>
                <a:cs typeface="Times New Roman" pitchFamily="18" charset="0"/>
              </a:rPr>
              <a:t>шкільному</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середовищі</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є</a:t>
            </a:r>
            <a:r>
              <a:rPr lang="ru-RU" sz="3200" dirty="0" smtClean="0">
                <a:solidFill>
                  <a:srgbClr val="FFFF00"/>
                </a:solidFill>
                <a:effectLst/>
                <a:latin typeface="Times New Roman" pitchFamily="18" charset="0"/>
                <a:cs typeface="Times New Roman" pitchFamily="18" charset="0"/>
              </a:rPr>
              <a:t> результатом </a:t>
            </a:r>
            <a:r>
              <a:rPr lang="ru-RU" sz="3200" dirty="0" err="1" smtClean="0">
                <a:solidFill>
                  <a:srgbClr val="FFFF00"/>
                </a:solidFill>
                <a:effectLst/>
                <a:latin typeface="Times New Roman" pitchFamily="18" charset="0"/>
                <a:cs typeface="Times New Roman" pitchFamily="18" charset="0"/>
              </a:rPr>
              <a:t>дії</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багатьох</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чинників</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серед</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яких</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можна</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виділити</a:t>
            </a:r>
            <a:r>
              <a:rPr lang="ru-RU" sz="3200" dirty="0" smtClean="0">
                <a:solidFill>
                  <a:srgbClr val="FFFF00"/>
                </a:solidFill>
                <a:effectLst/>
                <a:latin typeface="Times New Roman" pitchFamily="18" charset="0"/>
                <a:cs typeface="Times New Roman" pitchFamily="18" charset="0"/>
              </a:rPr>
              <a:t>: </a:t>
            </a:r>
            <a:br>
              <a:rPr lang="ru-RU" sz="3200" dirty="0" smtClean="0">
                <a:solidFill>
                  <a:srgbClr val="FFFF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соціальні</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умови</a:t>
            </a:r>
            <a:r>
              <a:rPr lang="ru-RU" sz="2400" dirty="0" smtClean="0">
                <a:solidFill>
                  <a:srgbClr val="FF0000"/>
                </a:solidFill>
                <a:effectLst/>
                <a:latin typeface="Times New Roman" pitchFamily="18" charset="0"/>
                <a:cs typeface="Times New Roman" pitchFamily="18" charset="0"/>
              </a:rPr>
              <a:t>; </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психологічні</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особливості</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школярів</a:t>
            </a:r>
            <a:r>
              <a:rPr lang="ru-RU" sz="2400" dirty="0" smtClean="0">
                <a:solidFill>
                  <a:srgbClr val="FF0000"/>
                </a:solidFill>
                <a:effectLst/>
                <a:latin typeface="Times New Roman" pitchFamily="18" charset="0"/>
                <a:cs typeface="Times New Roman" pitchFamily="18" charset="0"/>
              </a:rPr>
              <a:t>;  </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психологічний</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тиск</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з</a:t>
            </a:r>
            <a:r>
              <a:rPr lang="ru-RU" sz="2400" dirty="0" smtClean="0">
                <a:solidFill>
                  <a:srgbClr val="FF0000"/>
                </a:solidFill>
                <a:effectLst/>
                <a:latin typeface="Times New Roman" pitchFamily="18" charset="0"/>
                <a:cs typeface="Times New Roman" pitchFamily="18" charset="0"/>
              </a:rPr>
              <a:t> боку </a:t>
            </a:r>
            <a:r>
              <a:rPr lang="ru-RU" sz="2400" dirty="0" err="1" smtClean="0">
                <a:solidFill>
                  <a:srgbClr val="FF0000"/>
                </a:solidFill>
                <a:effectLst/>
                <a:latin typeface="Times New Roman" pitchFamily="18" charset="0"/>
                <a:cs typeface="Times New Roman" pitchFamily="18" charset="0"/>
              </a:rPr>
              <a:t>педагогів</a:t>
            </a:r>
            <a:r>
              <a:rPr lang="ru-RU" sz="2400" dirty="0" smtClean="0">
                <a:solidFill>
                  <a:srgbClr val="FF0000"/>
                </a:solidFill>
                <a:effectLst/>
                <a:latin typeface="Times New Roman" pitchFamily="18" charset="0"/>
                <a:cs typeface="Times New Roman" pitchFamily="18" charset="0"/>
              </a:rPr>
              <a:t>,</a:t>
            </a:r>
            <a:r>
              <a:rPr lang="ru-RU" sz="2400" dirty="0" smtClean="0"/>
              <a:t> </a:t>
            </a:r>
            <a:r>
              <a:rPr lang="ru-RU" sz="2400" dirty="0" err="1" smtClean="0">
                <a:solidFill>
                  <a:srgbClr val="FF0000"/>
                </a:solidFill>
                <a:effectLst/>
                <a:latin typeface="Times New Roman" pitchFamily="18" charset="0"/>
                <a:cs typeface="Times New Roman" pitchFamily="18" charset="0"/>
              </a:rPr>
              <a:t>що</a:t>
            </a:r>
            <a:r>
              <a:rPr lang="ru-RU" sz="2400" dirty="0" smtClean="0">
                <a:solidFill>
                  <a:srgbClr val="FF0000"/>
                </a:solidFill>
                <a:effectLst/>
                <a:latin typeface="Times New Roman" pitchFamily="18" charset="0"/>
                <a:cs typeface="Times New Roman" pitchFamily="18" charset="0"/>
              </a:rPr>
              <a:t> не </a:t>
            </a:r>
            <a:r>
              <a:rPr lang="ru-RU" sz="2400" dirty="0" err="1" smtClean="0">
                <a:solidFill>
                  <a:srgbClr val="FF0000"/>
                </a:solidFill>
                <a:effectLst/>
                <a:latin typeface="Times New Roman" pitchFamily="18" charset="0"/>
                <a:cs typeface="Times New Roman" pitchFamily="18" charset="0"/>
              </a:rPr>
              <a:t>володіють</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навичками</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спілкування</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з</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важкими</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дітьми</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нестача</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спеціальних</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організацій</a:t>
            </a:r>
            <a:r>
              <a:rPr lang="ru-RU" sz="2400" dirty="0" smtClean="0">
                <a:solidFill>
                  <a:srgbClr val="FF0000"/>
                </a:solidFill>
                <a:effectLst/>
                <a:latin typeface="Times New Roman" pitchFamily="18" charset="0"/>
                <a:cs typeface="Times New Roman" pitchFamily="18" charset="0"/>
              </a:rPr>
              <a:t> та </a:t>
            </a:r>
            <a:r>
              <a:rPr lang="ru-RU" sz="2400" dirty="0" err="1" smtClean="0">
                <a:solidFill>
                  <a:srgbClr val="FF0000"/>
                </a:solidFill>
                <a:effectLst/>
                <a:latin typeface="Times New Roman" pitchFamily="18" charset="0"/>
                <a:cs typeface="Times New Roman" pitchFamily="18" charset="0"/>
              </a:rPr>
              <a:t>спеціалістів</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з</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подолання</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конфліктів</a:t>
            </a:r>
            <a:r>
              <a:rPr lang="ru-RU" sz="2400" dirty="0" smtClean="0">
                <a:solidFill>
                  <a:srgbClr val="FF0000"/>
                </a:solidFill>
                <a:effectLst/>
                <a:latin typeface="Times New Roman" pitchFamily="18" charset="0"/>
                <a:cs typeface="Times New Roman" pitchFamily="18" charset="0"/>
              </a:rPr>
              <a:t>; </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суспільно-політична</a:t>
            </a:r>
            <a:r>
              <a:rPr lang="ru-RU" sz="2400" dirty="0" smtClean="0">
                <a:solidFill>
                  <a:srgbClr val="FF0000"/>
                </a:solidFill>
                <a:effectLst/>
                <a:latin typeface="Times New Roman" pitchFamily="18" charset="0"/>
                <a:cs typeface="Times New Roman" pitchFamily="18" charset="0"/>
              </a:rPr>
              <a:t> та культурна криза;</a:t>
            </a:r>
            <a:br>
              <a:rPr lang="ru-RU" sz="2400" dirty="0" smtClean="0">
                <a:solidFill>
                  <a:srgbClr val="FF0000"/>
                </a:solidFill>
                <a:effectLst/>
                <a:latin typeface="Times New Roman" pitchFamily="18" charset="0"/>
                <a:cs typeface="Times New Roman" pitchFamily="18" charset="0"/>
              </a:rPr>
            </a:br>
            <a:r>
              <a:rPr lang="ru-RU" sz="2400" dirty="0" smtClean="0"/>
              <a:t>- </a:t>
            </a:r>
            <a:r>
              <a:rPr lang="ru-RU" sz="2400" dirty="0" err="1" smtClean="0">
                <a:solidFill>
                  <a:srgbClr val="FF0000"/>
                </a:solidFill>
                <a:effectLst/>
                <a:latin typeface="Times New Roman" pitchFamily="18" charset="0"/>
                <a:cs typeface="Times New Roman" pitchFamily="18" charset="0"/>
              </a:rPr>
              <a:t>комп’ютерні</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ігри</a:t>
            </a:r>
            <a:r>
              <a:rPr lang="ru-RU" sz="2400" dirty="0" smtClean="0">
                <a:solidFill>
                  <a:srgbClr val="FF0000"/>
                </a:solidFill>
                <a:effectLst/>
                <a:latin typeface="Times New Roman" pitchFamily="18" charset="0"/>
                <a:cs typeface="Times New Roman" pitchFamily="18" charset="0"/>
              </a:rPr>
              <a:t> – </a:t>
            </a:r>
            <a:r>
              <a:rPr lang="ru-RU" sz="2400" dirty="0" err="1" smtClean="0">
                <a:solidFill>
                  <a:srgbClr val="FF0000"/>
                </a:solidFill>
                <a:effectLst/>
                <a:latin typeface="Times New Roman" pitchFamily="18" charset="0"/>
                <a:cs typeface="Times New Roman" pitchFamily="18" charset="0"/>
              </a:rPr>
              <a:t>жорстокі</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герої</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відеоігор</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виступають</a:t>
            </a:r>
            <a:r>
              <a:rPr lang="ru-RU" sz="2400" dirty="0" smtClean="0">
                <a:solidFill>
                  <a:srgbClr val="FF0000"/>
                </a:solidFill>
                <a:effectLst/>
                <a:latin typeface="Times New Roman" pitchFamily="18" charset="0"/>
                <a:cs typeface="Times New Roman" pitchFamily="18" charset="0"/>
              </a:rPr>
              <a:t> як </a:t>
            </a:r>
            <a:r>
              <a:rPr lang="ru-RU" sz="2400" dirty="0" err="1" smtClean="0">
                <a:solidFill>
                  <a:srgbClr val="FF0000"/>
                </a:solidFill>
                <a:effectLst/>
                <a:latin typeface="Times New Roman" pitchFamily="18" charset="0"/>
                <a:cs typeface="Times New Roman" pitchFamily="18" charset="0"/>
              </a:rPr>
              <a:t>моделі</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поведінки</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які</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наслідують</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школярі</a:t>
            </a:r>
            <a:r>
              <a:rPr lang="ru-RU" sz="2400" dirty="0" smtClean="0">
                <a:solidFill>
                  <a:srgbClr val="FF0000"/>
                </a:solidFill>
                <a:effectLst/>
                <a:latin typeface="Times New Roman" pitchFamily="18" charset="0"/>
                <a:cs typeface="Times New Roman" pitchFamily="18" charset="0"/>
              </a:rPr>
              <a:t> .</a:t>
            </a:r>
            <a:endParaRPr lang="ru-RU" sz="2400" dirty="0">
              <a:solidFill>
                <a:srgbClr val="FF0000"/>
              </a:solidFill>
              <a:effectLst/>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6672"/>
            <a:ext cx="8183880" cy="5688632"/>
          </a:xfrm>
        </p:spPr>
        <p:txBody>
          <a:bodyPr>
            <a:noAutofit/>
          </a:bodyPr>
          <a:lstStyle/>
          <a:p>
            <a:r>
              <a:rPr lang="ru-RU" sz="2800" dirty="0" smtClean="0">
                <a:solidFill>
                  <a:srgbClr val="FFFF00"/>
                </a:solidFill>
                <a:effectLst/>
                <a:latin typeface="Times New Roman" pitchFamily="18" charset="0"/>
                <a:cs typeface="Times New Roman" pitchFamily="18" charset="0"/>
              </a:rPr>
              <a:t>    ЗАХОДИ ДЛЯ ВИКОРІНЕННЯ НАСИЛЛЯ</a:t>
            </a:r>
            <a:br>
              <a:rPr lang="ru-RU" sz="2800" dirty="0" smtClean="0">
                <a:solidFill>
                  <a:srgbClr val="FFFF00"/>
                </a:solidFill>
                <a:effectLst/>
                <a:latin typeface="Times New Roman" pitchFamily="18" charset="0"/>
                <a:cs typeface="Times New Roman" pitchFamily="18" charset="0"/>
              </a:rPr>
            </a:br>
            <a:r>
              <a:rPr lang="ru-RU" sz="2800" dirty="0" smtClean="0">
                <a:solidFill>
                  <a:srgbClr val="FF0000"/>
                </a:solidFill>
                <a:effectLst/>
                <a:latin typeface="Times New Roman" pitchFamily="18" charset="0"/>
                <a:cs typeface="Times New Roman" pitchFamily="18" charset="0"/>
              </a:rPr>
              <a:t>-</a:t>
            </a:r>
            <a:r>
              <a:rPr lang="ru-RU" sz="2800" dirty="0" smtClean="0">
                <a:solidFill>
                  <a:srgbClr val="FFFF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підвищення</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поінформованості</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населення</a:t>
            </a:r>
            <a:r>
              <a:rPr lang="ru-RU" sz="2800" dirty="0" smtClean="0">
                <a:solidFill>
                  <a:srgbClr val="FF0000"/>
                </a:solidFill>
                <a:effectLst/>
                <a:latin typeface="Times New Roman" pitchFamily="18" charset="0"/>
                <a:cs typeface="Times New Roman" pitchFamily="18" charset="0"/>
              </a:rPr>
              <a:t> про проблему </a:t>
            </a:r>
            <a:r>
              <a:rPr lang="ru-RU" sz="2800" dirty="0" err="1" smtClean="0">
                <a:solidFill>
                  <a:srgbClr val="FF0000"/>
                </a:solidFill>
                <a:effectLst/>
                <a:latin typeface="Times New Roman" pitchFamily="18" charset="0"/>
                <a:cs typeface="Times New Roman" pitchFamily="18" charset="0"/>
              </a:rPr>
              <a:t>жорстокого</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поводження</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серед</a:t>
            </a:r>
            <a:r>
              <a:rPr lang="ru-RU" sz="2800" dirty="0" smtClean="0">
                <a:solidFill>
                  <a:srgbClr val="FF0000"/>
                </a:solidFill>
                <a:effectLst/>
                <a:latin typeface="Times New Roman" pitchFamily="18" charset="0"/>
                <a:cs typeface="Times New Roman" pitchFamily="18" charset="0"/>
              </a:rPr>
              <a:t> </a:t>
            </a:r>
            <a:r>
              <a:rPr lang="ru-RU" sz="2800" dirty="0" err="1" smtClean="0">
                <a:solidFill>
                  <a:srgbClr val="FF0000"/>
                </a:solidFill>
                <a:effectLst/>
                <a:latin typeface="Times New Roman" pitchFamily="18" charset="0"/>
                <a:cs typeface="Times New Roman" pitchFamily="18" charset="0"/>
              </a:rPr>
              <a:t>школярів</a:t>
            </a:r>
            <a:r>
              <a:rPr lang="ru-RU" sz="2400" dirty="0" smtClean="0">
                <a:solidFill>
                  <a:srgbClr val="FF0000"/>
                </a:solidFill>
                <a:effectLst/>
                <a:latin typeface="Times New Roman" pitchFamily="18" charset="0"/>
                <a:cs typeface="Times New Roman" pitchFamily="18" charset="0"/>
              </a:rPr>
              <a:t>;</a:t>
            </a:r>
            <a:r>
              <a:rPr lang="ru-RU" sz="2400" dirty="0" smtClean="0">
                <a:solidFill>
                  <a:srgbClr val="FF0000"/>
                </a:solidFill>
                <a:latin typeface="Times New Roman" pitchFamily="18" charset="0"/>
                <a:cs typeface="Times New Roman" pitchFamily="18" charset="0"/>
              </a:rPr>
              <a:t> </a:t>
            </a:r>
            <a:br>
              <a:rPr lang="ru-RU" sz="2400" dirty="0" smtClean="0">
                <a:solidFill>
                  <a:srgbClr val="FF0000"/>
                </a:solidFill>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формування</a:t>
            </a:r>
            <a:r>
              <a:rPr lang="ru-RU" sz="2400" dirty="0" smtClean="0">
                <a:solidFill>
                  <a:srgbClr val="FF0000"/>
                </a:solidFill>
                <a:latin typeface="Times New Roman" pitchFamily="18" charset="0"/>
                <a:cs typeface="Times New Roman" pitchFamily="18" charset="0"/>
              </a:rPr>
              <a:t> педагогами у </a:t>
            </a:r>
            <a:r>
              <a:rPr lang="ru-RU" sz="2400" dirty="0" err="1" smtClean="0">
                <a:solidFill>
                  <a:srgbClr val="FF0000"/>
                </a:solidFill>
                <a:latin typeface="Times New Roman" pitchFamily="18" charset="0"/>
                <a:cs typeface="Times New Roman" pitchFamily="18" charset="0"/>
              </a:rPr>
              <a:t>школярів</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навичок</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співпраці</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створення</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безпечного</a:t>
            </a:r>
            <a:r>
              <a:rPr lang="ru-RU" sz="2400" dirty="0" smtClean="0">
                <a:solidFill>
                  <a:srgbClr val="FF0000"/>
                </a:solidFill>
                <a:latin typeface="Times New Roman" pitchFamily="18" charset="0"/>
                <a:cs typeface="Times New Roman" pitchFamily="18" charset="0"/>
              </a:rPr>
              <a:t> здорового </a:t>
            </a:r>
            <a:r>
              <a:rPr lang="ru-RU" sz="2400" dirty="0" err="1" smtClean="0">
                <a:solidFill>
                  <a:srgbClr val="FF0000"/>
                </a:solidFill>
                <a:latin typeface="Times New Roman" pitchFamily="18" charset="0"/>
                <a:cs typeface="Times New Roman" pitchFamily="18" charset="0"/>
              </a:rPr>
              <a:t>середовища</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будування</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ефективної</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системи</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вирішення</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конфліктних</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ситуацій</a:t>
            </a:r>
            <a:r>
              <a:rPr lang="ru-RU" sz="2400" dirty="0" smtClean="0">
                <a:solidFill>
                  <a:srgbClr val="FF0000"/>
                </a:solidFill>
                <a:latin typeface="Times New Roman" pitchFamily="18" charset="0"/>
                <a:cs typeface="Times New Roman" pitchFamily="18" charset="0"/>
              </a:rPr>
              <a:t>;</a:t>
            </a:r>
            <a:br>
              <a:rPr lang="ru-RU" sz="2400" dirty="0" smtClean="0">
                <a:solidFill>
                  <a:srgbClr val="FF0000"/>
                </a:solidFill>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виявлення</a:t>
            </a:r>
            <a:r>
              <a:rPr lang="ru-RU" sz="2400" dirty="0" smtClean="0">
                <a:solidFill>
                  <a:srgbClr val="FF0000"/>
                </a:solidFill>
                <a:effectLst/>
                <a:latin typeface="Times New Roman" pitchFamily="18" charset="0"/>
                <a:cs typeface="Times New Roman" pitchFamily="18" charset="0"/>
              </a:rPr>
              <a:t> психологами та </a:t>
            </a:r>
            <a:r>
              <a:rPr lang="ru-RU" sz="2400" dirty="0" err="1" smtClean="0">
                <a:solidFill>
                  <a:srgbClr val="FF0000"/>
                </a:solidFill>
                <a:effectLst/>
                <a:latin typeface="Times New Roman" pitchFamily="18" charset="0"/>
                <a:cs typeface="Times New Roman" pitchFamily="18" charset="0"/>
              </a:rPr>
              <a:t>соціальними</a:t>
            </a:r>
            <a:r>
              <a:rPr lang="ru-RU" sz="2400" dirty="0" smtClean="0">
                <a:solidFill>
                  <a:srgbClr val="FF0000"/>
                </a:solidFill>
                <a:effectLst/>
                <a:latin typeface="Times New Roman" pitchFamily="18" charset="0"/>
                <a:cs typeface="Times New Roman" pitchFamily="18" charset="0"/>
              </a:rPr>
              <a:t> педагогами </a:t>
            </a:r>
            <a:r>
              <a:rPr lang="ru-RU" sz="2400" dirty="0" err="1" smtClean="0">
                <a:solidFill>
                  <a:srgbClr val="FF0000"/>
                </a:solidFill>
                <a:effectLst/>
                <a:latin typeface="Times New Roman" pitchFamily="18" charset="0"/>
                <a:cs typeface="Times New Roman" pitchFamily="18" charset="0"/>
              </a:rPr>
              <a:t>дітей-агресорів</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і</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проведення</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з</a:t>
            </a:r>
            <a:r>
              <a:rPr lang="ru-RU" sz="2400" dirty="0" smtClean="0">
                <a:solidFill>
                  <a:srgbClr val="FF0000"/>
                </a:solidFill>
                <a:effectLst/>
                <a:latin typeface="Times New Roman" pitchFamily="18" charset="0"/>
                <a:cs typeface="Times New Roman" pitchFamily="18" charset="0"/>
              </a:rPr>
              <a:t> ними </a:t>
            </a:r>
            <a:r>
              <a:rPr lang="ru-RU" sz="2400" dirty="0" err="1" smtClean="0">
                <a:solidFill>
                  <a:srgbClr val="FF0000"/>
                </a:solidFill>
                <a:effectLst/>
                <a:latin typeface="Times New Roman" pitchFamily="18" charset="0"/>
                <a:cs typeface="Times New Roman" pitchFamily="18" charset="0"/>
              </a:rPr>
              <a:t>активної</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індивідуальної</a:t>
            </a: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effectLst/>
                <a:latin typeface="Times New Roman" pitchFamily="18" charset="0"/>
                <a:cs typeface="Times New Roman" pitchFamily="18" charset="0"/>
              </a:rPr>
              <a:t>роботи</a:t>
            </a:r>
            <a:r>
              <a:rPr lang="ru-RU" sz="2400" dirty="0" smtClean="0">
                <a:solidFill>
                  <a:srgbClr val="FF0000"/>
                </a:solidFill>
                <a:effectLst/>
                <a:latin typeface="Times New Roman" pitchFamily="18" charset="0"/>
                <a:cs typeface="Times New Roman" pitchFamily="18" charset="0"/>
              </a:rPr>
              <a:t>;</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розширення</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позакласної</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роботи</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різноманітні</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спортивні</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змагання</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ігри</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організації</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клубів</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з</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правових</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знань</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конкурси</a:t>
            </a:r>
            <a:r>
              <a:rPr lang="ru-RU" sz="2400" dirty="0" smtClean="0">
                <a:solidFill>
                  <a:srgbClr val="FF0000"/>
                </a:solidFill>
                <a:latin typeface="Times New Roman" pitchFamily="18" charset="0"/>
                <a:cs typeface="Times New Roman" pitchFamily="18" charset="0"/>
              </a:rPr>
              <a:t> та </a:t>
            </a:r>
            <a:r>
              <a:rPr lang="ru-RU" sz="2400" dirty="0" err="1" smtClean="0">
                <a:solidFill>
                  <a:srgbClr val="FF0000"/>
                </a:solidFill>
                <a:latin typeface="Times New Roman" pitchFamily="18" charset="0"/>
                <a:cs typeface="Times New Roman" pitchFamily="18" charset="0"/>
              </a:rPr>
              <a:t>інші</a:t>
            </a:r>
            <a:r>
              <a:rPr lang="ru-RU" sz="2400" dirty="0" smtClean="0">
                <a:solidFill>
                  <a:srgbClr val="FF0000"/>
                </a:solidFill>
                <a:latin typeface="Times New Roman" pitchFamily="18" charset="0"/>
                <a:cs typeface="Times New Roman" pitchFamily="18" charset="0"/>
              </a:rPr>
              <a:t> заходи, </a:t>
            </a:r>
            <a:r>
              <a:rPr lang="ru-RU" sz="2400" dirty="0" err="1" smtClean="0">
                <a:solidFill>
                  <a:srgbClr val="FF0000"/>
                </a:solidFill>
                <a:latin typeface="Times New Roman" pitchFamily="18" charset="0"/>
                <a:cs typeface="Times New Roman" pitchFamily="18" charset="0"/>
              </a:rPr>
              <a:t>які</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сприяють</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колективному</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зближенню</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дітей</a:t>
            </a:r>
            <a:r>
              <a:rPr lang="ru-RU" sz="2400" dirty="0" smtClean="0">
                <a:solidFill>
                  <a:srgbClr val="FF0000"/>
                </a:solidFill>
                <a:latin typeface="Times New Roman" pitchFamily="18" charset="0"/>
                <a:cs typeface="Times New Roman" pitchFamily="18" charset="0"/>
              </a:rPr>
              <a:t>. </a:t>
            </a:r>
            <a:r>
              <a:rPr lang="ru-RU" sz="2400" dirty="0" smtClean="0">
                <a:solidFill>
                  <a:srgbClr val="FF0000"/>
                </a:solidFill>
                <a:effectLst/>
                <a:latin typeface="Times New Roman" pitchFamily="18" charset="0"/>
                <a:cs typeface="Times New Roman" pitchFamily="18" charset="0"/>
              </a:rPr>
              <a:t/>
            </a:r>
            <a:br>
              <a:rPr lang="ru-RU" sz="2400" dirty="0" smtClean="0">
                <a:solidFill>
                  <a:srgbClr val="FF0000"/>
                </a:solidFill>
                <a:effectLst/>
                <a:latin typeface="Times New Roman" pitchFamily="18" charset="0"/>
                <a:cs typeface="Times New Roman" pitchFamily="18" charset="0"/>
              </a:rPr>
            </a:br>
            <a:endParaRPr lang="ru-RU" sz="2400" dirty="0">
              <a:solidFill>
                <a:srgbClr val="FF0000"/>
              </a:solidFill>
              <a:effectLst/>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03238" y="1556792"/>
          <a:ext cx="8173218" cy="4320132"/>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755576" y="404665"/>
            <a:ext cx="7776864" cy="1077218"/>
          </a:xfrm>
          <a:prstGeom prst="rect">
            <a:avLst/>
          </a:prstGeom>
        </p:spPr>
        <p:txBody>
          <a:bodyPr wrap="square">
            <a:spAutoFit/>
          </a:bodyPr>
          <a:lstStyle/>
          <a:p>
            <a:r>
              <a:rPr lang="ru-RU" sz="3200" dirty="0" err="1" smtClean="0">
                <a:solidFill>
                  <a:srgbClr val="FF0000"/>
                </a:solidFill>
                <a:latin typeface="Times New Roman" pitchFamily="18" charset="0"/>
                <a:cs typeface="Times New Roman" pitchFamily="18" charset="0"/>
              </a:rPr>
              <a:t>Результати</a:t>
            </a:r>
            <a:r>
              <a:rPr lang="ru-RU" sz="3200" dirty="0" smtClean="0">
                <a:solidFill>
                  <a:srgbClr val="FF0000"/>
                </a:solidFill>
                <a:latin typeface="Times New Roman" pitchFamily="18" charset="0"/>
                <a:cs typeface="Times New Roman" pitchFamily="18" charset="0"/>
              </a:rPr>
              <a:t> </a:t>
            </a:r>
            <a:r>
              <a:rPr lang="ru-RU" sz="3200" dirty="0" err="1" smtClean="0">
                <a:solidFill>
                  <a:srgbClr val="FF0000"/>
                </a:solidFill>
                <a:latin typeface="Times New Roman" pitchFamily="18" charset="0"/>
                <a:cs typeface="Times New Roman" pitchFamily="18" charset="0"/>
              </a:rPr>
              <a:t>анон</a:t>
            </a:r>
            <a:r>
              <a:rPr lang="uk-UA" sz="3200" dirty="0" err="1" smtClean="0">
                <a:solidFill>
                  <a:srgbClr val="FF0000"/>
                </a:solidFill>
                <a:latin typeface="Times New Roman" pitchFamily="18" charset="0"/>
                <a:cs typeface="Times New Roman" pitchFamily="18" charset="0"/>
              </a:rPr>
              <a:t>імного</a:t>
            </a:r>
            <a:r>
              <a:rPr lang="uk-UA" sz="3200" dirty="0" smtClean="0">
                <a:solidFill>
                  <a:srgbClr val="FF0000"/>
                </a:solidFill>
                <a:latin typeface="Times New Roman" pitchFamily="18" charset="0"/>
                <a:cs typeface="Times New Roman" pitchFamily="18" charset="0"/>
              </a:rPr>
              <a:t> анкетування учнів 9-11кл  </a:t>
            </a:r>
            <a:r>
              <a:rPr lang="uk-UA" sz="3200" dirty="0" err="1" smtClean="0">
                <a:solidFill>
                  <a:srgbClr val="FF0000"/>
                </a:solidFill>
                <a:latin typeface="Times New Roman" pitchFamily="18" charset="0"/>
                <a:cs typeface="Times New Roman" pitchFamily="18" charset="0"/>
              </a:rPr>
              <a:t>“Моє</a:t>
            </a:r>
            <a:r>
              <a:rPr lang="uk-UA" sz="3200" dirty="0" smtClean="0">
                <a:solidFill>
                  <a:srgbClr val="FF0000"/>
                </a:solidFill>
                <a:latin typeface="Times New Roman" pitchFamily="18" charset="0"/>
                <a:cs typeface="Times New Roman" pitchFamily="18" charset="0"/>
              </a:rPr>
              <a:t> життя в сім</a:t>
            </a:r>
            <a:r>
              <a:rPr lang="en-US" sz="3200" dirty="0" smtClean="0">
                <a:solidFill>
                  <a:srgbClr val="FF0000"/>
                </a:solidFill>
                <a:latin typeface="Times New Roman" pitchFamily="18" charset="0"/>
                <a:cs typeface="Times New Roman" pitchFamily="18" charset="0"/>
              </a:rPr>
              <a:t>’</a:t>
            </a:r>
            <a:r>
              <a:rPr lang="uk-UA" sz="3200" dirty="0" smtClean="0">
                <a:solidFill>
                  <a:srgbClr val="FF0000"/>
                </a:solidFill>
                <a:latin typeface="Times New Roman" pitchFamily="18" charset="0"/>
                <a:cs typeface="Times New Roman" pitchFamily="18" charset="0"/>
              </a:rPr>
              <a:t>ї та </a:t>
            </a:r>
            <a:r>
              <a:rPr lang="uk-UA" sz="3200" dirty="0" err="1" smtClean="0">
                <a:solidFill>
                  <a:srgbClr val="FF0000"/>
                </a:solidFill>
                <a:latin typeface="Times New Roman" pitchFamily="18" charset="0"/>
                <a:cs typeface="Times New Roman" pitchFamily="18" charset="0"/>
              </a:rPr>
              <a:t>школі”</a:t>
            </a:r>
            <a:endParaRPr lang="ru-RU"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nvPr>
        </p:nvGraphicFramePr>
        <p:xfrm>
          <a:off x="468313" y="548680"/>
          <a:ext cx="8218487" cy="576004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503238" y="530225"/>
          <a:ext cx="8183562" cy="53467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68313" y="549275"/>
          <a:ext cx="8218487" cy="5400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03238" y="530225"/>
          <a:ext cx="8183562" cy="53467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03238" y="530225"/>
          <a:ext cx="8183562" cy="53467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437112"/>
            <a:ext cx="8183880" cy="1440160"/>
          </a:xfrm>
        </p:spPr>
        <p:txBody>
          <a:bodyPr>
            <a:normAutofit fontScale="90000"/>
          </a:bodyPr>
          <a:lstStyle/>
          <a:p>
            <a:r>
              <a:rPr lang="ru-RU" sz="2800" b="0" dirty="0" smtClean="0">
                <a:solidFill>
                  <a:srgbClr val="FF0000"/>
                </a:solidFill>
                <a:effectLst/>
                <a:latin typeface="Times New Roman" pitchFamily="18" charset="0"/>
                <a:cs typeface="Times New Roman" pitchFamily="18" charset="0"/>
              </a:rPr>
              <a:t>Метою </a:t>
            </a:r>
            <a:r>
              <a:rPr lang="ru-RU" sz="2800" b="0" dirty="0" err="1" smtClean="0">
                <a:solidFill>
                  <a:srgbClr val="FF0000"/>
                </a:solidFill>
                <a:effectLst/>
                <a:latin typeface="Times New Roman" pitchFamily="18" charset="0"/>
                <a:cs typeface="Times New Roman" pitchFamily="18" charset="0"/>
              </a:rPr>
              <a:t>насильства</a:t>
            </a:r>
            <a:r>
              <a:rPr lang="ru-RU" sz="2800" b="0" dirty="0" smtClean="0">
                <a:solidFill>
                  <a:srgbClr val="FF0000"/>
                </a:solidFill>
                <a:effectLst/>
                <a:latin typeface="Times New Roman" pitchFamily="18" charset="0"/>
                <a:cs typeface="Times New Roman" pitchFamily="18" charset="0"/>
              </a:rPr>
              <a:t>, як правило, </a:t>
            </a:r>
            <a:r>
              <a:rPr lang="ru-RU" sz="2800" b="0" dirty="0" err="1" smtClean="0">
                <a:solidFill>
                  <a:srgbClr val="FF0000"/>
                </a:solidFill>
                <a:effectLst/>
                <a:latin typeface="Times New Roman" pitchFamily="18" charset="0"/>
                <a:cs typeface="Times New Roman" pitchFamily="18" charset="0"/>
              </a:rPr>
              <a:t>є</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завоювання</a:t>
            </a:r>
            <a:r>
              <a:rPr lang="ru-RU" sz="2800" b="0" dirty="0" smtClean="0">
                <a:solidFill>
                  <a:srgbClr val="FF0000"/>
                </a:solidFill>
                <a:effectLst/>
                <a:latin typeface="Times New Roman" pitchFamily="18" charset="0"/>
                <a:cs typeface="Times New Roman" pitchFamily="18" charset="0"/>
              </a:rPr>
              <a:t> тих </a:t>
            </a:r>
            <a:r>
              <a:rPr lang="ru-RU" sz="2800" b="0" dirty="0" err="1" smtClean="0">
                <a:solidFill>
                  <a:srgbClr val="FF0000"/>
                </a:solidFill>
                <a:effectLst/>
                <a:latin typeface="Times New Roman" pitchFamily="18" charset="0"/>
                <a:cs typeface="Times New Roman" pitchFamily="18" charset="0"/>
              </a:rPr>
              <a:t>або</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інших</a:t>
            </a:r>
            <a:r>
              <a:rPr lang="ru-RU" sz="2800" b="0" dirty="0" smtClean="0">
                <a:solidFill>
                  <a:srgbClr val="FF0000"/>
                </a:solidFill>
                <a:effectLst/>
                <a:latin typeface="Times New Roman" pitchFamily="18" charset="0"/>
                <a:cs typeface="Times New Roman" pitchFamily="18" charset="0"/>
              </a:rPr>
              <a:t> прав </a:t>
            </a:r>
            <a:r>
              <a:rPr lang="ru-RU" sz="2800" b="0" dirty="0" err="1" smtClean="0">
                <a:solidFill>
                  <a:srgbClr val="FF0000"/>
                </a:solidFill>
                <a:effectLst/>
                <a:latin typeface="Times New Roman" pitchFamily="18" charset="0"/>
                <a:cs typeface="Times New Roman" pitchFamily="18" charset="0"/>
              </a:rPr>
              <a:t>і</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привілеїв</a:t>
            </a:r>
            <a:r>
              <a:rPr lang="ru-RU" sz="2800" b="0" dirty="0" smtClean="0">
                <a:solidFill>
                  <a:srgbClr val="FF0000"/>
                </a:solidFill>
                <a:effectLst/>
                <a:latin typeface="Times New Roman" pitchFamily="18" charset="0"/>
                <a:cs typeface="Times New Roman" pitchFamily="18" charset="0"/>
              </a:rPr>
              <a:t>, а </a:t>
            </a:r>
            <a:r>
              <a:rPr lang="ru-RU" sz="2800" b="0" dirty="0" err="1" smtClean="0">
                <a:solidFill>
                  <a:srgbClr val="FF0000"/>
                </a:solidFill>
                <a:effectLst/>
                <a:latin typeface="Times New Roman" pitchFamily="18" charset="0"/>
                <a:cs typeface="Times New Roman" pitchFamily="18" charset="0"/>
              </a:rPr>
              <a:t>також</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панування</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і</a:t>
            </a:r>
            <a:r>
              <a:rPr lang="ru-RU" sz="2800" b="0" dirty="0" smtClean="0">
                <a:solidFill>
                  <a:srgbClr val="FF0000"/>
                </a:solidFill>
                <a:effectLst/>
                <a:latin typeface="Times New Roman" pitchFamily="18" charset="0"/>
                <a:cs typeface="Times New Roman" pitchFamily="18" charset="0"/>
              </a:rPr>
              <a:t> контролю над </a:t>
            </a:r>
            <a:r>
              <a:rPr lang="ru-RU" sz="2800" b="0" dirty="0" err="1" smtClean="0">
                <a:solidFill>
                  <a:srgbClr val="FF0000"/>
                </a:solidFill>
                <a:effectLst/>
                <a:latin typeface="Times New Roman" pitchFamily="18" charset="0"/>
                <a:cs typeface="Times New Roman" pitchFamily="18" charset="0"/>
              </a:rPr>
              <a:t>людиною</a:t>
            </a:r>
            <a:r>
              <a:rPr lang="ru-RU" sz="2800" b="0" dirty="0" smtClean="0">
                <a:solidFill>
                  <a:srgbClr val="FF0000"/>
                </a:solidFill>
                <a:effectLst/>
                <a:latin typeface="Times New Roman" pitchFamily="18" charset="0"/>
                <a:cs typeface="Times New Roman" pitchFamily="18" charset="0"/>
              </a:rPr>
              <a:t> шляхом </a:t>
            </a:r>
            <a:r>
              <a:rPr lang="ru-RU" sz="2800" b="0" dirty="0" err="1" smtClean="0">
                <a:solidFill>
                  <a:srgbClr val="FF0000"/>
                </a:solidFill>
                <a:effectLst/>
                <a:latin typeface="Times New Roman" pitchFamily="18" charset="0"/>
                <a:cs typeface="Times New Roman" pitchFamily="18" charset="0"/>
              </a:rPr>
              <a:t>образи</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залякування</a:t>
            </a:r>
            <a:r>
              <a:rPr lang="ru-RU" sz="2800" b="0" dirty="0" smtClean="0">
                <a:solidFill>
                  <a:srgbClr val="FF0000"/>
                </a:solidFill>
                <a:effectLst/>
                <a:latin typeface="Times New Roman" pitchFamily="18" charset="0"/>
                <a:cs typeface="Times New Roman" pitchFamily="18" charset="0"/>
              </a:rPr>
              <a:t>, шантажу та </a:t>
            </a:r>
            <a:r>
              <a:rPr lang="ru-RU" sz="2800" b="0" dirty="0" err="1" smtClean="0">
                <a:solidFill>
                  <a:srgbClr val="FF0000"/>
                </a:solidFill>
                <a:effectLst/>
                <a:latin typeface="Times New Roman" pitchFamily="18" charset="0"/>
                <a:cs typeface="Times New Roman" pitchFamily="18" charset="0"/>
              </a:rPr>
              <a:t>ін</a:t>
            </a:r>
            <a:r>
              <a:rPr lang="ru-RU" sz="2800" b="0" dirty="0" smtClean="0">
                <a:solidFill>
                  <a:srgbClr val="FF0000"/>
                </a:solidFill>
                <a:effectLst/>
                <a:latin typeface="Times New Roman" pitchFamily="18" charset="0"/>
                <a:cs typeface="Times New Roman" pitchFamily="18" charset="0"/>
              </a:rPr>
              <a:t>.</a:t>
            </a:r>
            <a:endParaRPr lang="ru-RU" sz="2800" dirty="0">
              <a:solidFill>
                <a:srgbClr val="FF0000"/>
              </a:solidFill>
              <a:effectLst/>
              <a:latin typeface="Times New Roman" pitchFamily="18" charset="0"/>
              <a:cs typeface="Times New Roman" pitchFamily="18" charset="0"/>
            </a:endParaRPr>
          </a:p>
        </p:txBody>
      </p:sp>
      <p:pic>
        <p:nvPicPr>
          <p:cNvPr id="4" name="Содержимое 3" descr="slide-1-728.jpg"/>
          <p:cNvPicPr>
            <a:picLocks noGrp="1" noChangeAspect="1"/>
          </p:cNvPicPr>
          <p:nvPr>
            <p:ph idx="1"/>
          </p:nvPr>
        </p:nvPicPr>
        <p:blipFill>
          <a:blip r:embed="rId2" cstate="print"/>
          <a:stretch>
            <a:fillRect/>
          </a:stretch>
        </p:blipFill>
        <p:spPr>
          <a:xfrm>
            <a:off x="1942835" y="530225"/>
            <a:ext cx="5304367" cy="3978275"/>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6672"/>
            <a:ext cx="8183880" cy="5400600"/>
          </a:xfrm>
        </p:spPr>
        <p:txBody>
          <a:bodyPr>
            <a:normAutofit/>
          </a:bodyPr>
          <a:lstStyle/>
          <a:p>
            <a:r>
              <a:rPr lang="ru-RU" sz="1800" dirty="0" smtClean="0">
                <a:solidFill>
                  <a:srgbClr val="FFFF00"/>
                </a:solidFill>
                <a:latin typeface="Times New Roman" pitchFamily="18" charset="0"/>
                <a:cs typeface="Times New Roman" pitchFamily="18" charset="0"/>
              </a:rPr>
              <a:t>                                          ПАМ’ЯТКА ДЛЯ УЧНІВ</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solidFill>
                  <a:srgbClr val="FF0000"/>
                </a:solidFill>
                <a:latin typeface="Times New Roman" pitchFamily="18" charset="0"/>
                <a:cs typeface="Times New Roman" pitchFamily="18" charset="0"/>
              </a:rPr>
              <a:t> 1. </a:t>
            </a:r>
            <a:r>
              <a:rPr lang="ru-RU" sz="1800" dirty="0" err="1" smtClean="0">
                <a:solidFill>
                  <a:srgbClr val="FF0000"/>
                </a:solidFill>
                <a:latin typeface="Times New Roman" pitchFamily="18" charset="0"/>
                <a:cs typeface="Times New Roman" pitchFamily="18" charset="0"/>
              </a:rPr>
              <a:t>Пам’ятайте</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що</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насильство</a:t>
            </a:r>
            <a:r>
              <a:rPr lang="ru-RU" sz="1800" dirty="0" smtClean="0">
                <a:solidFill>
                  <a:srgbClr val="FF0000"/>
                </a:solidFill>
                <a:latin typeface="Times New Roman" pitchFamily="18" charset="0"/>
                <a:cs typeface="Times New Roman" pitchFamily="18" charset="0"/>
              </a:rPr>
              <a:t> над вами, </a:t>
            </a:r>
            <a:r>
              <a:rPr lang="ru-RU" sz="1800" dirty="0" err="1" smtClean="0">
                <a:solidFill>
                  <a:srgbClr val="FF0000"/>
                </a:solidFill>
                <a:latin typeface="Times New Roman" pitchFamily="18" charset="0"/>
                <a:cs typeface="Times New Roman" pitchFamily="18" charset="0"/>
              </a:rPr>
              <a:t>здійснене</a:t>
            </a:r>
            <a:r>
              <a:rPr lang="ru-RU" sz="1800" dirty="0" smtClean="0">
                <a:solidFill>
                  <a:srgbClr val="FF0000"/>
                </a:solidFill>
                <a:latin typeface="Times New Roman" pitchFamily="18" charset="0"/>
                <a:cs typeface="Times New Roman" pitchFamily="18" charset="0"/>
              </a:rPr>
              <a:t> батьками, не </a:t>
            </a:r>
            <a:r>
              <a:rPr lang="ru-RU" sz="1800" dirty="0" err="1" smtClean="0">
                <a:solidFill>
                  <a:srgbClr val="FF0000"/>
                </a:solidFill>
                <a:latin typeface="Times New Roman" pitchFamily="18" charset="0"/>
                <a:cs typeface="Times New Roman" pitchFamily="18" charset="0"/>
              </a:rPr>
              <a:t>є</a:t>
            </a:r>
            <a:r>
              <a:rPr lang="ru-RU" sz="1800" dirty="0" smtClean="0">
                <a:solidFill>
                  <a:srgbClr val="FF0000"/>
                </a:solidFill>
                <a:latin typeface="Times New Roman" pitchFamily="18" charset="0"/>
                <a:cs typeface="Times New Roman" pitchFamily="18" charset="0"/>
              </a:rPr>
              <a:t> нормою </a:t>
            </a:r>
            <a:r>
              <a:rPr lang="ru-RU" sz="1800" dirty="0" err="1" smtClean="0">
                <a:solidFill>
                  <a:srgbClr val="FF0000"/>
                </a:solidFill>
                <a:latin typeface="Times New Roman" pitchFamily="18" charset="0"/>
                <a:cs typeface="Times New Roman" pitchFamily="18" charset="0"/>
              </a:rPr>
              <a:t>життя</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Насилля</a:t>
            </a:r>
            <a:r>
              <a:rPr lang="ru-RU" sz="1800" dirty="0" smtClean="0">
                <a:solidFill>
                  <a:srgbClr val="FF0000"/>
                </a:solidFill>
                <a:latin typeface="Times New Roman" pitchFamily="18" charset="0"/>
                <a:cs typeface="Times New Roman" pitchFamily="18" charset="0"/>
              </a:rPr>
              <a:t> – </a:t>
            </a:r>
            <a:r>
              <a:rPr lang="ru-RU" sz="1800" dirty="0" err="1" smtClean="0">
                <a:solidFill>
                  <a:srgbClr val="FF0000"/>
                </a:solidFill>
                <a:latin typeface="Times New Roman" pitchFamily="18" charset="0"/>
                <a:cs typeface="Times New Roman" pitchFamily="18" charset="0"/>
              </a:rPr>
              <a:t>неприпустима</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річ</a:t>
            </a:r>
            <a:r>
              <a:rPr lang="ru-RU" sz="1800" dirty="0" smtClean="0">
                <a:solidFill>
                  <a:srgbClr val="FF0000"/>
                </a:solidFill>
                <a:latin typeface="Times New Roman" pitchFamily="18" charset="0"/>
                <a:cs typeface="Times New Roman" pitchFamily="18" charset="0"/>
              </a:rPr>
              <a:t> у </a:t>
            </a:r>
            <a:r>
              <a:rPr lang="ru-RU" sz="1800" dirty="0" err="1" smtClean="0">
                <a:solidFill>
                  <a:srgbClr val="FF0000"/>
                </a:solidFill>
                <a:latin typeface="Times New Roman" pitchFamily="18" charset="0"/>
                <a:cs typeface="Times New Roman" pitchFamily="18" charset="0"/>
              </a:rPr>
              <a:t>стосунках</a:t>
            </a:r>
            <a:r>
              <a:rPr lang="ru-RU" sz="1800" dirty="0" smtClean="0">
                <a:solidFill>
                  <a:srgbClr val="FF0000"/>
                </a:solidFill>
                <a:latin typeface="Times New Roman" pitchFamily="18" charset="0"/>
                <a:cs typeface="Times New Roman" pitchFamily="18" charset="0"/>
              </a:rPr>
              <a:t> людей.</a:t>
            </a:r>
            <a:br>
              <a:rPr lang="ru-RU" sz="1800" dirty="0" smtClean="0">
                <a:solidFill>
                  <a:srgbClr val="FF0000"/>
                </a:solidFill>
                <a:latin typeface="Times New Roman" pitchFamily="18" charset="0"/>
                <a:cs typeface="Times New Roman" pitchFamily="18" charset="0"/>
              </a:rPr>
            </a:br>
            <a:r>
              <a:rPr lang="ru-RU" sz="1800" dirty="0" smtClean="0">
                <a:solidFill>
                  <a:srgbClr val="FF0000"/>
                </a:solidFill>
                <a:latin typeface="Times New Roman" pitchFamily="18" charset="0"/>
                <a:cs typeface="Times New Roman" pitchFamily="18" charset="0"/>
              </a:rPr>
              <a:t> 2. У </a:t>
            </a:r>
            <a:r>
              <a:rPr lang="ru-RU" sz="1800" dirty="0" err="1" smtClean="0">
                <a:solidFill>
                  <a:srgbClr val="FF0000"/>
                </a:solidFill>
                <a:latin typeface="Times New Roman" pitchFamily="18" charset="0"/>
                <a:cs typeface="Times New Roman" pitchFamily="18" charset="0"/>
              </a:rPr>
              <a:t>сім’ї</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ви</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маєте</a:t>
            </a:r>
            <a:r>
              <a:rPr lang="ru-RU" sz="1800" dirty="0" smtClean="0">
                <a:solidFill>
                  <a:srgbClr val="FF0000"/>
                </a:solidFill>
                <a:latin typeface="Times New Roman" pitchFamily="18" charset="0"/>
                <a:cs typeface="Times New Roman" pitchFamily="18" charset="0"/>
              </a:rPr>
              <a:t> право на те, </a:t>
            </a:r>
            <a:r>
              <a:rPr lang="ru-RU" sz="1800" dirty="0" err="1" smtClean="0">
                <a:solidFill>
                  <a:srgbClr val="FF0000"/>
                </a:solidFill>
                <a:latin typeface="Times New Roman" pitchFamily="18" charset="0"/>
                <a:cs typeface="Times New Roman" pitchFamily="18" charset="0"/>
              </a:rPr>
              <a:t>щоб</a:t>
            </a:r>
            <a:r>
              <a:rPr lang="ru-RU" sz="1800" dirty="0" smtClean="0">
                <a:solidFill>
                  <a:srgbClr val="FF0000"/>
                </a:solidFill>
                <a:latin typeface="Times New Roman" pitchFamily="18" charset="0"/>
                <a:cs typeface="Times New Roman" pitchFamily="18" charset="0"/>
              </a:rPr>
              <a:t> до вас </a:t>
            </a:r>
            <a:r>
              <a:rPr lang="ru-RU" sz="1800" dirty="0" err="1" smtClean="0">
                <a:solidFill>
                  <a:srgbClr val="FF0000"/>
                </a:solidFill>
                <a:latin typeface="Times New Roman" pitchFamily="18" charset="0"/>
                <a:cs typeface="Times New Roman" pitchFamily="18" charset="0"/>
              </a:rPr>
              <a:t>ставилися</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з</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повагою</a:t>
            </a:r>
            <a:r>
              <a:rPr lang="ru-RU" sz="1800" dirty="0" smtClean="0">
                <a:solidFill>
                  <a:srgbClr val="FF0000"/>
                </a:solidFill>
                <a:latin typeface="Times New Roman" pitchFamily="18" charset="0"/>
                <a:cs typeface="Times New Roman" pitchFamily="18" charset="0"/>
              </a:rPr>
              <a:t>, не </a:t>
            </a:r>
            <a:r>
              <a:rPr lang="ru-RU" sz="1800" dirty="0" err="1" smtClean="0">
                <a:solidFill>
                  <a:srgbClr val="FF0000"/>
                </a:solidFill>
                <a:latin typeface="Times New Roman" pitchFamily="18" charset="0"/>
                <a:cs typeface="Times New Roman" pitchFamily="18" charset="0"/>
              </a:rPr>
              <a:t>ображали</a:t>
            </a:r>
            <a:r>
              <a:rPr lang="ru-RU" sz="1800" dirty="0" smtClean="0">
                <a:solidFill>
                  <a:srgbClr val="FF0000"/>
                </a:solidFill>
                <a:latin typeface="Times New Roman" pitchFamily="18" charset="0"/>
                <a:cs typeface="Times New Roman" pitchFamily="18" charset="0"/>
              </a:rPr>
              <a:t>.</a:t>
            </a:r>
            <a:br>
              <a:rPr lang="ru-RU" sz="1800" dirty="0" smtClean="0">
                <a:solidFill>
                  <a:srgbClr val="FF0000"/>
                </a:solidFill>
                <a:latin typeface="Times New Roman" pitchFamily="18" charset="0"/>
                <a:cs typeface="Times New Roman" pitchFamily="18" charset="0"/>
              </a:rPr>
            </a:br>
            <a:r>
              <a:rPr lang="ru-RU" sz="1800" dirty="0" smtClean="0">
                <a:solidFill>
                  <a:srgbClr val="FF0000"/>
                </a:solidFill>
                <a:latin typeface="Times New Roman" pitchFamily="18" charset="0"/>
                <a:cs typeface="Times New Roman" pitchFamily="18" charset="0"/>
              </a:rPr>
              <a:t> 3.Ви </a:t>
            </a:r>
            <a:r>
              <a:rPr lang="ru-RU" sz="1800" dirty="0" err="1" smtClean="0">
                <a:solidFill>
                  <a:srgbClr val="FF0000"/>
                </a:solidFill>
                <a:latin typeface="Times New Roman" pitchFamily="18" charset="0"/>
                <a:cs typeface="Times New Roman" pitchFamily="18" charset="0"/>
              </a:rPr>
              <a:t>маєте</a:t>
            </a:r>
            <a:r>
              <a:rPr lang="ru-RU" sz="1800" dirty="0" smtClean="0">
                <a:solidFill>
                  <a:srgbClr val="FF0000"/>
                </a:solidFill>
                <a:latin typeface="Times New Roman" pitchFamily="18" charset="0"/>
                <a:cs typeface="Times New Roman" pitchFamily="18" charset="0"/>
              </a:rPr>
              <a:t> право на </a:t>
            </a:r>
            <a:r>
              <a:rPr lang="ru-RU" sz="1800" dirty="0" err="1" smtClean="0">
                <a:solidFill>
                  <a:srgbClr val="FF0000"/>
                </a:solidFill>
                <a:latin typeface="Times New Roman" pitchFamily="18" charset="0"/>
                <a:cs typeface="Times New Roman" pitchFamily="18" charset="0"/>
              </a:rPr>
              <a:t>захист</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якщо</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навіть</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найрідніші</a:t>
            </a:r>
            <a:r>
              <a:rPr lang="ru-RU" sz="1800" dirty="0" smtClean="0">
                <a:solidFill>
                  <a:srgbClr val="FF0000"/>
                </a:solidFill>
                <a:latin typeface="Times New Roman" pitchFamily="18" charset="0"/>
                <a:cs typeface="Times New Roman" pitchFamily="18" charset="0"/>
              </a:rPr>
              <a:t> люди </a:t>
            </a:r>
            <a:r>
              <a:rPr lang="ru-RU" sz="1800" dirty="0" err="1" smtClean="0">
                <a:solidFill>
                  <a:srgbClr val="FF0000"/>
                </a:solidFill>
                <a:latin typeface="Times New Roman" pitchFamily="18" charset="0"/>
                <a:cs typeface="Times New Roman" pitchFamily="18" charset="0"/>
              </a:rPr>
              <a:t>принижують</a:t>
            </a:r>
            <a:r>
              <a:rPr lang="ru-RU" sz="1800" dirty="0" smtClean="0">
                <a:solidFill>
                  <a:srgbClr val="FF0000"/>
                </a:solidFill>
                <a:latin typeface="Times New Roman" pitchFamily="18" charset="0"/>
                <a:cs typeface="Times New Roman" pitchFamily="18" charset="0"/>
              </a:rPr>
              <a:t> вашу </a:t>
            </a:r>
            <a:r>
              <a:rPr lang="ru-RU" sz="1800" dirty="0" err="1" smtClean="0">
                <a:solidFill>
                  <a:srgbClr val="FF0000"/>
                </a:solidFill>
                <a:latin typeface="Times New Roman" pitchFamily="18" charset="0"/>
                <a:cs typeface="Times New Roman" pitchFamily="18" charset="0"/>
              </a:rPr>
              <a:t>гідність</a:t>
            </a:r>
            <a:r>
              <a:rPr lang="ru-RU" sz="1800" dirty="0" smtClean="0">
                <a:solidFill>
                  <a:srgbClr val="FF0000"/>
                </a:solidFill>
                <a:latin typeface="Times New Roman" pitchFamily="18" charset="0"/>
                <a:cs typeface="Times New Roman" pitchFamily="18" charset="0"/>
              </a:rPr>
              <a:t>.</a:t>
            </a:r>
            <a:br>
              <a:rPr lang="ru-RU" sz="1800" dirty="0" smtClean="0">
                <a:solidFill>
                  <a:srgbClr val="FF0000"/>
                </a:solidFill>
                <a:latin typeface="Times New Roman" pitchFamily="18" charset="0"/>
                <a:cs typeface="Times New Roman" pitchFamily="18" charset="0"/>
              </a:rPr>
            </a:br>
            <a:r>
              <a:rPr lang="ru-RU" sz="1800" dirty="0" smtClean="0">
                <a:solidFill>
                  <a:srgbClr val="FF0000"/>
                </a:solidFill>
                <a:latin typeface="Times New Roman" pitchFamily="18" charset="0"/>
                <a:cs typeface="Times New Roman" pitchFamily="18" charset="0"/>
              </a:rPr>
              <a:t> 4. </a:t>
            </a:r>
            <a:r>
              <a:rPr lang="ru-RU" sz="1800" dirty="0" err="1" smtClean="0">
                <a:solidFill>
                  <a:srgbClr val="FF0000"/>
                </a:solidFill>
                <a:latin typeface="Times New Roman" pitchFamily="18" charset="0"/>
                <a:cs typeface="Times New Roman" pitchFamily="18" charset="0"/>
              </a:rPr>
              <a:t>Поділіться</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своїми</a:t>
            </a:r>
            <a:r>
              <a:rPr lang="ru-RU" sz="1800" dirty="0" smtClean="0">
                <a:solidFill>
                  <a:srgbClr val="FF0000"/>
                </a:solidFill>
                <a:latin typeface="Times New Roman" pitchFamily="18" charset="0"/>
                <a:cs typeface="Times New Roman" pitchFamily="18" charset="0"/>
              </a:rPr>
              <a:t> проблемами </a:t>
            </a:r>
            <a:r>
              <a:rPr lang="ru-RU" sz="1800" dirty="0" err="1" smtClean="0">
                <a:solidFill>
                  <a:srgbClr val="FF0000"/>
                </a:solidFill>
                <a:latin typeface="Times New Roman" pitchFamily="18" charset="0"/>
                <a:cs typeface="Times New Roman" pitchFamily="18" charset="0"/>
              </a:rPr>
              <a:t>з</a:t>
            </a:r>
            <a:r>
              <a:rPr lang="ru-RU" sz="1800" dirty="0" smtClean="0">
                <a:solidFill>
                  <a:srgbClr val="FF0000"/>
                </a:solidFill>
                <a:latin typeface="Times New Roman" pitchFamily="18" charset="0"/>
                <a:cs typeface="Times New Roman" pitchFamily="18" charset="0"/>
              </a:rPr>
              <a:t> учителем, </a:t>
            </a:r>
            <a:r>
              <a:rPr lang="ru-RU" sz="1800" dirty="0" err="1" smtClean="0">
                <a:solidFill>
                  <a:srgbClr val="FF0000"/>
                </a:solidFill>
                <a:latin typeface="Times New Roman" pitchFamily="18" charset="0"/>
                <a:cs typeface="Times New Roman" pitchFamily="18" charset="0"/>
              </a:rPr>
              <a:t>класним</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керівником</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практичним</a:t>
            </a:r>
            <a:r>
              <a:rPr lang="ru-RU" sz="1800" dirty="0" smtClean="0">
                <a:solidFill>
                  <a:srgbClr val="FF0000"/>
                </a:solidFill>
                <a:latin typeface="Times New Roman" pitchFamily="18" charset="0"/>
                <a:cs typeface="Times New Roman" pitchFamily="18" charset="0"/>
              </a:rPr>
              <a:t> психологом </a:t>
            </a:r>
            <a:r>
              <a:rPr lang="ru-RU" sz="1800" dirty="0" err="1" smtClean="0">
                <a:solidFill>
                  <a:srgbClr val="FF0000"/>
                </a:solidFill>
                <a:latin typeface="Times New Roman" pitchFamily="18" charset="0"/>
                <a:cs typeface="Times New Roman" pitchFamily="18" charset="0"/>
              </a:rPr>
              <a:t>школи</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зверніться</a:t>
            </a:r>
            <a:r>
              <a:rPr lang="ru-RU" sz="1800" dirty="0" smtClean="0">
                <a:solidFill>
                  <a:srgbClr val="FF0000"/>
                </a:solidFill>
                <a:latin typeface="Times New Roman" pitchFamily="18" charset="0"/>
                <a:cs typeface="Times New Roman" pitchFamily="18" charset="0"/>
              </a:rPr>
              <a:t> у </a:t>
            </a:r>
            <a:r>
              <a:rPr lang="ru-RU" sz="1800" dirty="0" err="1" smtClean="0">
                <a:solidFill>
                  <a:srgbClr val="FF0000"/>
                </a:solidFill>
                <a:latin typeface="Times New Roman" pitchFamily="18" charset="0"/>
                <a:cs typeface="Times New Roman" pitchFamily="18" charset="0"/>
              </a:rPr>
              <a:t>міліцію</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чи</a:t>
            </a:r>
            <a:r>
              <a:rPr lang="ru-RU" sz="1800" dirty="0" smtClean="0">
                <a:solidFill>
                  <a:srgbClr val="FF0000"/>
                </a:solidFill>
                <a:latin typeface="Times New Roman" pitchFamily="18" charset="0"/>
                <a:cs typeface="Times New Roman" pitchFamily="18" charset="0"/>
              </a:rPr>
              <a:t> в службу у справах </a:t>
            </a:r>
            <a:r>
              <a:rPr lang="ru-RU" sz="1800" dirty="0" err="1" smtClean="0">
                <a:solidFill>
                  <a:srgbClr val="FF0000"/>
                </a:solidFill>
                <a:latin typeface="Times New Roman" pitchFamily="18" charset="0"/>
                <a:cs typeface="Times New Roman" pitchFamily="18" charset="0"/>
              </a:rPr>
              <a:t>неповнолітніх</a:t>
            </a:r>
            <a:r>
              <a:rPr lang="ru-RU" sz="1800" dirty="0" smtClean="0">
                <a:solidFill>
                  <a:srgbClr val="FF0000"/>
                </a:solidFill>
                <a:latin typeface="Times New Roman" pitchFamily="18" charset="0"/>
                <a:cs typeface="Times New Roman" pitchFamily="18" charset="0"/>
              </a:rPr>
              <a:t> у </a:t>
            </a:r>
            <a:r>
              <a:rPr lang="ru-RU" sz="1800" dirty="0" err="1" smtClean="0">
                <a:solidFill>
                  <a:srgbClr val="FF0000"/>
                </a:solidFill>
                <a:latin typeface="Times New Roman" pitchFamily="18" charset="0"/>
                <a:cs typeface="Times New Roman" pitchFamily="18" charset="0"/>
              </a:rPr>
              <a:t>випадку</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вчинення</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стосовно</a:t>
            </a:r>
            <a:r>
              <a:rPr lang="ru-RU" sz="1800" dirty="0" smtClean="0">
                <a:solidFill>
                  <a:srgbClr val="FF0000"/>
                </a:solidFill>
                <a:latin typeface="Times New Roman" pitchFamily="18" charset="0"/>
                <a:cs typeface="Times New Roman" pitchFamily="18" charset="0"/>
              </a:rPr>
              <a:t> вас </a:t>
            </a:r>
            <a:r>
              <a:rPr lang="ru-RU" sz="1800" dirty="0" err="1" smtClean="0">
                <a:solidFill>
                  <a:srgbClr val="FF0000"/>
                </a:solidFill>
                <a:latin typeface="Times New Roman" pitchFamily="18" charset="0"/>
                <a:cs typeface="Times New Roman" pitchFamily="18" charset="0"/>
              </a:rPr>
              <a:t>насильства</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чи</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жорстокості</a:t>
            </a:r>
            <a:r>
              <a:rPr lang="ru-RU" sz="1800" dirty="0" smtClean="0">
                <a:solidFill>
                  <a:srgbClr val="FF0000"/>
                </a:solidFill>
                <a:latin typeface="Times New Roman" pitchFamily="18" charset="0"/>
                <a:cs typeface="Times New Roman" pitchFamily="18" charset="0"/>
              </a:rPr>
              <a:t>.</a:t>
            </a:r>
            <a:br>
              <a:rPr lang="ru-RU" sz="1800" dirty="0" smtClean="0">
                <a:solidFill>
                  <a:srgbClr val="FF0000"/>
                </a:solidFill>
                <a:latin typeface="Times New Roman" pitchFamily="18" charset="0"/>
                <a:cs typeface="Times New Roman" pitchFamily="18" charset="0"/>
              </a:rPr>
            </a:br>
            <a:r>
              <a:rPr lang="ru-RU" sz="1800" dirty="0" smtClean="0">
                <a:solidFill>
                  <a:srgbClr val="FF0000"/>
                </a:solidFill>
                <a:latin typeface="Times New Roman" pitchFamily="18" charset="0"/>
                <a:cs typeface="Times New Roman" pitchFamily="18" charset="0"/>
              </a:rPr>
              <a:t> 5. Не </a:t>
            </a:r>
            <a:r>
              <a:rPr lang="ru-RU" sz="1800" dirty="0" err="1" smtClean="0">
                <a:solidFill>
                  <a:srgbClr val="FF0000"/>
                </a:solidFill>
                <a:latin typeface="Times New Roman" pitchFamily="18" charset="0"/>
                <a:cs typeface="Times New Roman" pitchFamily="18" charset="0"/>
              </a:rPr>
              <a:t>вірте</a:t>
            </a:r>
            <a:r>
              <a:rPr lang="ru-RU" sz="1800" dirty="0" smtClean="0">
                <a:solidFill>
                  <a:srgbClr val="FF0000"/>
                </a:solidFill>
                <a:latin typeface="Times New Roman" pitchFamily="18" charset="0"/>
                <a:cs typeface="Times New Roman" pitchFamily="18" charset="0"/>
              </a:rPr>
              <a:t> у погрози </a:t>
            </a:r>
            <a:r>
              <a:rPr lang="ru-RU" sz="1800" dirty="0" err="1" smtClean="0">
                <a:solidFill>
                  <a:srgbClr val="FF0000"/>
                </a:solidFill>
                <a:latin typeface="Times New Roman" pitchFamily="18" charset="0"/>
                <a:cs typeface="Times New Roman" pitchFamily="18" charset="0"/>
              </a:rPr>
              <a:t>з</a:t>
            </a:r>
            <a:r>
              <a:rPr lang="ru-RU" sz="1800" dirty="0" smtClean="0">
                <a:solidFill>
                  <a:srgbClr val="FF0000"/>
                </a:solidFill>
                <a:latin typeface="Times New Roman" pitchFamily="18" charset="0"/>
                <a:cs typeface="Times New Roman" pitchFamily="18" charset="0"/>
              </a:rPr>
              <a:t> боку </a:t>
            </a:r>
            <a:r>
              <a:rPr lang="ru-RU" sz="1800" dirty="0" err="1" smtClean="0">
                <a:solidFill>
                  <a:srgbClr val="FF0000"/>
                </a:solidFill>
                <a:latin typeface="Times New Roman" pitchFamily="18" charset="0"/>
                <a:cs typeface="Times New Roman" pitchFamily="18" charset="0"/>
              </a:rPr>
              <a:t>кривдників</a:t>
            </a:r>
            <a:r>
              <a:rPr lang="ru-RU" sz="1800" dirty="0" smtClean="0">
                <a:solidFill>
                  <a:srgbClr val="FF0000"/>
                </a:solidFill>
                <a:latin typeface="Times New Roman" pitchFamily="18" charset="0"/>
                <a:cs typeface="Times New Roman" pitchFamily="18" charset="0"/>
              </a:rPr>
              <a:t>.</a:t>
            </a:r>
            <a:br>
              <a:rPr lang="ru-RU" sz="1800" dirty="0" smtClean="0">
                <a:solidFill>
                  <a:srgbClr val="FF0000"/>
                </a:solidFill>
                <a:latin typeface="Times New Roman" pitchFamily="18" charset="0"/>
                <a:cs typeface="Times New Roman" pitchFamily="18" charset="0"/>
              </a:rPr>
            </a:br>
            <a:r>
              <a:rPr lang="ru-RU" sz="1800" dirty="0" smtClean="0">
                <a:solidFill>
                  <a:srgbClr val="FF0000"/>
                </a:solidFill>
                <a:latin typeface="Times New Roman" pitchFamily="18" charset="0"/>
                <a:cs typeface="Times New Roman" pitchFamily="18" charset="0"/>
              </a:rPr>
              <a:t> 6. </a:t>
            </a:r>
            <a:r>
              <a:rPr lang="ru-RU" sz="1800" dirty="0" err="1" smtClean="0">
                <a:solidFill>
                  <a:srgbClr val="FF0000"/>
                </a:solidFill>
                <a:latin typeface="Times New Roman" pitchFamily="18" charset="0"/>
                <a:cs typeface="Times New Roman" pitchFamily="18" charset="0"/>
              </a:rPr>
              <a:t>Ви</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маєте</a:t>
            </a:r>
            <a:r>
              <a:rPr lang="ru-RU" sz="1800" dirty="0" smtClean="0">
                <a:solidFill>
                  <a:srgbClr val="FF0000"/>
                </a:solidFill>
                <a:latin typeface="Times New Roman" pitchFamily="18" charset="0"/>
                <a:cs typeface="Times New Roman" pitchFamily="18" charset="0"/>
              </a:rPr>
              <a:t> право </a:t>
            </a:r>
            <a:r>
              <a:rPr lang="ru-RU" sz="1800" dirty="0" err="1" smtClean="0">
                <a:solidFill>
                  <a:srgbClr val="FF0000"/>
                </a:solidFill>
                <a:latin typeface="Times New Roman" pitchFamily="18" charset="0"/>
                <a:cs typeface="Times New Roman" pitchFamily="18" charset="0"/>
              </a:rPr>
              <a:t>висловлювати</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і</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відстоювати</a:t>
            </a:r>
            <a:r>
              <a:rPr lang="ru-RU" sz="1800" dirty="0" smtClean="0">
                <a:solidFill>
                  <a:srgbClr val="FF0000"/>
                </a:solidFill>
                <a:latin typeface="Times New Roman" pitchFamily="18" charset="0"/>
                <a:cs typeface="Times New Roman" pitchFamily="18" charset="0"/>
              </a:rPr>
              <a:t> свою думку. </a:t>
            </a:r>
            <a:r>
              <a:rPr lang="ru-RU" sz="1800" dirty="0" err="1" smtClean="0">
                <a:solidFill>
                  <a:srgbClr val="FF0000"/>
                </a:solidFill>
                <a:latin typeface="Times New Roman" pitchFamily="18" charset="0"/>
                <a:cs typeface="Times New Roman" pitchFamily="18" charset="0"/>
              </a:rPr>
              <a:t>Чітко</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і</a:t>
            </a:r>
            <a:r>
              <a:rPr lang="ru-RU" sz="1800" dirty="0" smtClean="0">
                <a:solidFill>
                  <a:srgbClr val="FF0000"/>
                </a:solidFill>
                <a:latin typeface="Times New Roman" pitchFamily="18" charset="0"/>
                <a:cs typeface="Times New Roman" pitchFamily="18" charset="0"/>
              </a:rPr>
              <a:t> однозначно </a:t>
            </a:r>
            <a:r>
              <a:rPr lang="ru-RU" sz="1800" dirty="0" err="1" smtClean="0">
                <a:solidFill>
                  <a:srgbClr val="FF0000"/>
                </a:solidFill>
                <a:latin typeface="Times New Roman" pitchFamily="18" charset="0"/>
                <a:cs typeface="Times New Roman" pitchFamily="18" charset="0"/>
              </a:rPr>
              <a:t>висловлюйте</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осуд</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щодо</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насильницької</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поведінки</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взагалі</a:t>
            </a:r>
            <a:r>
              <a:rPr lang="ru-RU" sz="1800" dirty="0" smtClean="0">
                <a:solidFill>
                  <a:srgbClr val="FF0000"/>
                </a:solidFill>
                <a:latin typeface="Times New Roman" pitchFamily="18" charset="0"/>
                <a:cs typeface="Times New Roman" pitchFamily="18" charset="0"/>
              </a:rPr>
              <a:t>.</a:t>
            </a:r>
            <a:br>
              <a:rPr lang="ru-RU" sz="1800" dirty="0" smtClean="0">
                <a:solidFill>
                  <a:srgbClr val="FF0000"/>
                </a:solidFill>
                <a:latin typeface="Times New Roman" pitchFamily="18" charset="0"/>
                <a:cs typeface="Times New Roman" pitchFamily="18" charset="0"/>
              </a:rPr>
            </a:br>
            <a:r>
              <a:rPr lang="ru-RU" sz="1800" dirty="0" smtClean="0">
                <a:solidFill>
                  <a:srgbClr val="FF0000"/>
                </a:solidFill>
                <a:latin typeface="Times New Roman" pitchFamily="18" charset="0"/>
                <a:cs typeface="Times New Roman" pitchFamily="18" charset="0"/>
              </a:rPr>
              <a:t> 7.Знайте, коли вас </a:t>
            </a:r>
            <a:r>
              <a:rPr lang="ru-RU" sz="1800" dirty="0" err="1" smtClean="0">
                <a:solidFill>
                  <a:srgbClr val="FF0000"/>
                </a:solidFill>
                <a:latin typeface="Times New Roman" pitchFamily="18" charset="0"/>
                <a:cs typeface="Times New Roman" pitchFamily="18" charset="0"/>
              </a:rPr>
              <a:t>постійно</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контролюють</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принижують</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примушують</a:t>
            </a:r>
            <a:r>
              <a:rPr lang="ru-RU" sz="1800" dirty="0" smtClean="0">
                <a:solidFill>
                  <a:srgbClr val="FF0000"/>
                </a:solidFill>
                <a:latin typeface="Times New Roman" pitchFamily="18" charset="0"/>
                <a:cs typeface="Times New Roman" pitchFamily="18" charset="0"/>
              </a:rPr>
              <a:t> до </a:t>
            </a:r>
            <a:r>
              <a:rPr lang="ru-RU" sz="1800" dirty="0" err="1" smtClean="0">
                <a:solidFill>
                  <a:srgbClr val="FF0000"/>
                </a:solidFill>
                <a:latin typeface="Times New Roman" pitchFamily="18" charset="0"/>
                <a:cs typeface="Times New Roman" pitchFamily="18" charset="0"/>
              </a:rPr>
              <a:t>чогось</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використовують</a:t>
            </a:r>
            <a:r>
              <a:rPr lang="ru-RU" sz="1800" dirty="0" smtClean="0">
                <a:solidFill>
                  <a:srgbClr val="FF0000"/>
                </a:solidFill>
                <a:latin typeface="Times New Roman" pitchFamily="18" charset="0"/>
                <a:cs typeface="Times New Roman" pitchFamily="18" charset="0"/>
              </a:rPr>
              <a:t> у </a:t>
            </a:r>
            <a:r>
              <a:rPr lang="ru-RU" sz="1800" dirty="0" err="1" smtClean="0">
                <a:solidFill>
                  <a:srgbClr val="FF0000"/>
                </a:solidFill>
                <a:latin typeface="Times New Roman" pitchFamily="18" charset="0"/>
                <a:cs typeface="Times New Roman" pitchFamily="18" charset="0"/>
              </a:rPr>
              <a:t>спілкуванні</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з</a:t>
            </a:r>
            <a:r>
              <a:rPr lang="ru-RU" sz="1800" dirty="0" smtClean="0">
                <a:solidFill>
                  <a:srgbClr val="FF0000"/>
                </a:solidFill>
                <a:latin typeface="Times New Roman" pitchFamily="18" charset="0"/>
                <a:cs typeface="Times New Roman" pitchFamily="18" charset="0"/>
              </a:rPr>
              <a:t> вами </a:t>
            </a:r>
            <a:r>
              <a:rPr lang="ru-RU" sz="1800" dirty="0" err="1" smtClean="0">
                <a:solidFill>
                  <a:srgbClr val="FF0000"/>
                </a:solidFill>
                <a:latin typeface="Times New Roman" pitchFamily="18" charset="0"/>
                <a:cs typeface="Times New Roman" pitchFamily="18" charset="0"/>
              </a:rPr>
              <a:t>лайливі</a:t>
            </a:r>
            <a:r>
              <a:rPr lang="ru-RU" sz="1800" dirty="0" smtClean="0">
                <a:solidFill>
                  <a:srgbClr val="FF0000"/>
                </a:solidFill>
                <a:latin typeface="Times New Roman" pitchFamily="18" charset="0"/>
                <a:cs typeface="Times New Roman" pitchFamily="18" charset="0"/>
              </a:rPr>
              <a:t> слова – </a:t>
            </a:r>
            <a:r>
              <a:rPr lang="ru-RU" sz="1800" dirty="0" err="1" smtClean="0">
                <a:solidFill>
                  <a:srgbClr val="FF0000"/>
                </a:solidFill>
                <a:latin typeface="Times New Roman" pitchFamily="18" charset="0"/>
                <a:cs typeface="Times New Roman" pitchFamily="18" charset="0"/>
              </a:rPr>
              <a:t>це</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насильство</a:t>
            </a:r>
            <a:r>
              <a:rPr lang="ru-RU" sz="1800" dirty="0" smtClean="0">
                <a:solidFill>
                  <a:srgbClr val="FF0000"/>
                </a:solidFill>
                <a:latin typeface="Times New Roman" pitchFamily="18" charset="0"/>
                <a:cs typeface="Times New Roman" pitchFamily="18" charset="0"/>
              </a:rPr>
              <a:t>.</a:t>
            </a:r>
            <a:br>
              <a:rPr lang="ru-RU" sz="1800" dirty="0" smtClean="0">
                <a:solidFill>
                  <a:srgbClr val="FF0000"/>
                </a:solidFill>
                <a:latin typeface="Times New Roman" pitchFamily="18" charset="0"/>
                <a:cs typeface="Times New Roman" pitchFamily="18" charset="0"/>
              </a:rPr>
            </a:br>
            <a:r>
              <a:rPr lang="ru-RU" sz="1800" dirty="0" smtClean="0">
                <a:solidFill>
                  <a:srgbClr val="FF0000"/>
                </a:solidFill>
                <a:latin typeface="Times New Roman" pitchFamily="18" charset="0"/>
                <a:cs typeface="Times New Roman" pitchFamily="18" charset="0"/>
              </a:rPr>
              <a:t> 8. Не </a:t>
            </a:r>
            <a:r>
              <a:rPr lang="ru-RU" sz="1800" dirty="0" err="1" smtClean="0">
                <a:solidFill>
                  <a:srgbClr val="FF0000"/>
                </a:solidFill>
                <a:latin typeface="Times New Roman" pitchFamily="18" charset="0"/>
                <a:cs typeface="Times New Roman" pitchFamily="18" charset="0"/>
              </a:rPr>
              <a:t>вважайте</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що</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ви</a:t>
            </a:r>
            <a:r>
              <a:rPr lang="ru-RU" sz="1800" dirty="0" smtClean="0">
                <a:solidFill>
                  <a:srgbClr val="FF0000"/>
                </a:solidFill>
                <a:latin typeface="Times New Roman" pitchFamily="18" charset="0"/>
                <a:cs typeface="Times New Roman" pitchFamily="18" charset="0"/>
              </a:rPr>
              <a:t> заслужили на </a:t>
            </a:r>
            <a:r>
              <a:rPr lang="ru-RU" sz="1800" dirty="0" err="1" smtClean="0">
                <a:solidFill>
                  <a:srgbClr val="FF0000"/>
                </a:solidFill>
                <a:latin typeface="Times New Roman" pitchFamily="18" charset="0"/>
                <a:cs typeface="Times New Roman" pitchFamily="18" charset="0"/>
              </a:rPr>
              <a:t>таке</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ставлення</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з</a:t>
            </a:r>
            <a:r>
              <a:rPr lang="ru-RU" sz="1800" dirty="0" smtClean="0">
                <a:solidFill>
                  <a:srgbClr val="FF0000"/>
                </a:solidFill>
                <a:latin typeface="Times New Roman" pitchFamily="18" charset="0"/>
                <a:cs typeface="Times New Roman" pitchFamily="18" charset="0"/>
              </a:rPr>
              <a:t> боку </a:t>
            </a:r>
            <a:r>
              <a:rPr lang="ru-RU" sz="1800" dirty="0" err="1" smtClean="0">
                <a:solidFill>
                  <a:srgbClr val="FF0000"/>
                </a:solidFill>
                <a:latin typeface="Times New Roman" pitchFamily="18" charset="0"/>
                <a:cs typeface="Times New Roman" pitchFamily="18" charset="0"/>
              </a:rPr>
              <a:t>дорослих</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Ніхто</a:t>
            </a:r>
            <a:r>
              <a:rPr lang="ru-RU" sz="1800" dirty="0" smtClean="0">
                <a:solidFill>
                  <a:srgbClr val="FF0000"/>
                </a:solidFill>
                <a:latin typeface="Times New Roman" pitchFamily="18" charset="0"/>
                <a:cs typeface="Times New Roman" pitchFamily="18" charset="0"/>
              </a:rPr>
              <a:t>, в тому </a:t>
            </a:r>
            <a:r>
              <a:rPr lang="ru-RU" sz="1800" dirty="0" err="1" smtClean="0">
                <a:solidFill>
                  <a:srgbClr val="FF0000"/>
                </a:solidFill>
                <a:latin typeface="Times New Roman" pitchFamily="18" charset="0"/>
                <a:cs typeface="Times New Roman" pitchFamily="18" charset="0"/>
              </a:rPr>
              <a:t>числі</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ваші</a:t>
            </a:r>
            <a:r>
              <a:rPr lang="ru-RU" sz="1800" dirty="0" smtClean="0">
                <a:solidFill>
                  <a:srgbClr val="FF0000"/>
                </a:solidFill>
                <a:latin typeface="Times New Roman" pitchFamily="18" charset="0"/>
                <a:cs typeface="Times New Roman" pitchFamily="18" charset="0"/>
              </a:rPr>
              <a:t> батьки, </a:t>
            </a:r>
            <a:r>
              <a:rPr lang="ru-RU" sz="1800" dirty="0" err="1" smtClean="0">
                <a:solidFill>
                  <a:srgbClr val="FF0000"/>
                </a:solidFill>
                <a:latin typeface="Times New Roman" pitchFamily="18" charset="0"/>
                <a:cs typeface="Times New Roman" pitchFamily="18" charset="0"/>
              </a:rPr>
              <a:t>рідні</a:t>
            </a:r>
            <a:r>
              <a:rPr lang="ru-RU" sz="1800" dirty="0" smtClean="0">
                <a:solidFill>
                  <a:srgbClr val="FF0000"/>
                </a:solidFill>
                <a:latin typeface="Times New Roman" pitchFamily="18" charset="0"/>
                <a:cs typeface="Times New Roman" pitchFamily="18" charset="0"/>
              </a:rPr>
              <a:t>, не </a:t>
            </a:r>
            <a:r>
              <a:rPr lang="ru-RU" sz="1800" dirty="0" err="1" smtClean="0">
                <a:solidFill>
                  <a:srgbClr val="FF0000"/>
                </a:solidFill>
                <a:latin typeface="Times New Roman" pitchFamily="18" charset="0"/>
                <a:cs typeface="Times New Roman" pitchFamily="18" charset="0"/>
              </a:rPr>
              <a:t>мають</a:t>
            </a:r>
            <a:r>
              <a:rPr lang="ru-RU" sz="1800" dirty="0" smtClean="0">
                <a:solidFill>
                  <a:srgbClr val="FF0000"/>
                </a:solidFill>
                <a:latin typeface="Times New Roman" pitchFamily="18" charset="0"/>
                <a:cs typeface="Times New Roman" pitchFamily="18" charset="0"/>
              </a:rPr>
              <a:t> права </a:t>
            </a:r>
            <a:r>
              <a:rPr lang="ru-RU" sz="1800" dirty="0" err="1" smtClean="0">
                <a:solidFill>
                  <a:srgbClr val="FF0000"/>
                </a:solidFill>
                <a:latin typeface="Times New Roman" pitchFamily="18" charset="0"/>
                <a:cs typeface="Times New Roman" pitchFamily="18" charset="0"/>
              </a:rPr>
              <a:t>принижувати</a:t>
            </a:r>
            <a:r>
              <a:rPr lang="ru-RU" sz="1800" dirty="0" smtClean="0">
                <a:solidFill>
                  <a:srgbClr val="FF0000"/>
                </a:solidFill>
                <a:latin typeface="Times New Roman" pitchFamily="18" charset="0"/>
                <a:cs typeface="Times New Roman" pitchFamily="18" charset="0"/>
              </a:rPr>
              <a:t> вас, </a:t>
            </a:r>
            <a:r>
              <a:rPr lang="ru-RU" sz="1800" dirty="0" err="1" smtClean="0">
                <a:solidFill>
                  <a:srgbClr val="FF0000"/>
                </a:solidFill>
                <a:latin typeface="Times New Roman" pitchFamily="18" charset="0"/>
                <a:cs typeface="Times New Roman" pitchFamily="18" charset="0"/>
              </a:rPr>
              <a:t>поводитися</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жорстоко</a:t>
            </a:r>
            <a:r>
              <a:rPr lang="ru-RU" sz="1800" dirty="0" smtClean="0">
                <a:solidFill>
                  <a:srgbClr val="FF0000"/>
                </a:solidFill>
                <a:latin typeface="Times New Roman" pitchFamily="18" charset="0"/>
                <a:cs typeface="Times New Roman" pitchFamily="18" charset="0"/>
              </a:rPr>
              <a:t/>
            </a:r>
            <a:br>
              <a:rPr lang="ru-RU" sz="1800" dirty="0" smtClean="0">
                <a:solidFill>
                  <a:srgbClr val="FF0000"/>
                </a:solidFill>
                <a:latin typeface="Times New Roman" pitchFamily="18" charset="0"/>
                <a:cs typeface="Times New Roman" pitchFamily="18" charset="0"/>
              </a:rPr>
            </a:br>
            <a:r>
              <a:rPr lang="ru-RU" sz="1800" dirty="0" err="1" smtClean="0">
                <a:solidFill>
                  <a:srgbClr val="FF0000"/>
                </a:solidFill>
                <a:latin typeface="Times New Roman" pitchFamily="18" charset="0"/>
                <a:cs typeface="Times New Roman" pitchFamily="18" charset="0"/>
              </a:rPr>
              <a:t>стосовно</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дитини</a:t>
            </a:r>
            <a:r>
              <a:rPr lang="ru-RU" sz="1800" dirty="0" smtClean="0">
                <a:solidFill>
                  <a:srgbClr val="FF0000"/>
                </a:solidFill>
                <a:latin typeface="Times New Roman" pitchFamily="18" charset="0"/>
                <a:cs typeface="Times New Roman" pitchFamily="18" charset="0"/>
              </a:rPr>
              <a:t> – </a:t>
            </a:r>
            <a:r>
              <a:rPr lang="ru-RU" sz="1800" dirty="0" err="1" smtClean="0">
                <a:solidFill>
                  <a:srgbClr val="FF0000"/>
                </a:solidFill>
                <a:latin typeface="Times New Roman" pitchFamily="18" charset="0"/>
                <a:cs typeface="Times New Roman" pitchFamily="18" charset="0"/>
              </a:rPr>
              <a:t>це</a:t>
            </a:r>
            <a:r>
              <a:rPr lang="ru-RU" sz="1800" dirty="0" smtClean="0">
                <a:solidFill>
                  <a:srgbClr val="FF0000"/>
                </a:solidFill>
                <a:latin typeface="Times New Roman" pitchFamily="18" charset="0"/>
                <a:cs typeface="Times New Roman" pitchFamily="18" charset="0"/>
              </a:rPr>
              <a:t> </a:t>
            </a:r>
            <a:r>
              <a:rPr lang="ru-RU" sz="1800" dirty="0" err="1" smtClean="0">
                <a:solidFill>
                  <a:srgbClr val="FF0000"/>
                </a:solidFill>
                <a:latin typeface="Times New Roman" pitchFamily="18" charset="0"/>
                <a:cs typeface="Times New Roman" pitchFamily="18" charset="0"/>
              </a:rPr>
              <a:t>карається</a:t>
            </a:r>
            <a:r>
              <a:rPr lang="ru-RU" sz="1800" dirty="0" smtClean="0">
                <a:solidFill>
                  <a:srgbClr val="FF0000"/>
                </a:solidFill>
                <a:latin typeface="Times New Roman" pitchFamily="18" charset="0"/>
                <a:cs typeface="Times New Roman" pitchFamily="18" charset="0"/>
              </a:rPr>
              <a:t> законом.</a:t>
            </a:r>
            <a:endParaRPr lang="ru-RU" sz="1800" dirty="0">
              <a:solidFill>
                <a:srgbClr val="FF0000"/>
              </a:solidFill>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0"/>
            <a:ext cx="8183880" cy="6237312"/>
          </a:xfrm>
        </p:spPr>
        <p:txBody>
          <a:bodyPr>
            <a:normAutofit fontScale="90000"/>
          </a:bodyPr>
          <a:lstStyle/>
          <a:p>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Корисні</a:t>
            </a:r>
            <a:r>
              <a:rPr lang="ru-RU" sz="3200" dirty="0" smtClean="0">
                <a:solidFill>
                  <a:srgbClr val="FFFF00"/>
                </a:solidFill>
                <a:effectLst/>
                <a:latin typeface="Times New Roman" pitchFamily="18" charset="0"/>
                <a:cs typeface="Times New Roman" pitchFamily="18" charset="0"/>
              </a:rPr>
              <a:t> </a:t>
            </a:r>
            <a:r>
              <a:rPr lang="ru-RU" sz="3200" dirty="0" err="1" smtClean="0">
                <a:solidFill>
                  <a:srgbClr val="FFFF00"/>
                </a:solidFill>
                <a:effectLst/>
                <a:latin typeface="Times New Roman" pitchFamily="18" charset="0"/>
                <a:cs typeface="Times New Roman" pitchFamily="18" charset="0"/>
              </a:rPr>
              <a:t>телефони</a:t>
            </a:r>
            <a:r>
              <a:rPr lang="ru-RU" sz="3200" dirty="0" smtClean="0">
                <a:solidFill>
                  <a:srgbClr val="FFFF00"/>
                </a:solidFill>
                <a:effectLst/>
                <a:latin typeface="Times New Roman" pitchFamily="18" charset="0"/>
                <a:cs typeface="Times New Roman" pitchFamily="18" charset="0"/>
              </a:rPr>
              <a:t>:</a:t>
            </a:r>
            <a:r>
              <a:rPr lang="ru-RU" sz="2000" b="0" dirty="0" smtClean="0">
                <a:solidFill>
                  <a:srgbClr val="FF0000"/>
                </a:solidFill>
                <a:effectLst/>
                <a:latin typeface="Times New Roman" pitchFamily="18" charset="0"/>
                <a:cs typeface="Times New Roman" pitchFamily="18" charset="0"/>
              </a:rPr>
              <a:t/>
            </a:r>
            <a:br>
              <a:rPr lang="ru-RU" sz="2000" b="0" dirty="0" smtClean="0">
                <a:solidFill>
                  <a:srgbClr val="FF0000"/>
                </a:solidFill>
                <a:effectLst/>
                <a:latin typeface="Times New Roman" pitchFamily="18" charset="0"/>
                <a:cs typeface="Times New Roman" pitchFamily="18" charset="0"/>
              </a:rPr>
            </a:br>
            <a:r>
              <a:rPr lang="ru-RU" sz="2400" b="0" dirty="0" err="1" smtClean="0">
                <a:solidFill>
                  <a:srgbClr val="FF0000"/>
                </a:solidFill>
                <a:effectLst/>
                <a:latin typeface="Times New Roman" pitchFamily="18" charset="0"/>
                <a:cs typeface="Times New Roman" pitchFamily="18" charset="0"/>
              </a:rPr>
              <a:t>Управління</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захисту</a:t>
            </a:r>
            <a:r>
              <a:rPr lang="ru-RU" sz="2400" b="0" dirty="0" smtClean="0">
                <a:solidFill>
                  <a:srgbClr val="FF0000"/>
                </a:solidFill>
                <a:effectLst/>
                <a:latin typeface="Times New Roman" pitchFamily="18" charset="0"/>
                <a:cs typeface="Times New Roman" pitchFamily="18" charset="0"/>
              </a:rPr>
              <a:t> прав </a:t>
            </a:r>
            <a:r>
              <a:rPr lang="ru-RU" sz="2400" b="0" dirty="0" err="1" smtClean="0">
                <a:solidFill>
                  <a:srgbClr val="FF0000"/>
                </a:solidFill>
                <a:effectLst/>
                <a:latin typeface="Times New Roman" pitchFamily="18" charset="0"/>
                <a:cs typeface="Times New Roman" pitchFamily="18" charset="0"/>
              </a:rPr>
              <a:t>дитини</a:t>
            </a:r>
            <a:r>
              <a:rPr lang="ru-RU" sz="2400" b="0" dirty="0" smtClean="0">
                <a:solidFill>
                  <a:srgbClr val="FF0000"/>
                </a:solidFill>
                <a:effectLst/>
                <a:latin typeface="Times New Roman" pitchFamily="18" charset="0"/>
                <a:cs typeface="Times New Roman" pitchFamily="18" charset="0"/>
              </a:rPr>
              <a:t> при </a:t>
            </a:r>
            <a:r>
              <a:rPr lang="ru-RU" sz="2400" b="0" dirty="0" err="1" smtClean="0">
                <a:solidFill>
                  <a:srgbClr val="FF0000"/>
                </a:solidFill>
                <a:effectLst/>
                <a:latin typeface="Times New Roman" pitchFamily="18" charset="0"/>
                <a:cs typeface="Times New Roman" pitchFamily="18" charset="0"/>
              </a:rPr>
              <a:t>Міністерстві</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України</a:t>
            </a:r>
            <a:r>
              <a:rPr lang="ru-RU" sz="2400" b="0" dirty="0" smtClean="0">
                <a:solidFill>
                  <a:srgbClr val="FF0000"/>
                </a:solidFill>
                <a:effectLst/>
                <a:latin typeface="Times New Roman" pitchFamily="18" charset="0"/>
                <a:cs typeface="Times New Roman" pitchFamily="18" charset="0"/>
              </a:rPr>
              <a:t> у справах </a:t>
            </a:r>
            <a:r>
              <a:rPr lang="ru-RU" sz="2400" b="0" dirty="0" err="1" smtClean="0">
                <a:solidFill>
                  <a:srgbClr val="FF0000"/>
                </a:solidFill>
                <a:effectLst/>
                <a:latin typeface="Times New Roman" pitchFamily="18" charset="0"/>
                <a:cs typeface="Times New Roman" pitchFamily="18" charset="0"/>
              </a:rPr>
              <a:t>сім’ї</a:t>
            </a:r>
            <a:r>
              <a:rPr lang="ru-RU" sz="2400" b="0" dirty="0" smtClean="0">
                <a:solidFill>
                  <a:srgbClr val="FF0000"/>
                </a:solidFill>
                <a:effectLst/>
                <a:latin typeface="Times New Roman" pitchFamily="18" charset="0"/>
                <a:cs typeface="Times New Roman" pitchFamily="18" charset="0"/>
              </a:rPr>
              <a:t> та </a:t>
            </a:r>
            <a:r>
              <a:rPr lang="ru-RU" sz="2400" b="0" dirty="0" err="1" smtClean="0">
                <a:solidFill>
                  <a:srgbClr val="FF0000"/>
                </a:solidFill>
                <a:effectLst/>
                <a:latin typeface="Times New Roman" pitchFamily="18" charset="0"/>
                <a:cs typeface="Times New Roman" pitchFamily="18" charset="0"/>
              </a:rPr>
              <a:t>молоді</a:t>
            </a:r>
            <a:r>
              <a:rPr lang="ru-RU" sz="2400" b="0" dirty="0" smtClean="0">
                <a:solidFill>
                  <a:srgbClr val="FF0000"/>
                </a:solidFill>
                <a:effectLst/>
                <a:latin typeface="Times New Roman" pitchFamily="18" charset="0"/>
                <a:cs typeface="Times New Roman" pitchFamily="18" charset="0"/>
              </a:rPr>
              <a:t> </a:t>
            </a:r>
            <a:r>
              <a:rPr lang="ru-RU" sz="2400" dirty="0" smtClean="0">
                <a:solidFill>
                  <a:srgbClr val="FFFF00"/>
                </a:solidFill>
                <a:effectLst/>
                <a:latin typeface="Times New Roman" pitchFamily="18" charset="0"/>
                <a:cs typeface="Times New Roman" pitchFamily="18" charset="0"/>
              </a:rPr>
              <a:t>044- 226-20-16</a:t>
            </a:r>
            <a:r>
              <a:rPr lang="ru-RU" sz="2400" dirty="0" smtClean="0">
                <a:solidFill>
                  <a:srgbClr val="FF0000"/>
                </a:solidFill>
                <a:effectLst/>
                <a:latin typeface="Times New Roman" pitchFamily="18" charset="0"/>
                <a:cs typeface="Times New Roman" pitchFamily="18" charset="0"/>
              </a:rPr>
              <a:t/>
            </a:r>
            <a:br>
              <a:rPr lang="ru-RU" sz="2400" dirty="0" smtClean="0">
                <a:solidFill>
                  <a:srgbClr val="FF0000"/>
                </a:solidFill>
                <a:effectLst/>
                <a:latin typeface="Times New Roman" pitchFamily="18" charset="0"/>
                <a:cs typeface="Times New Roman" pitchFamily="18" charset="0"/>
              </a:rPr>
            </a:br>
            <a:r>
              <a:rPr lang="ru-RU" sz="2400" b="0" dirty="0" err="1" smtClean="0">
                <a:solidFill>
                  <a:srgbClr val="FF0000"/>
                </a:solidFill>
                <a:effectLst/>
                <a:latin typeface="Times New Roman" pitchFamily="18" charset="0"/>
                <a:cs typeface="Times New Roman" pitchFamily="18" charset="0"/>
              </a:rPr>
              <a:t>Відділ</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захисту</a:t>
            </a:r>
            <a:r>
              <a:rPr lang="ru-RU" sz="2400" b="0" dirty="0" smtClean="0">
                <a:solidFill>
                  <a:srgbClr val="FF0000"/>
                </a:solidFill>
                <a:effectLst/>
                <a:latin typeface="Times New Roman" pitchFamily="18" charset="0"/>
                <a:cs typeface="Times New Roman" pitchFamily="18" charset="0"/>
              </a:rPr>
              <a:t> прав </a:t>
            </a:r>
            <a:r>
              <a:rPr lang="ru-RU" sz="2400" b="0" dirty="0" err="1" smtClean="0">
                <a:solidFill>
                  <a:srgbClr val="FF0000"/>
                </a:solidFill>
                <a:effectLst/>
                <a:latin typeface="Times New Roman" pitchFamily="18" charset="0"/>
                <a:cs typeface="Times New Roman" pitchFamily="18" charset="0"/>
              </a:rPr>
              <a:t>дитини</a:t>
            </a:r>
            <a:r>
              <a:rPr lang="ru-RU" sz="2400" b="0" dirty="0" smtClean="0">
                <a:solidFill>
                  <a:srgbClr val="FF0000"/>
                </a:solidFill>
                <a:effectLst/>
                <a:latin typeface="Times New Roman" pitchFamily="18" charset="0"/>
                <a:cs typeface="Times New Roman" pitchFamily="18" charset="0"/>
              </a:rPr>
              <a:t> при </a:t>
            </a:r>
            <a:r>
              <a:rPr lang="ru-RU" sz="2400" b="0" dirty="0" err="1" smtClean="0">
                <a:solidFill>
                  <a:srgbClr val="FF0000"/>
                </a:solidFill>
                <a:effectLst/>
                <a:latin typeface="Times New Roman" pitchFamily="18" charset="0"/>
                <a:cs typeface="Times New Roman" pitchFamily="18" charset="0"/>
              </a:rPr>
              <a:t>Міністерстві</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України</a:t>
            </a:r>
            <a:r>
              <a:rPr lang="ru-RU" sz="2400" b="0" dirty="0" smtClean="0">
                <a:solidFill>
                  <a:srgbClr val="FF0000"/>
                </a:solidFill>
                <a:effectLst/>
                <a:latin typeface="Times New Roman" pitchFamily="18" charset="0"/>
                <a:cs typeface="Times New Roman" pitchFamily="18" charset="0"/>
              </a:rPr>
              <a:t> у справах </a:t>
            </a:r>
            <a:r>
              <a:rPr lang="ru-RU" sz="2400" b="0" dirty="0" err="1" smtClean="0">
                <a:solidFill>
                  <a:srgbClr val="FF0000"/>
                </a:solidFill>
                <a:effectLst/>
                <a:latin typeface="Times New Roman" pitchFamily="18" charset="0"/>
                <a:cs typeface="Times New Roman" pitchFamily="18" charset="0"/>
              </a:rPr>
              <a:t>сім’ї</a:t>
            </a:r>
            <a:r>
              <a:rPr lang="ru-RU" sz="2400" b="0" dirty="0" smtClean="0">
                <a:solidFill>
                  <a:srgbClr val="FF0000"/>
                </a:solidFill>
                <a:effectLst/>
                <a:latin typeface="Times New Roman" pitchFamily="18" charset="0"/>
                <a:cs typeface="Times New Roman" pitchFamily="18" charset="0"/>
              </a:rPr>
              <a:t> та </a:t>
            </a:r>
            <a:r>
              <a:rPr lang="ru-RU" sz="2400" b="0" dirty="0" err="1" smtClean="0">
                <a:solidFill>
                  <a:srgbClr val="FF0000"/>
                </a:solidFill>
                <a:effectLst/>
                <a:latin typeface="Times New Roman" pitchFamily="18" charset="0"/>
                <a:cs typeface="Times New Roman" pitchFamily="18" charset="0"/>
              </a:rPr>
              <a:t>молоді</a:t>
            </a:r>
            <a:r>
              <a:rPr lang="ru-RU" sz="2400" b="0" dirty="0" smtClean="0">
                <a:solidFill>
                  <a:srgbClr val="FF0000"/>
                </a:solidFill>
                <a:effectLst/>
                <a:latin typeface="Times New Roman" pitchFamily="18" charset="0"/>
                <a:cs typeface="Times New Roman" pitchFamily="18" charset="0"/>
              </a:rPr>
              <a:t>   </a:t>
            </a:r>
            <a:r>
              <a:rPr lang="ru-RU" sz="2400" dirty="0" smtClean="0">
                <a:solidFill>
                  <a:srgbClr val="FFFF00"/>
                </a:solidFill>
                <a:effectLst/>
                <a:latin typeface="Times New Roman" pitchFamily="18" charset="0"/>
                <a:cs typeface="Times New Roman" pitchFamily="18" charset="0"/>
              </a:rPr>
              <a:t>044- 278-37-54</a:t>
            </a:r>
            <a:r>
              <a:rPr lang="ru-RU" sz="2400" dirty="0" smtClean="0">
                <a:solidFill>
                  <a:srgbClr val="FF0000"/>
                </a:solidFill>
                <a:effectLst/>
                <a:latin typeface="Times New Roman" pitchFamily="18" charset="0"/>
                <a:cs typeface="Times New Roman" pitchFamily="18" charset="0"/>
              </a:rPr>
              <a:t/>
            </a:r>
            <a:br>
              <a:rPr lang="ru-RU" sz="2400" dirty="0" smtClean="0">
                <a:solidFill>
                  <a:srgbClr val="FF0000"/>
                </a:solidFill>
                <a:effectLst/>
                <a:latin typeface="Times New Roman" pitchFamily="18" charset="0"/>
                <a:cs typeface="Times New Roman" pitchFamily="18" charset="0"/>
              </a:rPr>
            </a:br>
            <a:r>
              <a:rPr lang="ru-RU" sz="2400" b="0" dirty="0" err="1" smtClean="0">
                <a:solidFill>
                  <a:srgbClr val="FF0000"/>
                </a:solidFill>
                <a:effectLst/>
                <a:latin typeface="Times New Roman" pitchFamily="18" charset="0"/>
                <a:cs typeface="Times New Roman" pitchFamily="18" charset="0"/>
              </a:rPr>
              <a:t>Відділ</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профілактики</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безпритульності</a:t>
            </a:r>
            <a:r>
              <a:rPr lang="ru-RU" sz="2400" b="0" dirty="0" smtClean="0">
                <a:solidFill>
                  <a:srgbClr val="FF0000"/>
                </a:solidFill>
                <a:effectLst/>
                <a:latin typeface="Times New Roman" pitchFamily="18" charset="0"/>
                <a:cs typeface="Times New Roman" pitchFamily="18" charset="0"/>
              </a:rPr>
              <a:t> та </a:t>
            </a:r>
            <a:r>
              <a:rPr lang="ru-RU" sz="2400" b="0" dirty="0" err="1" smtClean="0">
                <a:solidFill>
                  <a:srgbClr val="FF0000"/>
                </a:solidFill>
                <a:effectLst/>
                <a:latin typeface="Times New Roman" pitchFamily="18" charset="0"/>
                <a:cs typeface="Times New Roman" pitchFamily="18" charset="0"/>
              </a:rPr>
              <a:t>бездоглядності</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дітей</a:t>
            </a:r>
            <a:r>
              <a:rPr lang="ru-RU" sz="2400" b="0" dirty="0" smtClean="0">
                <a:solidFill>
                  <a:srgbClr val="FF0000"/>
                </a:solidFill>
                <a:effectLst/>
                <a:latin typeface="Times New Roman" pitchFamily="18" charset="0"/>
                <a:cs typeface="Times New Roman" pitchFamily="18" charset="0"/>
              </a:rPr>
              <a:t> при </a:t>
            </a:r>
            <a:r>
              <a:rPr lang="ru-RU" sz="2400" b="0" dirty="0" err="1" smtClean="0">
                <a:solidFill>
                  <a:srgbClr val="FF0000"/>
                </a:solidFill>
                <a:effectLst/>
                <a:latin typeface="Times New Roman" pitchFamily="18" charset="0"/>
                <a:cs typeface="Times New Roman" pitchFamily="18" charset="0"/>
              </a:rPr>
              <a:t>Міністерстві</a:t>
            </a:r>
            <a:r>
              <a:rPr lang="ru-RU" sz="2400" b="0" dirty="0" smtClean="0">
                <a:solidFill>
                  <a:srgbClr val="FF0000"/>
                </a:solidFill>
                <a:effectLst/>
                <a:latin typeface="Times New Roman" pitchFamily="18" charset="0"/>
                <a:cs typeface="Times New Roman" pitchFamily="18" charset="0"/>
              </a:rPr>
              <a:t> у справах </a:t>
            </a:r>
            <a:r>
              <a:rPr lang="ru-RU" sz="2400" b="0" dirty="0" err="1" smtClean="0">
                <a:solidFill>
                  <a:srgbClr val="FF0000"/>
                </a:solidFill>
                <a:effectLst/>
                <a:latin typeface="Times New Roman" pitchFamily="18" charset="0"/>
                <a:cs typeface="Times New Roman" pitchFamily="18" charset="0"/>
              </a:rPr>
              <a:t>сім’ї</a:t>
            </a:r>
            <a:r>
              <a:rPr lang="ru-RU" sz="2400" b="0" dirty="0" smtClean="0">
                <a:solidFill>
                  <a:srgbClr val="FF0000"/>
                </a:solidFill>
                <a:effectLst/>
                <a:latin typeface="Times New Roman" pitchFamily="18" charset="0"/>
                <a:cs typeface="Times New Roman" pitchFamily="18" charset="0"/>
              </a:rPr>
              <a:t> та </a:t>
            </a:r>
            <a:r>
              <a:rPr lang="ru-RU" sz="2400" b="0" dirty="0" err="1" smtClean="0">
                <a:solidFill>
                  <a:srgbClr val="FF0000"/>
                </a:solidFill>
                <a:effectLst/>
                <a:latin typeface="Times New Roman" pitchFamily="18" charset="0"/>
                <a:cs typeface="Times New Roman" pitchFamily="18" charset="0"/>
              </a:rPr>
              <a:t>молоді</a:t>
            </a:r>
            <a:r>
              <a:rPr lang="ru-RU" sz="2400" b="0" dirty="0" smtClean="0">
                <a:solidFill>
                  <a:srgbClr val="FFFF00"/>
                </a:solidFill>
                <a:effectLst/>
                <a:latin typeface="Times New Roman" pitchFamily="18" charset="0"/>
                <a:cs typeface="Times New Roman" pitchFamily="18" charset="0"/>
              </a:rPr>
              <a:t> </a:t>
            </a:r>
            <a:r>
              <a:rPr lang="ru-RU" sz="2400" dirty="0" smtClean="0">
                <a:solidFill>
                  <a:srgbClr val="FFFF00"/>
                </a:solidFill>
                <a:effectLst/>
                <a:latin typeface="Times New Roman" pitchFamily="18" charset="0"/>
                <a:cs typeface="Times New Roman" pitchFamily="18" charset="0"/>
              </a:rPr>
              <a:t>044- 278-58-51</a:t>
            </a:r>
            <a:r>
              <a:rPr lang="ru-RU" sz="2400" dirty="0" smtClean="0">
                <a:solidFill>
                  <a:srgbClr val="FF0000"/>
                </a:solidFill>
                <a:effectLst/>
                <a:latin typeface="Times New Roman" pitchFamily="18" charset="0"/>
                <a:cs typeface="Times New Roman" pitchFamily="18" charset="0"/>
              </a:rPr>
              <a:t/>
            </a:r>
            <a:br>
              <a:rPr lang="ru-RU" sz="2400" dirty="0" smtClean="0">
                <a:solidFill>
                  <a:srgbClr val="FF0000"/>
                </a:solidFill>
                <a:effectLst/>
                <a:latin typeface="Times New Roman" pitchFamily="18" charset="0"/>
                <a:cs typeface="Times New Roman" pitchFamily="18" charset="0"/>
              </a:rPr>
            </a:br>
            <a:r>
              <a:rPr lang="ru-RU" sz="2400" b="0" dirty="0" err="1" smtClean="0">
                <a:solidFill>
                  <a:srgbClr val="FF0000"/>
                </a:solidFill>
                <a:effectLst/>
                <a:latin typeface="Times New Roman" pitchFamily="18" charset="0"/>
                <a:cs typeface="Times New Roman" pitchFamily="18" charset="0"/>
              </a:rPr>
              <a:t>Відділ</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сімейних</a:t>
            </a:r>
            <a:r>
              <a:rPr lang="ru-RU" sz="2400" b="0" dirty="0" smtClean="0">
                <a:solidFill>
                  <a:srgbClr val="FF0000"/>
                </a:solidFill>
                <a:effectLst/>
                <a:latin typeface="Times New Roman" pitchFamily="18" charset="0"/>
                <a:cs typeface="Times New Roman" pitchFamily="18" charset="0"/>
              </a:rPr>
              <a:t> форм </a:t>
            </a:r>
            <a:r>
              <a:rPr lang="ru-RU" sz="2400" b="0" dirty="0" err="1" smtClean="0">
                <a:solidFill>
                  <a:srgbClr val="FF0000"/>
                </a:solidFill>
                <a:effectLst/>
                <a:latin typeface="Times New Roman" pitchFamily="18" charset="0"/>
                <a:cs typeface="Times New Roman" pitchFamily="18" charset="0"/>
              </a:rPr>
              <a:t>виховання</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опіки</a:t>
            </a:r>
            <a:r>
              <a:rPr lang="ru-RU" sz="2400" b="0" dirty="0" smtClean="0">
                <a:solidFill>
                  <a:srgbClr val="FF0000"/>
                </a:solidFill>
                <a:effectLst/>
                <a:latin typeface="Times New Roman" pitchFamily="18" charset="0"/>
                <a:cs typeface="Times New Roman" pitchFamily="18" charset="0"/>
              </a:rPr>
              <a:t> та </a:t>
            </a:r>
            <a:r>
              <a:rPr lang="ru-RU" sz="2400" b="0" dirty="0" err="1" smtClean="0">
                <a:solidFill>
                  <a:srgbClr val="FF0000"/>
                </a:solidFill>
                <a:effectLst/>
                <a:latin typeface="Times New Roman" pitchFamily="18" charset="0"/>
                <a:cs typeface="Times New Roman" pitchFamily="18" charset="0"/>
              </a:rPr>
              <a:t>піклування</a:t>
            </a:r>
            <a:r>
              <a:rPr lang="ru-RU" sz="2400" b="0" dirty="0" smtClean="0">
                <a:solidFill>
                  <a:srgbClr val="FF0000"/>
                </a:solidFill>
                <a:effectLst/>
                <a:latin typeface="Times New Roman" pitchFamily="18" charset="0"/>
                <a:cs typeface="Times New Roman" pitchFamily="18" charset="0"/>
              </a:rPr>
              <a:t> при </a:t>
            </a:r>
            <a:r>
              <a:rPr lang="ru-RU" sz="2400" b="0" dirty="0" err="1" smtClean="0">
                <a:solidFill>
                  <a:srgbClr val="FF0000"/>
                </a:solidFill>
                <a:effectLst/>
                <a:latin typeface="Times New Roman" pitchFamily="18" charset="0"/>
                <a:cs typeface="Times New Roman" pitchFamily="18" charset="0"/>
              </a:rPr>
              <a:t>Міністерстві</a:t>
            </a:r>
            <a:r>
              <a:rPr lang="ru-RU" sz="2400" b="0" dirty="0" smtClean="0">
                <a:solidFill>
                  <a:srgbClr val="FF0000"/>
                </a:solidFill>
                <a:effectLst/>
                <a:latin typeface="Times New Roman" pitchFamily="18" charset="0"/>
                <a:cs typeface="Times New Roman" pitchFamily="18" charset="0"/>
              </a:rPr>
              <a:t> у справах </a:t>
            </a:r>
            <a:r>
              <a:rPr lang="ru-RU" sz="2400" b="0" dirty="0" err="1" smtClean="0">
                <a:solidFill>
                  <a:srgbClr val="FF0000"/>
                </a:solidFill>
                <a:effectLst/>
                <a:latin typeface="Times New Roman" pitchFamily="18" charset="0"/>
                <a:cs typeface="Times New Roman" pitchFamily="18" charset="0"/>
              </a:rPr>
              <a:t>сім’ї</a:t>
            </a:r>
            <a:r>
              <a:rPr lang="ru-RU" sz="2400" b="0" dirty="0" smtClean="0">
                <a:solidFill>
                  <a:srgbClr val="FF0000"/>
                </a:solidFill>
                <a:effectLst/>
                <a:latin typeface="Times New Roman" pitchFamily="18" charset="0"/>
                <a:cs typeface="Times New Roman" pitchFamily="18" charset="0"/>
              </a:rPr>
              <a:t> та </a:t>
            </a:r>
            <a:r>
              <a:rPr lang="ru-RU" sz="2400" b="0" dirty="0" err="1" smtClean="0">
                <a:solidFill>
                  <a:srgbClr val="FF0000"/>
                </a:solidFill>
                <a:effectLst/>
                <a:latin typeface="Times New Roman" pitchFamily="18" charset="0"/>
                <a:cs typeface="Times New Roman" pitchFamily="18" charset="0"/>
              </a:rPr>
              <a:t>молоді</a:t>
            </a:r>
            <a:r>
              <a:rPr lang="ru-RU" sz="2400" b="0" dirty="0" smtClean="0">
                <a:solidFill>
                  <a:srgbClr val="FF0000"/>
                </a:solidFill>
                <a:effectLst/>
                <a:latin typeface="Times New Roman" pitchFamily="18" charset="0"/>
                <a:cs typeface="Times New Roman" pitchFamily="18" charset="0"/>
              </a:rPr>
              <a:t>  </a:t>
            </a:r>
            <a:r>
              <a:rPr lang="ru-RU" sz="2400" b="0" dirty="0" smtClean="0">
                <a:solidFill>
                  <a:srgbClr val="FFFF00"/>
                </a:solidFill>
                <a:effectLst/>
                <a:latin typeface="Times New Roman" pitchFamily="18" charset="0"/>
                <a:cs typeface="Times New Roman" pitchFamily="18" charset="0"/>
              </a:rPr>
              <a:t> </a:t>
            </a:r>
            <a:r>
              <a:rPr lang="ru-RU" sz="2400" dirty="0" smtClean="0">
                <a:solidFill>
                  <a:srgbClr val="FFFF00"/>
                </a:solidFill>
                <a:effectLst/>
                <a:latin typeface="Times New Roman" pitchFamily="18" charset="0"/>
                <a:cs typeface="Times New Roman" pitchFamily="18" charset="0"/>
              </a:rPr>
              <a:t>044- 279-11-1</a:t>
            </a:r>
            <a:r>
              <a:rPr lang="ru-RU" sz="2400" dirty="0" smtClean="0">
                <a:solidFill>
                  <a:srgbClr val="FF0000"/>
                </a:solidFill>
                <a:effectLst/>
                <a:latin typeface="Times New Roman" pitchFamily="18" charset="0"/>
                <a:cs typeface="Times New Roman" pitchFamily="18" charset="0"/>
              </a:rPr>
              <a:t/>
            </a:r>
            <a:br>
              <a:rPr lang="ru-RU" sz="2400" dirty="0" smtClean="0">
                <a:solidFill>
                  <a:srgbClr val="FF0000"/>
                </a:solidFill>
                <a:effectLst/>
                <a:latin typeface="Times New Roman" pitchFamily="18" charset="0"/>
                <a:cs typeface="Times New Roman" pitchFamily="18" charset="0"/>
              </a:rPr>
            </a:br>
            <a:r>
              <a:rPr lang="ru-RU" sz="2400" b="0" dirty="0" err="1" smtClean="0">
                <a:solidFill>
                  <a:srgbClr val="FF0000"/>
                </a:solidFill>
                <a:effectLst/>
                <a:latin typeface="Times New Roman" pitchFamily="18" charset="0"/>
                <a:cs typeface="Times New Roman" pitchFamily="18" charset="0"/>
              </a:rPr>
              <a:t>Державний</a:t>
            </a:r>
            <a:r>
              <a:rPr lang="ru-RU" sz="2400" b="0" dirty="0" smtClean="0">
                <a:solidFill>
                  <a:srgbClr val="FF0000"/>
                </a:solidFill>
                <a:effectLst/>
                <a:latin typeface="Times New Roman" pitchFamily="18" charset="0"/>
                <a:cs typeface="Times New Roman" pitchFamily="18" charset="0"/>
              </a:rPr>
              <a:t> центр </a:t>
            </a:r>
            <a:r>
              <a:rPr lang="ru-RU" sz="2400" b="0" dirty="0" err="1" smtClean="0">
                <a:solidFill>
                  <a:srgbClr val="FF0000"/>
                </a:solidFill>
                <a:effectLst/>
                <a:latin typeface="Times New Roman" pitchFamily="18" charset="0"/>
                <a:cs typeface="Times New Roman" pitchFamily="18" charset="0"/>
              </a:rPr>
              <a:t>соціальних</a:t>
            </a:r>
            <a:r>
              <a:rPr lang="ru-RU" sz="2400" b="0" dirty="0" smtClean="0">
                <a:solidFill>
                  <a:srgbClr val="FF0000"/>
                </a:solidFill>
                <a:effectLst/>
                <a:latin typeface="Times New Roman" pitchFamily="18" charset="0"/>
                <a:cs typeface="Times New Roman" pitchFamily="18" charset="0"/>
              </a:rPr>
              <a:t> служб для </a:t>
            </a:r>
            <a:r>
              <a:rPr lang="ru-RU" sz="2400" b="0" dirty="0" err="1" smtClean="0">
                <a:solidFill>
                  <a:srgbClr val="FF0000"/>
                </a:solidFill>
                <a:effectLst/>
                <a:latin typeface="Times New Roman" pitchFamily="18" charset="0"/>
                <a:cs typeface="Times New Roman" pitchFamily="18" charset="0"/>
              </a:rPr>
              <a:t>молоді</a:t>
            </a:r>
            <a:r>
              <a:rPr lang="ru-RU" sz="2400" b="0" dirty="0" smtClean="0">
                <a:solidFill>
                  <a:srgbClr val="FF0000"/>
                </a:solidFill>
                <a:effectLst/>
                <a:latin typeface="Times New Roman" pitchFamily="18" charset="0"/>
                <a:cs typeface="Times New Roman" pitchFamily="18" charset="0"/>
              </a:rPr>
              <a:t> </a:t>
            </a:r>
            <a:r>
              <a:rPr lang="ru-RU" sz="2400" dirty="0" smtClean="0">
                <a:solidFill>
                  <a:srgbClr val="FFFF00"/>
                </a:solidFill>
                <a:effectLst/>
                <a:latin typeface="Times New Roman" pitchFamily="18" charset="0"/>
                <a:cs typeface="Times New Roman" pitchFamily="18" charset="0"/>
              </a:rPr>
              <a:t>044-246-49-87</a:t>
            </a:r>
            <a:r>
              <a:rPr lang="ru-RU" sz="2400" dirty="0" smtClean="0">
                <a:solidFill>
                  <a:srgbClr val="FF0000"/>
                </a:solidFill>
                <a:effectLst/>
                <a:latin typeface="Times New Roman" pitchFamily="18" charset="0"/>
                <a:cs typeface="Times New Roman" pitchFamily="18" charset="0"/>
              </a:rPr>
              <a:t/>
            </a:r>
            <a:br>
              <a:rPr lang="ru-RU" sz="2400" dirty="0" smtClean="0">
                <a:solidFill>
                  <a:srgbClr val="FF0000"/>
                </a:solidFill>
                <a:effectLst/>
                <a:latin typeface="Times New Roman" pitchFamily="18" charset="0"/>
                <a:cs typeface="Times New Roman" pitchFamily="18" charset="0"/>
              </a:rPr>
            </a:br>
            <a:r>
              <a:rPr lang="ru-RU" sz="2400" b="0" dirty="0" err="1" smtClean="0">
                <a:solidFill>
                  <a:srgbClr val="FF0000"/>
                </a:solidFill>
                <a:effectLst/>
                <a:latin typeface="Times New Roman" pitchFamily="18" charset="0"/>
                <a:cs typeface="Times New Roman" pitchFamily="18" charset="0"/>
              </a:rPr>
              <a:t>Державний</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інститут</a:t>
            </a:r>
            <a:r>
              <a:rPr lang="ru-RU" sz="2400" b="0" dirty="0" smtClean="0">
                <a:solidFill>
                  <a:srgbClr val="FF0000"/>
                </a:solidFill>
                <a:effectLst/>
                <a:latin typeface="Times New Roman" pitchFamily="18" charset="0"/>
                <a:cs typeface="Times New Roman" pitchFamily="18" charset="0"/>
              </a:rPr>
              <a:t> проблем </a:t>
            </a:r>
            <a:r>
              <a:rPr lang="ru-RU" sz="2400" b="0" dirty="0" err="1" smtClean="0">
                <a:solidFill>
                  <a:srgbClr val="FF0000"/>
                </a:solidFill>
                <a:effectLst/>
                <a:latin typeface="Times New Roman" pitchFamily="18" charset="0"/>
                <a:cs typeface="Times New Roman" pitchFamily="18" charset="0"/>
              </a:rPr>
              <a:t>сім’ї</a:t>
            </a:r>
            <a:r>
              <a:rPr lang="ru-RU" sz="2400" b="0" dirty="0" smtClean="0">
                <a:solidFill>
                  <a:srgbClr val="FF0000"/>
                </a:solidFill>
                <a:effectLst/>
                <a:latin typeface="Times New Roman" pitchFamily="18" charset="0"/>
                <a:cs typeface="Times New Roman" pitchFamily="18" charset="0"/>
              </a:rPr>
              <a:t> та </a:t>
            </a:r>
            <a:r>
              <a:rPr lang="ru-RU" sz="2400" b="0" dirty="0" err="1" smtClean="0">
                <a:solidFill>
                  <a:srgbClr val="FF0000"/>
                </a:solidFill>
                <a:effectLst/>
                <a:latin typeface="Times New Roman" pitchFamily="18" charset="0"/>
                <a:cs typeface="Times New Roman" pitchFamily="18" charset="0"/>
              </a:rPr>
              <a:t>молоді</a:t>
            </a:r>
            <a:r>
              <a:rPr lang="ru-RU" sz="2400" b="0" dirty="0" smtClean="0">
                <a:solidFill>
                  <a:srgbClr val="FFFF00"/>
                </a:solidFill>
                <a:effectLst/>
                <a:latin typeface="Times New Roman" pitchFamily="18" charset="0"/>
                <a:cs typeface="Times New Roman" pitchFamily="18" charset="0"/>
              </a:rPr>
              <a:t> </a:t>
            </a:r>
            <a:r>
              <a:rPr lang="ru-RU" sz="2400" dirty="0" smtClean="0">
                <a:solidFill>
                  <a:srgbClr val="FFFF00"/>
                </a:solidFill>
                <a:effectLst/>
                <a:latin typeface="Times New Roman" pitchFamily="18" charset="0"/>
                <a:cs typeface="Times New Roman" pitchFamily="18" charset="0"/>
              </a:rPr>
              <a:t>044-568-50-98</a:t>
            </a:r>
            <a:r>
              <a:rPr lang="ru-RU" sz="2400" dirty="0" smtClean="0">
                <a:solidFill>
                  <a:srgbClr val="FF0000"/>
                </a:solidFill>
                <a:effectLst/>
                <a:latin typeface="Times New Roman" pitchFamily="18" charset="0"/>
                <a:cs typeface="Times New Roman" pitchFamily="18" charset="0"/>
              </a:rPr>
              <a:t/>
            </a:r>
            <a:br>
              <a:rPr lang="ru-RU" sz="2400" dirty="0" smtClean="0">
                <a:solidFill>
                  <a:srgbClr val="FF0000"/>
                </a:solidFill>
                <a:effectLst/>
                <a:latin typeface="Times New Roman" pitchFamily="18" charset="0"/>
                <a:cs typeface="Times New Roman" pitchFamily="18" charset="0"/>
              </a:rPr>
            </a:br>
            <a:r>
              <a:rPr lang="ru-RU" sz="2400" b="0" dirty="0" err="1" smtClean="0">
                <a:solidFill>
                  <a:srgbClr val="FF0000"/>
                </a:solidFill>
                <a:effectLst/>
                <a:latin typeface="Times New Roman" pitchFamily="18" charset="0"/>
                <a:cs typeface="Times New Roman" pitchFamily="18" charset="0"/>
              </a:rPr>
              <a:t>Український</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молодіжний</a:t>
            </a:r>
            <a:r>
              <a:rPr lang="ru-RU" sz="2400" b="0" dirty="0" smtClean="0">
                <a:solidFill>
                  <a:srgbClr val="FF0000"/>
                </a:solidFill>
                <a:effectLst/>
                <a:latin typeface="Times New Roman" pitchFamily="18" charset="0"/>
                <a:cs typeface="Times New Roman" pitchFamily="18" charset="0"/>
              </a:rPr>
              <a:t> центр  </a:t>
            </a:r>
            <a:r>
              <a:rPr lang="ru-RU" sz="2400" dirty="0" smtClean="0">
                <a:solidFill>
                  <a:srgbClr val="FFFF00"/>
                </a:solidFill>
                <a:effectLst/>
                <a:latin typeface="Times New Roman" pitchFamily="18" charset="0"/>
                <a:cs typeface="Times New Roman" pitchFamily="18" charset="0"/>
              </a:rPr>
              <a:t>044-229-48-20</a:t>
            </a:r>
            <a:r>
              <a:rPr lang="ru-RU" sz="2400" dirty="0" smtClean="0">
                <a:solidFill>
                  <a:srgbClr val="FF0000"/>
                </a:solidFill>
                <a:effectLst/>
                <a:latin typeface="Times New Roman" pitchFamily="18" charset="0"/>
                <a:cs typeface="Times New Roman" pitchFamily="18" charset="0"/>
              </a:rPr>
              <a:t/>
            </a:r>
            <a:br>
              <a:rPr lang="ru-RU" sz="2400" dirty="0" smtClean="0">
                <a:solidFill>
                  <a:srgbClr val="FF0000"/>
                </a:solidFill>
                <a:effectLst/>
                <a:latin typeface="Times New Roman" pitchFamily="18" charset="0"/>
                <a:cs typeface="Times New Roman" pitchFamily="18" charset="0"/>
              </a:rPr>
            </a:br>
            <a:r>
              <a:rPr lang="ru-RU" sz="2400" b="0" dirty="0" smtClean="0">
                <a:solidFill>
                  <a:srgbClr val="FF0000"/>
                </a:solidFill>
                <a:effectLst/>
                <a:latin typeface="Times New Roman" pitchFamily="18" charset="0"/>
                <a:cs typeface="Times New Roman" pitchFamily="18" charset="0"/>
              </a:rPr>
              <a:t>Департамент </a:t>
            </a:r>
            <a:r>
              <a:rPr lang="ru-RU" sz="2400" b="0" dirty="0" err="1" smtClean="0">
                <a:solidFill>
                  <a:srgbClr val="FF0000"/>
                </a:solidFill>
                <a:effectLst/>
                <a:latin typeface="Times New Roman" pitchFamily="18" charset="0"/>
                <a:cs typeface="Times New Roman" pitchFamily="18" charset="0"/>
              </a:rPr>
              <a:t>кримінальної</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міліції</a:t>
            </a:r>
            <a:r>
              <a:rPr lang="ru-RU" sz="2400" b="0" dirty="0" smtClean="0">
                <a:solidFill>
                  <a:srgbClr val="FF0000"/>
                </a:solidFill>
                <a:effectLst/>
                <a:latin typeface="Times New Roman" pitchFamily="18" charset="0"/>
                <a:cs typeface="Times New Roman" pitchFamily="18" charset="0"/>
              </a:rPr>
              <a:t> у справах </a:t>
            </a:r>
            <a:r>
              <a:rPr lang="ru-RU" sz="2400" b="0" dirty="0" err="1" smtClean="0">
                <a:solidFill>
                  <a:srgbClr val="FF0000"/>
                </a:solidFill>
                <a:effectLst/>
                <a:latin typeface="Times New Roman" pitchFamily="18" charset="0"/>
                <a:cs typeface="Times New Roman" pitchFamily="18" charset="0"/>
              </a:rPr>
              <a:t>неповнолітніх</a:t>
            </a:r>
            <a:r>
              <a:rPr lang="ru-RU" sz="2400" b="0" dirty="0" smtClean="0">
                <a:solidFill>
                  <a:srgbClr val="FF0000"/>
                </a:solidFill>
                <a:effectLst/>
                <a:latin typeface="Times New Roman" pitchFamily="18" charset="0"/>
                <a:cs typeface="Times New Roman" pitchFamily="18" charset="0"/>
              </a:rPr>
              <a:t> </a:t>
            </a:r>
            <a:r>
              <a:rPr lang="ru-RU" sz="2400" b="0" dirty="0" smtClean="0">
                <a:solidFill>
                  <a:srgbClr val="FFFF00"/>
                </a:solidFill>
                <a:effectLst/>
                <a:latin typeface="Times New Roman" pitchFamily="18" charset="0"/>
                <a:cs typeface="Times New Roman" pitchFamily="18" charset="0"/>
              </a:rPr>
              <a:t>044- 256-03-34, 044- 289-06-05</a:t>
            </a:r>
            <a:br>
              <a:rPr lang="ru-RU" sz="2400" b="0" dirty="0" smtClean="0">
                <a:solidFill>
                  <a:srgbClr val="FFFF00"/>
                </a:solidFill>
                <a:effectLst/>
                <a:latin typeface="Times New Roman" pitchFamily="18" charset="0"/>
                <a:cs typeface="Times New Roman" pitchFamily="18" charset="0"/>
              </a:rPr>
            </a:br>
            <a:r>
              <a:rPr lang="ru-RU" sz="2200" b="0" dirty="0" smtClean="0"/>
              <a:t> </a:t>
            </a:r>
            <a:r>
              <a:rPr lang="ru-RU" sz="2200" b="0" dirty="0" err="1" smtClean="0">
                <a:solidFill>
                  <a:srgbClr val="FF0000"/>
                </a:solidFill>
                <a:effectLst/>
                <a:latin typeface="Times New Roman" pitchFamily="18" charset="0"/>
                <a:cs typeface="Times New Roman" pitchFamily="18" charset="0"/>
              </a:rPr>
              <a:t>Всеукраїнська</a:t>
            </a:r>
            <a:r>
              <a:rPr lang="ru-RU" sz="2200" b="0" dirty="0" smtClean="0">
                <a:solidFill>
                  <a:srgbClr val="FF0000"/>
                </a:solidFill>
                <a:effectLst/>
                <a:latin typeface="Times New Roman" pitchFamily="18" charset="0"/>
                <a:cs typeface="Times New Roman" pitchFamily="18" charset="0"/>
              </a:rPr>
              <a:t> </a:t>
            </a:r>
            <a:r>
              <a:rPr lang="ru-RU" sz="2200" b="0" dirty="0" err="1" smtClean="0">
                <a:solidFill>
                  <a:srgbClr val="FF0000"/>
                </a:solidFill>
                <a:effectLst/>
                <a:latin typeface="Times New Roman" pitchFamily="18" charset="0"/>
                <a:cs typeface="Times New Roman" pitchFamily="18" charset="0"/>
              </a:rPr>
              <a:t>безкоштовна</a:t>
            </a:r>
            <a:r>
              <a:rPr lang="ru-RU" sz="2200" b="0" dirty="0" smtClean="0">
                <a:solidFill>
                  <a:srgbClr val="FF0000"/>
                </a:solidFill>
                <a:effectLst/>
                <a:latin typeface="Times New Roman" pitchFamily="18" charset="0"/>
                <a:cs typeface="Times New Roman" pitchFamily="18" charset="0"/>
              </a:rPr>
              <a:t> </a:t>
            </a:r>
            <a:r>
              <a:rPr lang="ru-RU" sz="2200" b="0" dirty="0" err="1" smtClean="0">
                <a:solidFill>
                  <a:srgbClr val="FF0000"/>
                </a:solidFill>
                <a:effectLst/>
                <a:latin typeface="Times New Roman" pitchFamily="18" charset="0"/>
                <a:cs typeface="Times New Roman" pitchFamily="18" charset="0"/>
              </a:rPr>
              <a:t>дитяча</a:t>
            </a:r>
            <a:r>
              <a:rPr lang="ru-RU" sz="2200" b="0" dirty="0" smtClean="0">
                <a:solidFill>
                  <a:srgbClr val="FF0000"/>
                </a:solidFill>
                <a:effectLst/>
                <a:latin typeface="Times New Roman" pitchFamily="18" charset="0"/>
                <a:cs typeface="Times New Roman" pitchFamily="18" charset="0"/>
              </a:rPr>
              <a:t> </a:t>
            </a:r>
            <a:r>
              <a:rPr lang="ru-RU" sz="2200" b="0" dirty="0" err="1" smtClean="0">
                <a:solidFill>
                  <a:srgbClr val="FF0000"/>
                </a:solidFill>
                <a:effectLst/>
                <a:latin typeface="Times New Roman" pitchFamily="18" charset="0"/>
                <a:cs typeface="Times New Roman" pitchFamily="18" charset="0"/>
              </a:rPr>
              <a:t>лінія</a:t>
            </a:r>
            <a:r>
              <a:rPr lang="ru-RU" sz="2200" b="0" dirty="0" smtClean="0">
                <a:solidFill>
                  <a:srgbClr val="FF0000"/>
                </a:solidFill>
                <a:effectLst/>
                <a:latin typeface="Times New Roman" pitchFamily="18" charset="0"/>
                <a:cs typeface="Times New Roman" pitchFamily="18" charset="0"/>
              </a:rPr>
              <a:t> «Телефон </a:t>
            </a:r>
            <a:r>
              <a:rPr lang="ru-RU" sz="2200" b="0" dirty="0" err="1" smtClean="0">
                <a:solidFill>
                  <a:srgbClr val="FF0000"/>
                </a:solidFill>
                <a:effectLst/>
                <a:latin typeface="Times New Roman" pitchFamily="18" charset="0"/>
                <a:cs typeface="Times New Roman" pitchFamily="18" charset="0"/>
              </a:rPr>
              <a:t>Довіри</a:t>
            </a:r>
            <a:r>
              <a:rPr lang="ru-RU" sz="2200" b="0" dirty="0" smtClean="0">
                <a:solidFill>
                  <a:srgbClr val="FF0000"/>
                </a:solidFill>
                <a:effectLst/>
                <a:latin typeface="Times New Roman" pitchFamily="18" charset="0"/>
                <a:cs typeface="Times New Roman" pitchFamily="18" charset="0"/>
              </a:rPr>
              <a:t>» - </a:t>
            </a:r>
            <a:r>
              <a:rPr lang="ru-RU" sz="2200" b="0" dirty="0" smtClean="0">
                <a:solidFill>
                  <a:srgbClr val="FFFF00"/>
                </a:solidFill>
                <a:effectLst/>
              </a:rPr>
              <a:t>8-800-500-21-80.</a:t>
            </a:r>
            <a:r>
              <a:rPr lang="ru-RU" sz="2400" b="0" dirty="0" smtClean="0">
                <a:solidFill>
                  <a:srgbClr val="FFFF00"/>
                </a:solidFill>
                <a:effectLst/>
              </a:rPr>
              <a:t/>
            </a:r>
            <a:br>
              <a:rPr lang="ru-RU" sz="2400" b="0" dirty="0" smtClean="0">
                <a:solidFill>
                  <a:srgbClr val="FFFF00"/>
                </a:solidFill>
                <a:effectLst/>
              </a:rPr>
            </a:br>
            <a:endParaRPr lang="ru-RU" sz="2400" dirty="0">
              <a:solidFill>
                <a:srgbClr val="FFFF00"/>
              </a:solidFill>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Записка. Песня-притча Светланы Копыловой.mp4">
            <a:hlinkClick r:id="" action="ppaction://media"/>
          </p:cNvPr>
          <p:cNvPicPr>
            <a:picLocks noGrp="1" noRot="1" noChangeAspect="1"/>
          </p:cNvPicPr>
          <p:nvPr>
            <p:ph idx="1"/>
            <a:videoFile r:link="rId1"/>
          </p:nvPr>
        </p:nvPicPr>
        <p:blipFill>
          <a:blip r:embed="rId3" cstate="print"/>
          <a:stretch>
            <a:fillRect/>
          </a:stretch>
        </p:blipFill>
        <p:spPr>
          <a:xfrm>
            <a:off x="179512" y="188640"/>
            <a:ext cx="8784976" cy="666936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2060848"/>
            <a:ext cx="5581248" cy="5040560"/>
          </a:xfrm>
        </p:spPr>
        <p:txBody>
          <a:bodyPr>
            <a:normAutofit/>
          </a:bodyPr>
          <a:lstStyle/>
          <a:p>
            <a:pPr marL="0" indent="0"/>
            <a:r>
              <a:rPr lang="uk-UA" dirty="0" smtClean="0">
                <a:solidFill>
                  <a:srgbClr val="FF0000"/>
                </a:solidFill>
                <a:latin typeface="Monotype Corsiva" pitchFamily="66" charset="0"/>
              </a:rPr>
              <a:t>Автор:</a:t>
            </a:r>
            <a:br>
              <a:rPr lang="uk-UA" dirty="0" smtClean="0">
                <a:solidFill>
                  <a:srgbClr val="FF0000"/>
                </a:solidFill>
                <a:latin typeface="Monotype Corsiva" pitchFamily="66" charset="0"/>
              </a:rPr>
            </a:br>
            <a:r>
              <a:rPr lang="uk-UA" dirty="0" smtClean="0">
                <a:solidFill>
                  <a:srgbClr val="FF0000"/>
                </a:solidFill>
                <a:latin typeface="Monotype Corsiva" pitchFamily="66" charset="0"/>
              </a:rPr>
              <a:t>Практичний психолог</a:t>
            </a:r>
            <a:br>
              <a:rPr lang="uk-UA" dirty="0" smtClean="0">
                <a:solidFill>
                  <a:srgbClr val="FF0000"/>
                </a:solidFill>
                <a:latin typeface="Monotype Corsiva" pitchFamily="66" charset="0"/>
              </a:rPr>
            </a:br>
            <a:r>
              <a:rPr lang="uk-UA" dirty="0" err="1" smtClean="0">
                <a:solidFill>
                  <a:srgbClr val="FF0000"/>
                </a:solidFill>
                <a:latin typeface="Monotype Corsiva" pitchFamily="66" charset="0"/>
              </a:rPr>
              <a:t>Микільської</a:t>
            </a:r>
            <a:r>
              <a:rPr lang="uk-UA" dirty="0" smtClean="0">
                <a:solidFill>
                  <a:srgbClr val="FF0000"/>
                </a:solidFill>
                <a:latin typeface="Monotype Corsiva" pitchFamily="66" charset="0"/>
              </a:rPr>
              <a:t> ЗОШ І-</a:t>
            </a:r>
            <a:r>
              <a:rPr lang="uk-UA" dirty="0" err="1" smtClean="0">
                <a:solidFill>
                  <a:srgbClr val="FF0000"/>
                </a:solidFill>
                <a:latin typeface="Monotype Corsiva" pitchFamily="66" charset="0"/>
              </a:rPr>
              <a:t>ІІІст</a:t>
            </a:r>
            <a:r>
              <a:rPr lang="uk-UA" dirty="0" smtClean="0">
                <a:solidFill>
                  <a:srgbClr val="FF0000"/>
                </a:solidFill>
                <a:latin typeface="Monotype Corsiva" pitchFamily="66" charset="0"/>
              </a:rPr>
              <a:t>.</a:t>
            </a:r>
            <a:br>
              <a:rPr lang="uk-UA" dirty="0" smtClean="0">
                <a:solidFill>
                  <a:srgbClr val="FF0000"/>
                </a:solidFill>
                <a:latin typeface="Monotype Corsiva" pitchFamily="66" charset="0"/>
              </a:rPr>
            </a:br>
            <a:r>
              <a:rPr lang="uk-UA" dirty="0" smtClean="0">
                <a:solidFill>
                  <a:srgbClr val="FF0000"/>
                </a:solidFill>
                <a:latin typeface="Monotype Corsiva" pitchFamily="66" charset="0"/>
              </a:rPr>
              <a:t/>
            </a:r>
            <a:br>
              <a:rPr lang="uk-UA" dirty="0" smtClean="0">
                <a:solidFill>
                  <a:srgbClr val="FF0000"/>
                </a:solidFill>
                <a:latin typeface="Monotype Corsiva" pitchFamily="66" charset="0"/>
              </a:rPr>
            </a:br>
            <a:r>
              <a:rPr lang="uk-UA" dirty="0" smtClean="0">
                <a:solidFill>
                  <a:srgbClr val="FF0000"/>
                </a:solidFill>
                <a:latin typeface="Monotype Corsiva" pitchFamily="66" charset="0"/>
              </a:rPr>
              <a:t/>
            </a:r>
            <a:br>
              <a:rPr lang="uk-UA" dirty="0" smtClean="0">
                <a:solidFill>
                  <a:srgbClr val="FF0000"/>
                </a:solidFill>
                <a:latin typeface="Monotype Corsiva" pitchFamily="66" charset="0"/>
              </a:rPr>
            </a:br>
            <a:r>
              <a:rPr lang="uk-UA" dirty="0" smtClean="0">
                <a:solidFill>
                  <a:srgbClr val="FF0000"/>
                </a:solidFill>
                <a:latin typeface="Monotype Corsiva" pitchFamily="66" charset="0"/>
              </a:rPr>
              <a:t>                                    2014  рік</a:t>
            </a:r>
            <a:r>
              <a:rPr lang="ru-RU" dirty="0" smtClean="0">
                <a:solidFill>
                  <a:srgbClr val="FF0000"/>
                </a:solidFill>
                <a:latin typeface="Monotype Corsiva" pitchFamily="66" charset="0"/>
              </a:rPr>
              <a:t/>
            </a:r>
            <a:br>
              <a:rPr lang="ru-RU" dirty="0" smtClean="0">
                <a:solidFill>
                  <a:srgbClr val="FF0000"/>
                </a:solidFill>
                <a:latin typeface="Monotype Corsiva" pitchFamily="66" charset="0"/>
              </a:rPr>
            </a:br>
            <a:endParaRPr lang="ru-RU" dirty="0">
              <a:solidFill>
                <a:srgbClr val="FF00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5148064" y="692696"/>
            <a:ext cx="3384376" cy="309634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692696"/>
            <a:ext cx="8029520" cy="1080120"/>
          </a:xfrm>
        </p:spPr>
        <p:txBody>
          <a:bodyPr>
            <a:normAutofit/>
          </a:bodyPr>
          <a:lstStyle/>
          <a:p>
            <a:r>
              <a:rPr lang="uk-UA" sz="6000" dirty="0" smtClean="0">
                <a:latin typeface="Times New Roman" pitchFamily="18" charset="0"/>
                <a:cs typeface="Times New Roman" pitchFamily="18" charset="0"/>
              </a:rPr>
              <a:t>   </a:t>
            </a:r>
            <a:r>
              <a:rPr lang="uk-UA" sz="6000" dirty="0" smtClean="0">
                <a:solidFill>
                  <a:srgbClr val="FF0000"/>
                </a:solidFill>
                <a:effectLst/>
                <a:latin typeface="Times New Roman" pitchFamily="18" charset="0"/>
                <a:cs typeface="Times New Roman" pitchFamily="18" charset="0"/>
              </a:rPr>
              <a:t>НАСИЛЛЯ У СІМ'Ї</a:t>
            </a:r>
            <a:endParaRPr lang="ru-RU" sz="6000" dirty="0">
              <a:solidFill>
                <a:srgbClr val="FF0000"/>
              </a:solidFill>
              <a:effectLst/>
              <a:latin typeface="Times New Roman" pitchFamily="18" charset="0"/>
              <a:cs typeface="Times New Roman" pitchFamily="18" charset="0"/>
            </a:endParaRPr>
          </a:p>
        </p:txBody>
      </p:sp>
      <p:pic>
        <p:nvPicPr>
          <p:cNvPr id="4" name="Содержимое 3" descr="71196208.jpg"/>
          <p:cNvPicPr>
            <a:picLocks noGrp="1" noChangeAspect="1"/>
          </p:cNvPicPr>
          <p:nvPr>
            <p:ph idx="1"/>
          </p:nvPr>
        </p:nvPicPr>
        <p:blipFill>
          <a:blip r:embed="rId2" cstate="print"/>
          <a:stretch>
            <a:fillRect/>
          </a:stretch>
        </p:blipFill>
        <p:spPr>
          <a:xfrm>
            <a:off x="1187624" y="1772816"/>
            <a:ext cx="2561366" cy="3887788"/>
          </a:xfrm>
        </p:spPr>
      </p:pic>
      <p:pic>
        <p:nvPicPr>
          <p:cNvPr id="5" name="Рисунок 4" descr="1fc372946c0b98fb8d7f87d4c38ea83a_M.jpg"/>
          <p:cNvPicPr>
            <a:picLocks noChangeAspect="1"/>
          </p:cNvPicPr>
          <p:nvPr/>
        </p:nvPicPr>
        <p:blipFill>
          <a:blip r:embed="rId3" cstate="print"/>
          <a:stretch>
            <a:fillRect/>
          </a:stretch>
        </p:blipFill>
        <p:spPr>
          <a:xfrm>
            <a:off x="4860032" y="1700808"/>
            <a:ext cx="3168352" cy="38884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Социальный ролик против насилия в семье.mp4">
            <a:hlinkClick r:id="" action="ppaction://media"/>
          </p:cNvPr>
          <p:cNvPicPr>
            <a:picLocks noGrp="1" noRot="1" noChangeAspect="1"/>
          </p:cNvPicPr>
          <p:nvPr>
            <p:ph idx="1"/>
            <a:videoFile r:link="rId1"/>
          </p:nvPr>
        </p:nvPicPr>
        <p:blipFill>
          <a:blip r:embed="rId3" cstate="print"/>
          <a:stretch>
            <a:fillRect/>
          </a:stretch>
        </p:blipFill>
        <p:spPr>
          <a:xfrm>
            <a:off x="251520" y="188640"/>
            <a:ext cx="8712968" cy="633670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6672"/>
            <a:ext cx="8183880" cy="5400600"/>
          </a:xfrm>
        </p:spPr>
        <p:txBody>
          <a:bodyPr>
            <a:normAutofit fontScale="90000"/>
          </a:bodyPr>
          <a:lstStyle/>
          <a:p>
            <a:r>
              <a:rPr lang="ru-RU" b="0" dirty="0" err="1" smtClean="0">
                <a:solidFill>
                  <a:srgbClr val="FF0000"/>
                </a:solidFill>
                <a:effectLst/>
                <a:latin typeface="Times New Roman" pitchFamily="18" charset="0"/>
                <a:cs typeface="Times New Roman" pitchFamily="18" charset="0"/>
              </a:rPr>
              <a:t>Насильство</a:t>
            </a:r>
            <a:r>
              <a:rPr lang="ru-RU" b="0" dirty="0" smtClean="0">
                <a:solidFill>
                  <a:srgbClr val="FF0000"/>
                </a:solidFill>
                <a:effectLst/>
                <a:latin typeface="Times New Roman" pitchFamily="18" charset="0"/>
                <a:cs typeface="Times New Roman" pitchFamily="18" charset="0"/>
              </a:rPr>
              <a:t> в </a:t>
            </a:r>
            <a:r>
              <a:rPr lang="ru-RU" b="0" dirty="0" err="1" smtClean="0">
                <a:solidFill>
                  <a:srgbClr val="FF0000"/>
                </a:solidFill>
                <a:effectLst/>
                <a:latin typeface="Times New Roman" pitchFamily="18" charset="0"/>
                <a:cs typeface="Times New Roman" pitchFamily="18" charset="0"/>
              </a:rPr>
              <a:t>сім'ї</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може</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мати</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різний</a:t>
            </a:r>
            <a:r>
              <a:rPr lang="ru-RU" b="0" dirty="0" smtClean="0">
                <a:solidFill>
                  <a:srgbClr val="FF0000"/>
                </a:solidFill>
                <a:effectLst/>
                <a:latin typeface="Times New Roman" pitchFamily="18" charset="0"/>
                <a:cs typeface="Times New Roman" pitchFamily="18" charset="0"/>
              </a:rPr>
              <a:t> вектор </a:t>
            </a:r>
            <a:r>
              <a:rPr lang="ru-RU" b="0" dirty="0" err="1" smtClean="0">
                <a:solidFill>
                  <a:srgbClr val="FF0000"/>
                </a:solidFill>
                <a:effectLst/>
                <a:latin typeface="Times New Roman" pitchFamily="18" charset="0"/>
                <a:cs typeface="Times New Roman" pitchFamily="18" charset="0"/>
              </a:rPr>
              <a:t>спрямованості</a:t>
            </a:r>
            <a:r>
              <a:rPr lang="ru-RU" b="0" dirty="0" smtClean="0">
                <a:solidFill>
                  <a:srgbClr val="FF0000"/>
                </a:solidFill>
                <a:effectLst/>
                <a:latin typeface="Times New Roman" pitchFamily="18" charset="0"/>
                <a:cs typeface="Times New Roman" pitchFamily="18" charset="0"/>
              </a:rPr>
              <a:t>:</a:t>
            </a:r>
            <a:r>
              <a:rPr lang="ru-RU" dirty="0" smtClean="0">
                <a:solidFill>
                  <a:srgbClr val="FF0000"/>
                </a:solidFill>
                <a:effectLst/>
                <a:latin typeface="Times New Roman" pitchFamily="18" charset="0"/>
                <a:cs typeface="Times New Roman" pitchFamily="18" charset="0"/>
              </a:rPr>
              <a:t/>
            </a:r>
            <a:br>
              <a:rPr lang="ru-RU" dirty="0" smtClean="0">
                <a:solidFill>
                  <a:srgbClr val="FF0000"/>
                </a:solidFill>
                <a:effectLst/>
                <a:latin typeface="Times New Roman" pitchFamily="18" charset="0"/>
                <a:cs typeface="Times New Roman" pitchFamily="18" charset="0"/>
              </a:rPr>
            </a:br>
            <a:r>
              <a:rPr lang="ru-RU"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з</a:t>
            </a:r>
            <a:r>
              <a:rPr lang="ru-RU" b="0" dirty="0" smtClean="0">
                <a:solidFill>
                  <a:srgbClr val="FF0000"/>
                </a:solidFill>
                <a:effectLst/>
                <a:latin typeface="Times New Roman" pitchFamily="18" charset="0"/>
                <a:cs typeface="Times New Roman" pitchFamily="18" charset="0"/>
              </a:rPr>
              <a:t> боку </a:t>
            </a:r>
            <a:r>
              <a:rPr lang="ru-RU" b="0" dirty="0" err="1" smtClean="0">
                <a:solidFill>
                  <a:srgbClr val="FF0000"/>
                </a:solidFill>
                <a:effectLst/>
                <a:latin typeface="Times New Roman" pitchFamily="18" charset="0"/>
                <a:cs typeface="Times New Roman" pitchFamily="18" charset="0"/>
              </a:rPr>
              <a:t>чоловіка</a:t>
            </a:r>
            <a:r>
              <a:rPr lang="ru-RU" b="0" dirty="0" smtClean="0">
                <a:solidFill>
                  <a:srgbClr val="FF0000"/>
                </a:solidFill>
                <a:effectLst/>
                <a:latin typeface="Times New Roman" pitchFamily="18" charset="0"/>
                <a:cs typeface="Times New Roman" pitchFamily="18" charset="0"/>
              </a:rPr>
              <a:t> по </a:t>
            </a:r>
            <a:r>
              <a:rPr lang="ru-RU" b="0" dirty="0" err="1" smtClean="0">
                <a:solidFill>
                  <a:srgbClr val="FF0000"/>
                </a:solidFill>
                <a:effectLst/>
                <a:latin typeface="Times New Roman" pitchFamily="18" charset="0"/>
                <a:cs typeface="Times New Roman" pitchFamily="18" charset="0"/>
              </a:rPr>
              <a:t>відношенню</a:t>
            </a:r>
            <a:r>
              <a:rPr lang="ru-RU" b="0" dirty="0" smtClean="0">
                <a:solidFill>
                  <a:srgbClr val="FF0000"/>
                </a:solidFill>
                <a:effectLst/>
                <a:latin typeface="Times New Roman" pitchFamily="18" charset="0"/>
                <a:cs typeface="Times New Roman" pitchFamily="18" charset="0"/>
              </a:rPr>
              <a:t> до </a:t>
            </a:r>
            <a:r>
              <a:rPr lang="ru-RU" b="0" dirty="0" err="1" smtClean="0">
                <a:solidFill>
                  <a:srgbClr val="FF0000"/>
                </a:solidFill>
                <a:effectLst/>
                <a:latin typeface="Times New Roman" pitchFamily="18" charset="0"/>
                <a:cs typeface="Times New Roman" pitchFamily="18" charset="0"/>
              </a:rPr>
              <a:t>дружини</a:t>
            </a:r>
            <a:r>
              <a:rPr lang="ru-RU" b="0" dirty="0" smtClean="0">
                <a:solidFill>
                  <a:srgbClr val="FF0000"/>
                </a:solidFill>
                <a:effectLst/>
                <a:latin typeface="Times New Roman" pitchFamily="18" charset="0"/>
                <a:cs typeface="Times New Roman" pitchFamily="18" charset="0"/>
              </a:rPr>
              <a:t>;</a:t>
            </a:r>
            <a:r>
              <a:rPr lang="ru-RU" dirty="0" smtClean="0">
                <a:solidFill>
                  <a:srgbClr val="FF0000"/>
                </a:solidFill>
                <a:effectLst/>
                <a:latin typeface="Times New Roman" pitchFamily="18" charset="0"/>
                <a:cs typeface="Times New Roman" pitchFamily="18" charset="0"/>
              </a:rPr>
              <a:t/>
            </a:r>
            <a:br>
              <a:rPr lang="ru-RU" dirty="0" smtClean="0">
                <a:solidFill>
                  <a:srgbClr val="FF0000"/>
                </a:solidFill>
                <a:effectLst/>
                <a:latin typeface="Times New Roman" pitchFamily="18" charset="0"/>
                <a:cs typeface="Times New Roman" pitchFamily="18" charset="0"/>
              </a:rPr>
            </a:br>
            <a:r>
              <a:rPr lang="ru-RU"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з</a:t>
            </a:r>
            <a:r>
              <a:rPr lang="ru-RU" b="0" dirty="0" smtClean="0">
                <a:solidFill>
                  <a:srgbClr val="FF0000"/>
                </a:solidFill>
                <a:effectLst/>
                <a:latin typeface="Times New Roman" pitchFamily="18" charset="0"/>
                <a:cs typeface="Times New Roman" pitchFamily="18" charset="0"/>
              </a:rPr>
              <a:t> боку </a:t>
            </a:r>
            <a:r>
              <a:rPr lang="ru-RU" b="0" dirty="0" err="1" smtClean="0">
                <a:solidFill>
                  <a:srgbClr val="FF0000"/>
                </a:solidFill>
                <a:effectLst/>
                <a:latin typeface="Times New Roman" pitchFamily="18" charset="0"/>
                <a:cs typeface="Times New Roman" pitchFamily="18" charset="0"/>
              </a:rPr>
              <a:t>дружини</a:t>
            </a:r>
            <a:r>
              <a:rPr lang="ru-RU" b="0" dirty="0" smtClean="0">
                <a:solidFill>
                  <a:srgbClr val="FF0000"/>
                </a:solidFill>
                <a:effectLst/>
                <a:latin typeface="Times New Roman" pitchFamily="18" charset="0"/>
                <a:cs typeface="Times New Roman" pitchFamily="18" charset="0"/>
              </a:rPr>
              <a:t> по </a:t>
            </a:r>
            <a:r>
              <a:rPr lang="ru-RU" b="0" dirty="0" err="1" smtClean="0">
                <a:solidFill>
                  <a:srgbClr val="FF0000"/>
                </a:solidFill>
                <a:effectLst/>
                <a:latin typeface="Times New Roman" pitchFamily="18" charset="0"/>
                <a:cs typeface="Times New Roman" pitchFamily="18" charset="0"/>
              </a:rPr>
              <a:t>відношенню</a:t>
            </a:r>
            <a:r>
              <a:rPr lang="ru-RU" b="0" dirty="0" smtClean="0">
                <a:solidFill>
                  <a:srgbClr val="FF0000"/>
                </a:solidFill>
                <a:effectLst/>
                <a:latin typeface="Times New Roman" pitchFamily="18" charset="0"/>
                <a:cs typeface="Times New Roman" pitchFamily="18" charset="0"/>
              </a:rPr>
              <a:t> до </a:t>
            </a:r>
            <a:r>
              <a:rPr lang="ru-RU" b="0" dirty="0" err="1" smtClean="0">
                <a:solidFill>
                  <a:srgbClr val="FF0000"/>
                </a:solidFill>
                <a:effectLst/>
                <a:latin typeface="Times New Roman" pitchFamily="18" charset="0"/>
                <a:cs typeface="Times New Roman" pitchFamily="18" charset="0"/>
              </a:rPr>
              <a:t>чоловіка</a:t>
            </a:r>
            <a:r>
              <a:rPr lang="ru-RU" b="0" dirty="0" smtClean="0">
                <a:solidFill>
                  <a:srgbClr val="FF0000"/>
                </a:solidFill>
                <a:effectLst/>
                <a:latin typeface="Times New Roman" pitchFamily="18" charset="0"/>
                <a:cs typeface="Times New Roman" pitchFamily="18" charset="0"/>
              </a:rPr>
              <a:t>;</a:t>
            </a:r>
            <a:r>
              <a:rPr lang="ru-RU" dirty="0" smtClean="0">
                <a:solidFill>
                  <a:srgbClr val="FF0000"/>
                </a:solidFill>
                <a:effectLst/>
                <a:latin typeface="Times New Roman" pitchFamily="18" charset="0"/>
                <a:cs typeface="Times New Roman" pitchFamily="18" charset="0"/>
              </a:rPr>
              <a:t/>
            </a:r>
            <a:br>
              <a:rPr lang="ru-RU" dirty="0" smtClean="0">
                <a:solidFill>
                  <a:srgbClr val="FF0000"/>
                </a:solidFill>
                <a:effectLst/>
                <a:latin typeface="Times New Roman" pitchFamily="18" charset="0"/>
                <a:cs typeface="Times New Roman" pitchFamily="18" charset="0"/>
              </a:rPr>
            </a:br>
            <a:r>
              <a:rPr lang="ru-RU"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з</a:t>
            </a:r>
            <a:r>
              <a:rPr lang="ru-RU" b="0" dirty="0" smtClean="0">
                <a:solidFill>
                  <a:srgbClr val="FF0000"/>
                </a:solidFill>
                <a:effectLst/>
                <a:latin typeface="Times New Roman" pitchFamily="18" charset="0"/>
                <a:cs typeface="Times New Roman" pitchFamily="18" charset="0"/>
              </a:rPr>
              <a:t> боку одного </a:t>
            </a:r>
            <a:r>
              <a:rPr lang="ru-RU" b="0" dirty="0" err="1" smtClean="0">
                <a:solidFill>
                  <a:srgbClr val="FF0000"/>
                </a:solidFill>
                <a:effectLst/>
                <a:latin typeface="Times New Roman" pitchFamily="18" charset="0"/>
                <a:cs typeface="Times New Roman" pitchFamily="18" charset="0"/>
              </a:rPr>
              <a:t>або</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обох</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батьків</a:t>
            </a:r>
            <a:r>
              <a:rPr lang="ru-RU" b="0" dirty="0" smtClean="0">
                <a:solidFill>
                  <a:srgbClr val="FF0000"/>
                </a:solidFill>
                <a:effectLst/>
                <a:latin typeface="Times New Roman" pitchFamily="18" charset="0"/>
                <a:cs typeface="Times New Roman" pitchFamily="18" charset="0"/>
              </a:rPr>
              <a:t> по </a:t>
            </a:r>
            <a:r>
              <a:rPr lang="ru-RU" b="0" dirty="0" err="1" smtClean="0">
                <a:solidFill>
                  <a:srgbClr val="FF0000"/>
                </a:solidFill>
                <a:effectLst/>
                <a:latin typeface="Times New Roman" pitchFamily="18" charset="0"/>
                <a:cs typeface="Times New Roman" pitchFamily="18" charset="0"/>
              </a:rPr>
              <a:t>відношенню</a:t>
            </a:r>
            <a:r>
              <a:rPr lang="ru-RU" b="0" dirty="0" smtClean="0">
                <a:solidFill>
                  <a:srgbClr val="FF0000"/>
                </a:solidFill>
                <a:effectLst/>
                <a:latin typeface="Times New Roman" pitchFamily="18" charset="0"/>
                <a:cs typeface="Times New Roman" pitchFamily="18" charset="0"/>
              </a:rPr>
              <a:t> до </a:t>
            </a:r>
            <a:r>
              <a:rPr lang="ru-RU" b="0" dirty="0" err="1" smtClean="0">
                <a:solidFill>
                  <a:srgbClr val="FF0000"/>
                </a:solidFill>
                <a:effectLst/>
                <a:latin typeface="Times New Roman" pitchFamily="18" charset="0"/>
                <a:cs typeface="Times New Roman" pitchFamily="18" charset="0"/>
              </a:rPr>
              <a:t>дітей</a:t>
            </a:r>
            <a:r>
              <a:rPr lang="ru-RU" b="0" dirty="0" smtClean="0">
                <a:solidFill>
                  <a:srgbClr val="FF0000"/>
                </a:solidFill>
                <a:effectLst/>
                <a:latin typeface="Times New Roman" pitchFamily="18" charset="0"/>
                <a:cs typeface="Times New Roman" pitchFamily="18" charset="0"/>
              </a:rPr>
              <a:t>;</a:t>
            </a:r>
            <a:r>
              <a:rPr lang="ru-RU" dirty="0" smtClean="0">
                <a:solidFill>
                  <a:srgbClr val="FF0000"/>
                </a:solidFill>
                <a:effectLst/>
                <a:latin typeface="Times New Roman" pitchFamily="18" charset="0"/>
                <a:cs typeface="Times New Roman" pitchFamily="18" charset="0"/>
              </a:rPr>
              <a:t/>
            </a:r>
            <a:br>
              <a:rPr lang="ru-RU" dirty="0" smtClean="0">
                <a:solidFill>
                  <a:srgbClr val="FF0000"/>
                </a:solidFill>
                <a:effectLst/>
                <a:latin typeface="Times New Roman" pitchFamily="18" charset="0"/>
                <a:cs typeface="Times New Roman" pitchFamily="18" charset="0"/>
              </a:rPr>
            </a:br>
            <a:r>
              <a:rPr lang="ru-RU"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з</a:t>
            </a:r>
            <a:r>
              <a:rPr lang="ru-RU" b="0" dirty="0" smtClean="0">
                <a:solidFill>
                  <a:srgbClr val="FF0000"/>
                </a:solidFill>
                <a:effectLst/>
                <a:latin typeface="Times New Roman" pitchFamily="18" charset="0"/>
                <a:cs typeface="Times New Roman" pitchFamily="18" charset="0"/>
              </a:rPr>
              <a:t> боку старших </a:t>
            </a:r>
            <a:r>
              <a:rPr lang="ru-RU" b="0" dirty="0" err="1" smtClean="0">
                <a:solidFill>
                  <a:srgbClr val="FF0000"/>
                </a:solidFill>
                <a:effectLst/>
                <a:latin typeface="Times New Roman" pitchFamily="18" charset="0"/>
                <a:cs typeface="Times New Roman" pitchFamily="18" charset="0"/>
              </a:rPr>
              <a:t>дітей</a:t>
            </a:r>
            <a:r>
              <a:rPr lang="ru-RU" b="0" dirty="0" smtClean="0">
                <a:solidFill>
                  <a:srgbClr val="FF0000"/>
                </a:solidFill>
                <a:effectLst/>
                <a:latin typeface="Times New Roman" pitchFamily="18" charset="0"/>
                <a:cs typeface="Times New Roman" pitchFamily="18" charset="0"/>
              </a:rPr>
              <a:t> до </a:t>
            </a:r>
            <a:r>
              <a:rPr lang="ru-RU" b="0" dirty="0" err="1" smtClean="0">
                <a:solidFill>
                  <a:srgbClr val="FF0000"/>
                </a:solidFill>
                <a:effectLst/>
                <a:latin typeface="Times New Roman" pitchFamily="18" charset="0"/>
                <a:cs typeface="Times New Roman" pitchFamily="18" charset="0"/>
              </a:rPr>
              <a:t>молодших</a:t>
            </a:r>
            <a:r>
              <a:rPr lang="ru-RU" b="0" dirty="0" smtClean="0">
                <a:solidFill>
                  <a:srgbClr val="FF0000"/>
                </a:solidFill>
                <a:effectLst/>
                <a:latin typeface="Times New Roman" pitchFamily="18" charset="0"/>
                <a:cs typeface="Times New Roman" pitchFamily="18" charset="0"/>
              </a:rPr>
              <a:t>;</a:t>
            </a:r>
            <a:r>
              <a:rPr lang="ru-RU" dirty="0" smtClean="0">
                <a:solidFill>
                  <a:srgbClr val="FF0000"/>
                </a:solidFill>
                <a:effectLst/>
                <a:latin typeface="Times New Roman" pitchFamily="18" charset="0"/>
                <a:cs typeface="Times New Roman" pitchFamily="18" charset="0"/>
              </a:rPr>
              <a:t/>
            </a:r>
            <a:br>
              <a:rPr lang="ru-RU" dirty="0" smtClean="0">
                <a:solidFill>
                  <a:srgbClr val="FF0000"/>
                </a:solidFill>
                <a:effectLst/>
                <a:latin typeface="Times New Roman" pitchFamily="18" charset="0"/>
                <a:cs typeface="Times New Roman" pitchFamily="18" charset="0"/>
              </a:rPr>
            </a:br>
            <a:r>
              <a:rPr lang="ru-RU"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з</a:t>
            </a:r>
            <a:r>
              <a:rPr lang="ru-RU" b="0" dirty="0" smtClean="0">
                <a:solidFill>
                  <a:srgbClr val="FF0000"/>
                </a:solidFill>
                <a:effectLst/>
                <a:latin typeface="Times New Roman" pitchFamily="18" charset="0"/>
                <a:cs typeface="Times New Roman" pitchFamily="18" charset="0"/>
              </a:rPr>
              <a:t> боку </a:t>
            </a:r>
            <a:r>
              <a:rPr lang="ru-RU" b="0" dirty="0" err="1" smtClean="0">
                <a:solidFill>
                  <a:srgbClr val="FF0000"/>
                </a:solidFill>
                <a:effectLst/>
                <a:latin typeface="Times New Roman" pitchFamily="18" charset="0"/>
                <a:cs typeface="Times New Roman" pitchFamily="18" charset="0"/>
              </a:rPr>
              <a:t>дорослих</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дітей</a:t>
            </a:r>
            <a:r>
              <a:rPr lang="ru-RU" b="0" dirty="0" smtClean="0">
                <a:solidFill>
                  <a:srgbClr val="FF0000"/>
                </a:solidFill>
                <a:effectLst/>
                <a:latin typeface="Times New Roman" pitchFamily="18" charset="0"/>
                <a:cs typeface="Times New Roman" pitchFamily="18" charset="0"/>
              </a:rPr>
              <a:t> та </a:t>
            </a:r>
            <a:r>
              <a:rPr lang="ru-RU" b="0" dirty="0" err="1" smtClean="0">
                <a:solidFill>
                  <a:srgbClr val="FF0000"/>
                </a:solidFill>
                <a:effectLst/>
                <a:latin typeface="Times New Roman" pitchFamily="18" charset="0"/>
                <a:cs typeface="Times New Roman" pitchFamily="18" charset="0"/>
              </a:rPr>
              <a:t>онуків</a:t>
            </a:r>
            <a:r>
              <a:rPr lang="ru-RU" b="0" dirty="0" smtClean="0">
                <a:solidFill>
                  <a:srgbClr val="FF0000"/>
                </a:solidFill>
                <a:effectLst/>
                <a:latin typeface="Times New Roman" pitchFamily="18" charset="0"/>
                <a:cs typeface="Times New Roman" pitchFamily="18" charset="0"/>
              </a:rPr>
              <a:t> по </a:t>
            </a:r>
            <a:r>
              <a:rPr lang="ru-RU" b="0" dirty="0" err="1" smtClean="0">
                <a:solidFill>
                  <a:srgbClr val="FF0000"/>
                </a:solidFill>
                <a:effectLst/>
                <a:latin typeface="Times New Roman" pitchFamily="18" charset="0"/>
                <a:cs typeface="Times New Roman" pitchFamily="18" charset="0"/>
              </a:rPr>
              <a:t>відношенню</a:t>
            </a:r>
            <a:r>
              <a:rPr lang="ru-RU" b="0" dirty="0" smtClean="0">
                <a:solidFill>
                  <a:srgbClr val="FF0000"/>
                </a:solidFill>
                <a:effectLst/>
                <a:latin typeface="Times New Roman" pitchFamily="18" charset="0"/>
                <a:cs typeface="Times New Roman" pitchFamily="18" charset="0"/>
              </a:rPr>
              <a:t> до </a:t>
            </a:r>
            <a:r>
              <a:rPr lang="ru-RU" b="0" dirty="0" err="1" smtClean="0">
                <a:solidFill>
                  <a:srgbClr val="FF0000"/>
                </a:solidFill>
                <a:effectLst/>
                <a:latin typeface="Times New Roman" pitchFamily="18" charset="0"/>
                <a:cs typeface="Times New Roman" pitchFamily="18" charset="0"/>
              </a:rPr>
              <a:t>батьків</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або</a:t>
            </a:r>
            <a:r>
              <a:rPr lang="ru-RU" b="0" dirty="0" smtClean="0">
                <a:solidFill>
                  <a:srgbClr val="FF0000"/>
                </a:solidFill>
                <a:effectLst/>
                <a:latin typeface="Times New Roman" pitchFamily="18" charset="0"/>
                <a:cs typeface="Times New Roman" pitchFamily="18" charset="0"/>
              </a:rPr>
              <a:t> стареньких </a:t>
            </a:r>
            <a:r>
              <a:rPr lang="ru-RU" b="0" dirty="0" err="1" smtClean="0">
                <a:solidFill>
                  <a:srgbClr val="FF0000"/>
                </a:solidFill>
                <a:effectLst/>
                <a:latin typeface="Times New Roman" pitchFamily="18" charset="0"/>
                <a:cs typeface="Times New Roman" pitchFamily="18" charset="0"/>
              </a:rPr>
              <a:t>родичів</a:t>
            </a:r>
            <a:r>
              <a:rPr lang="ru-RU" b="0" dirty="0" smtClean="0">
                <a:solidFill>
                  <a:srgbClr val="FF0000"/>
                </a:solidFill>
                <a:effectLst/>
                <a:latin typeface="Times New Roman" pitchFamily="18" charset="0"/>
                <a:cs typeface="Times New Roman" pitchFamily="18" charset="0"/>
              </a:rPr>
              <a:t>;</a:t>
            </a:r>
            <a:r>
              <a:rPr lang="ru-RU" dirty="0" smtClean="0">
                <a:solidFill>
                  <a:srgbClr val="FF0000"/>
                </a:solidFill>
                <a:effectLst/>
                <a:latin typeface="Times New Roman" pitchFamily="18" charset="0"/>
                <a:cs typeface="Times New Roman" pitchFamily="18" charset="0"/>
              </a:rPr>
              <a:t/>
            </a:r>
            <a:br>
              <a:rPr lang="ru-RU" dirty="0" smtClean="0">
                <a:solidFill>
                  <a:srgbClr val="FF0000"/>
                </a:solidFill>
                <a:effectLst/>
                <a:latin typeface="Times New Roman" pitchFamily="18" charset="0"/>
                <a:cs typeface="Times New Roman" pitchFamily="18" charset="0"/>
              </a:rPr>
            </a:br>
            <a:r>
              <a:rPr lang="ru-RU"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з</a:t>
            </a:r>
            <a:r>
              <a:rPr lang="ru-RU" b="0" dirty="0" smtClean="0">
                <a:solidFill>
                  <a:srgbClr val="FF0000"/>
                </a:solidFill>
                <a:effectLst/>
                <a:latin typeface="Times New Roman" pitchFamily="18" charset="0"/>
                <a:cs typeface="Times New Roman" pitchFamily="18" charset="0"/>
              </a:rPr>
              <a:t> боку одних </a:t>
            </a:r>
            <a:r>
              <a:rPr lang="ru-RU" b="0" dirty="0" err="1" smtClean="0">
                <a:solidFill>
                  <a:srgbClr val="FF0000"/>
                </a:solidFill>
                <a:effectLst/>
                <a:latin typeface="Times New Roman" pitchFamily="18" charset="0"/>
                <a:cs typeface="Times New Roman" pitchFamily="18" charset="0"/>
              </a:rPr>
              <a:t>членів</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сім'ї</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стосовно</a:t>
            </a:r>
            <a:r>
              <a:rPr lang="ru-RU" b="0" dirty="0" smtClean="0">
                <a:solidFill>
                  <a:srgbClr val="FF0000"/>
                </a:solidFill>
                <a:effectLst/>
                <a:latin typeface="Times New Roman" pitchFamily="18" charset="0"/>
                <a:cs typeface="Times New Roman" pitchFamily="18" charset="0"/>
              </a:rPr>
              <a:t> </a:t>
            </a:r>
            <a:r>
              <a:rPr lang="ru-RU" b="0" dirty="0" err="1" smtClean="0">
                <a:solidFill>
                  <a:srgbClr val="FF0000"/>
                </a:solidFill>
                <a:effectLst/>
                <a:latin typeface="Times New Roman" pitchFamily="18" charset="0"/>
                <a:cs typeface="Times New Roman" pitchFamily="18" charset="0"/>
              </a:rPr>
              <a:t>інших</a:t>
            </a:r>
            <a:r>
              <a:rPr lang="ru-RU" b="0" dirty="0" smtClean="0">
                <a:solidFill>
                  <a:srgbClr val="FF0000"/>
                </a:solidFill>
                <a:effectLst/>
                <a:latin typeface="Times New Roman" pitchFamily="18" charset="0"/>
                <a:cs typeface="Times New Roman" pitchFamily="18" charset="0"/>
              </a:rPr>
              <a:t>.</a:t>
            </a:r>
            <a:endParaRPr lang="ru-RU" dirty="0">
              <a:solidFill>
                <a:srgbClr val="FF0000"/>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48680"/>
            <a:ext cx="8183880" cy="1584176"/>
          </a:xfrm>
        </p:spPr>
        <p:txBody>
          <a:bodyPr>
            <a:noAutofit/>
          </a:bodyPr>
          <a:lstStyle/>
          <a:p>
            <a:r>
              <a:rPr lang="ru-RU" sz="2800" b="0" dirty="0" err="1" smtClean="0">
                <a:solidFill>
                  <a:srgbClr val="FFFF00"/>
                </a:solidFill>
                <a:effectLst/>
                <a:latin typeface="Times New Roman" pitchFamily="18" charset="0"/>
                <a:cs typeface="Times New Roman" pitchFamily="18" charset="0"/>
              </a:rPr>
              <a:t>Основна</a:t>
            </a:r>
            <a:r>
              <a:rPr lang="ru-RU" sz="2800" b="0" dirty="0" smtClean="0">
                <a:solidFill>
                  <a:srgbClr val="FFFF00"/>
                </a:solidFill>
                <a:effectLst/>
                <a:latin typeface="Times New Roman" pitchFamily="18" charset="0"/>
                <a:cs typeface="Times New Roman" pitchFamily="18" charset="0"/>
              </a:rPr>
              <a:t> причина </a:t>
            </a:r>
            <a:r>
              <a:rPr lang="ru-RU" sz="2800" b="0" dirty="0" err="1" smtClean="0">
                <a:solidFill>
                  <a:srgbClr val="FFFF00"/>
                </a:solidFill>
                <a:effectLst/>
                <a:latin typeface="Times New Roman" pitchFamily="18" charset="0"/>
                <a:cs typeface="Times New Roman" pitchFamily="18" charset="0"/>
              </a:rPr>
              <a:t>жорстокого</a:t>
            </a:r>
            <a:r>
              <a:rPr lang="ru-RU" sz="2800" b="0" dirty="0" smtClean="0">
                <a:solidFill>
                  <a:srgbClr val="FFFF00"/>
                </a:solidFill>
                <a:effectLst/>
                <a:latin typeface="Times New Roman" pitchFamily="18" charset="0"/>
                <a:cs typeface="Times New Roman" pitchFamily="18" charset="0"/>
              </a:rPr>
              <a:t> </a:t>
            </a:r>
            <a:r>
              <a:rPr lang="ru-RU" sz="2800" b="0" dirty="0" err="1" smtClean="0">
                <a:solidFill>
                  <a:srgbClr val="FFFF00"/>
                </a:solidFill>
                <a:effectLst/>
                <a:latin typeface="Times New Roman" pitchFamily="18" charset="0"/>
                <a:cs typeface="Times New Roman" pitchFamily="18" charset="0"/>
              </a:rPr>
              <a:t>поводження</a:t>
            </a:r>
            <a:r>
              <a:rPr lang="ru-RU" sz="2800" b="0" dirty="0" smtClean="0">
                <a:solidFill>
                  <a:srgbClr val="FFFF00"/>
                </a:solidFill>
                <a:effectLst/>
                <a:latin typeface="Times New Roman" pitchFamily="18" charset="0"/>
                <a:cs typeface="Times New Roman" pitchFamily="18" charset="0"/>
              </a:rPr>
              <a:t> </a:t>
            </a:r>
            <a:r>
              <a:rPr lang="ru-RU" sz="2800" b="0" dirty="0" err="1" smtClean="0">
                <a:solidFill>
                  <a:srgbClr val="FFFF00"/>
                </a:solidFill>
                <a:effectLst/>
                <a:latin typeface="Times New Roman" pitchFamily="18" charset="0"/>
                <a:cs typeface="Times New Roman" pitchFamily="18" charset="0"/>
              </a:rPr>
              <a:t>з</a:t>
            </a:r>
            <a:r>
              <a:rPr lang="ru-RU" sz="2800" b="0" dirty="0" smtClean="0">
                <a:solidFill>
                  <a:srgbClr val="FFFF00"/>
                </a:solidFill>
                <a:effectLst/>
                <a:latin typeface="Times New Roman" pitchFamily="18" charset="0"/>
                <a:cs typeface="Times New Roman" pitchFamily="18" charset="0"/>
              </a:rPr>
              <a:t> </a:t>
            </a:r>
            <a:r>
              <a:rPr lang="ru-RU" sz="2800" b="0" dirty="0" err="1" smtClean="0">
                <a:solidFill>
                  <a:srgbClr val="FFFF00"/>
                </a:solidFill>
                <a:effectLst/>
                <a:latin typeface="Times New Roman" pitchFamily="18" charset="0"/>
                <a:cs typeface="Times New Roman" pitchFamily="18" charset="0"/>
              </a:rPr>
              <a:t>дітьми</a:t>
            </a:r>
            <a:r>
              <a:rPr lang="ru-RU" sz="2800" b="0" dirty="0" smtClean="0">
                <a:solidFill>
                  <a:srgbClr val="FFFF00"/>
                </a:solidFill>
                <a:effectLst/>
                <a:latin typeface="Times New Roman" pitchFamily="18" charset="0"/>
                <a:cs typeface="Times New Roman" pitchFamily="18" charset="0"/>
              </a:rPr>
              <a:t> </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внутрішня</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агресивність</a:t>
            </a:r>
            <a:r>
              <a:rPr lang="ru-RU" sz="2800" b="0" dirty="0" smtClean="0">
                <a:solidFill>
                  <a:srgbClr val="FF0000"/>
                </a:solidFill>
                <a:effectLst/>
                <a:latin typeface="Times New Roman" pitchFamily="18" charset="0"/>
                <a:cs typeface="Times New Roman" pitchFamily="18" charset="0"/>
              </a:rPr>
              <a:t> - </a:t>
            </a:r>
            <a:r>
              <a:rPr lang="ru-RU" sz="2800" b="0" dirty="0" err="1" smtClean="0">
                <a:solidFill>
                  <a:srgbClr val="FF0000"/>
                </a:solidFill>
                <a:effectLst/>
                <a:latin typeface="Times New Roman" pitchFamily="18" charset="0"/>
                <a:cs typeface="Times New Roman" pitchFamily="18" charset="0"/>
              </a:rPr>
              <a:t>емоційний</a:t>
            </a:r>
            <a:r>
              <a:rPr lang="ru-RU" sz="2800" b="0" dirty="0" smtClean="0">
                <a:solidFill>
                  <a:srgbClr val="FF0000"/>
                </a:solidFill>
                <a:effectLst/>
                <a:latin typeface="Times New Roman" pitchFamily="18" charset="0"/>
                <a:cs typeface="Times New Roman" pitchFamily="18" charset="0"/>
              </a:rPr>
              <a:t> стан, </a:t>
            </a:r>
            <a:r>
              <a:rPr lang="ru-RU" sz="2800" b="0" dirty="0" err="1" smtClean="0">
                <a:solidFill>
                  <a:srgbClr val="FF0000"/>
                </a:solidFill>
                <a:effectLst/>
                <a:latin typeface="Times New Roman" pitchFamily="18" charset="0"/>
                <a:cs typeface="Times New Roman" pitchFamily="18" charset="0"/>
              </a:rPr>
              <a:t>що</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виникає</a:t>
            </a:r>
            <a:r>
              <a:rPr lang="ru-RU" sz="2800" b="0" dirty="0" smtClean="0">
                <a:solidFill>
                  <a:srgbClr val="FF0000"/>
                </a:solidFill>
                <a:effectLst/>
                <a:latin typeface="Times New Roman" pitchFamily="18" charset="0"/>
                <a:cs typeface="Times New Roman" pitchFamily="18" charset="0"/>
              </a:rPr>
              <a:t> як </a:t>
            </a:r>
            <a:r>
              <a:rPr lang="ru-RU" sz="2800" b="0" dirty="0" err="1" smtClean="0">
                <a:solidFill>
                  <a:srgbClr val="FF0000"/>
                </a:solidFill>
                <a:effectLst/>
                <a:latin typeface="Times New Roman" pitchFamily="18" charset="0"/>
                <a:cs typeface="Times New Roman" pitchFamily="18" charset="0"/>
              </a:rPr>
              <a:t>реакція</a:t>
            </a:r>
            <a:r>
              <a:rPr lang="ru-RU" sz="2800" b="0" dirty="0" smtClean="0">
                <a:solidFill>
                  <a:srgbClr val="FF0000"/>
                </a:solidFill>
                <a:effectLst/>
                <a:latin typeface="Times New Roman" pitchFamily="18" charset="0"/>
                <a:cs typeface="Times New Roman" pitchFamily="18" charset="0"/>
              </a:rPr>
              <a:t> на </a:t>
            </a:r>
            <a:r>
              <a:rPr lang="ru-RU" sz="2800" b="0" dirty="0" err="1" smtClean="0">
                <a:solidFill>
                  <a:srgbClr val="FF0000"/>
                </a:solidFill>
                <a:effectLst/>
                <a:latin typeface="Times New Roman" pitchFamily="18" charset="0"/>
                <a:cs typeface="Times New Roman" pitchFamily="18" charset="0"/>
              </a:rPr>
              <a:t>переживання</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нездоланності</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якихось</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бар'єрів</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або</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недоступність</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чогось</a:t>
            </a:r>
            <a:r>
              <a:rPr lang="ru-RU" sz="2800" b="0" dirty="0" smtClean="0">
                <a:solidFill>
                  <a:srgbClr val="FF0000"/>
                </a:solidFill>
                <a:effectLst/>
                <a:latin typeface="Times New Roman" pitchFamily="18" charset="0"/>
                <a:cs typeface="Times New Roman" pitchFamily="18" charset="0"/>
              </a:rPr>
              <a:t> </a:t>
            </a:r>
            <a:r>
              <a:rPr lang="ru-RU" sz="2800" b="0" dirty="0" err="1" smtClean="0">
                <a:solidFill>
                  <a:srgbClr val="FF0000"/>
                </a:solidFill>
                <a:effectLst/>
                <a:latin typeface="Times New Roman" pitchFamily="18" charset="0"/>
                <a:cs typeface="Times New Roman" pitchFamily="18" charset="0"/>
              </a:rPr>
              <a:t>бажаного</a:t>
            </a:r>
            <a:r>
              <a:rPr lang="ru-RU" sz="2800" b="0" dirty="0" smtClean="0">
                <a:solidFill>
                  <a:srgbClr val="FF0000"/>
                </a:solidFill>
                <a:effectLst/>
                <a:latin typeface="Times New Roman" pitchFamily="18" charset="0"/>
                <a:cs typeface="Times New Roman" pitchFamily="18" charset="0"/>
              </a:rPr>
              <a:t>.</a:t>
            </a:r>
            <a:endParaRPr lang="ru-RU" sz="2800" dirty="0">
              <a:solidFill>
                <a:srgbClr val="FF0000"/>
              </a:solidFill>
              <a:effectLst/>
              <a:latin typeface="Times New Roman" pitchFamily="18" charset="0"/>
              <a:cs typeface="Times New Roman" pitchFamily="18" charset="0"/>
            </a:endParaRPr>
          </a:p>
        </p:txBody>
      </p:sp>
      <p:pic>
        <p:nvPicPr>
          <p:cNvPr id="4" name="Рисунок 3" descr="large.jpeg"/>
          <p:cNvPicPr>
            <a:picLocks noChangeAspect="1"/>
          </p:cNvPicPr>
          <p:nvPr/>
        </p:nvPicPr>
        <p:blipFill>
          <a:blip r:embed="rId2" cstate="print"/>
          <a:stretch>
            <a:fillRect/>
          </a:stretch>
        </p:blipFill>
        <p:spPr>
          <a:xfrm>
            <a:off x="899592" y="2204864"/>
            <a:ext cx="7344816" cy="41764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6672"/>
            <a:ext cx="8183880" cy="2592288"/>
          </a:xfrm>
        </p:spPr>
        <p:txBody>
          <a:bodyPr>
            <a:noAutofit/>
          </a:bodyPr>
          <a:lstStyle/>
          <a:p>
            <a:r>
              <a:rPr lang="ru-RU" sz="2400" b="0" dirty="0" smtClean="0">
                <a:solidFill>
                  <a:srgbClr val="FFFF00"/>
                </a:solidFill>
                <a:effectLst/>
                <a:latin typeface="Times New Roman" pitchFamily="18" charset="0"/>
                <a:cs typeface="Times New Roman" pitchFamily="18" charset="0"/>
              </a:rPr>
              <a:t>       </a:t>
            </a:r>
            <a:r>
              <a:rPr lang="ru-RU" sz="2400" b="0" dirty="0" err="1" smtClean="0">
                <a:solidFill>
                  <a:srgbClr val="FFFF00"/>
                </a:solidFill>
                <a:effectLst/>
                <a:latin typeface="Times New Roman" pitchFamily="18" charset="0"/>
                <a:cs typeface="Times New Roman" pitchFamily="18" charset="0"/>
              </a:rPr>
              <a:t>Розрізняють</a:t>
            </a:r>
            <a:r>
              <a:rPr lang="ru-RU" sz="2400" b="0" dirty="0" smtClean="0">
                <a:solidFill>
                  <a:srgbClr val="FFFF00"/>
                </a:solidFill>
                <a:effectLst/>
                <a:latin typeface="Times New Roman" pitchFamily="18" charset="0"/>
                <a:cs typeface="Times New Roman" pitchFamily="18" charset="0"/>
              </a:rPr>
              <a:t> </a:t>
            </a:r>
            <a:r>
              <a:rPr lang="ru-RU" sz="2400" b="0" dirty="0" err="1" smtClean="0">
                <a:solidFill>
                  <a:srgbClr val="FFFF00"/>
                </a:solidFill>
                <a:effectLst/>
                <a:latin typeface="Times New Roman" pitchFamily="18" charset="0"/>
                <a:cs typeface="Times New Roman" pitchFamily="18" charset="0"/>
              </a:rPr>
              <a:t>такі</a:t>
            </a:r>
            <a:r>
              <a:rPr lang="ru-RU" sz="2400" b="0" dirty="0" smtClean="0">
                <a:solidFill>
                  <a:srgbClr val="FFFF00"/>
                </a:solidFill>
                <a:effectLst/>
                <a:latin typeface="Times New Roman" pitchFamily="18" charset="0"/>
                <a:cs typeface="Times New Roman" pitchFamily="18" charset="0"/>
              </a:rPr>
              <a:t> </a:t>
            </a:r>
            <a:r>
              <a:rPr lang="ru-RU" sz="2400" b="0" dirty="0" err="1" smtClean="0">
                <a:solidFill>
                  <a:srgbClr val="FFFF00"/>
                </a:solidFill>
                <a:effectLst/>
                <a:latin typeface="Times New Roman" pitchFamily="18" charset="0"/>
                <a:cs typeface="Times New Roman" pitchFamily="18" charset="0"/>
              </a:rPr>
              <a:t>види</a:t>
            </a:r>
            <a:r>
              <a:rPr lang="ru-RU" sz="2400" b="0" dirty="0" smtClean="0">
                <a:solidFill>
                  <a:srgbClr val="FFFF00"/>
                </a:solidFill>
                <a:effectLst/>
                <a:latin typeface="Times New Roman" pitchFamily="18" charset="0"/>
                <a:cs typeface="Times New Roman" pitchFamily="18" charset="0"/>
              </a:rPr>
              <a:t> </a:t>
            </a:r>
            <a:r>
              <a:rPr lang="ru-RU" sz="2400" b="0" dirty="0" err="1" smtClean="0">
                <a:solidFill>
                  <a:srgbClr val="FFFF00"/>
                </a:solidFill>
                <a:effectLst/>
                <a:latin typeface="Times New Roman" pitchFamily="18" charset="0"/>
                <a:cs typeface="Times New Roman" pitchFamily="18" charset="0"/>
              </a:rPr>
              <a:t>домашнього</a:t>
            </a:r>
            <a:r>
              <a:rPr lang="ru-RU" sz="2400" b="0" dirty="0" smtClean="0">
                <a:solidFill>
                  <a:srgbClr val="FFFF00"/>
                </a:solidFill>
                <a:effectLst/>
                <a:latin typeface="Times New Roman" pitchFamily="18" charset="0"/>
                <a:cs typeface="Times New Roman" pitchFamily="18" charset="0"/>
              </a:rPr>
              <a:t> </a:t>
            </a:r>
            <a:r>
              <a:rPr lang="ru-RU" sz="2400" b="0" dirty="0" err="1" smtClean="0">
                <a:solidFill>
                  <a:srgbClr val="FFFF00"/>
                </a:solidFill>
                <a:effectLst/>
                <a:latin typeface="Times New Roman" pitchFamily="18" charset="0"/>
                <a:cs typeface="Times New Roman" pitchFamily="18" charset="0"/>
              </a:rPr>
              <a:t>насильства</a:t>
            </a:r>
            <a:r>
              <a:rPr lang="ru-RU" sz="2400" b="0" dirty="0" smtClean="0">
                <a:solidFill>
                  <a:srgbClr val="FFFF00"/>
                </a:solidFill>
                <a:effectLst/>
                <a:latin typeface="Times New Roman" pitchFamily="18" charset="0"/>
                <a:cs typeface="Times New Roman" pitchFamily="18" charset="0"/>
              </a:rPr>
              <a:t>: </a:t>
            </a:r>
            <a:r>
              <a:rPr lang="ru-RU" sz="2400" b="0" dirty="0" smtClean="0">
                <a:solidFill>
                  <a:srgbClr val="FF0000"/>
                </a:solidFill>
                <a:effectLst/>
                <a:latin typeface="Times New Roman" pitchFamily="18" charset="0"/>
                <a:cs typeface="Times New Roman" pitchFamily="18" charset="0"/>
              </a:rPr>
              <a:t/>
            </a:r>
            <a:br>
              <a:rPr lang="ru-RU" sz="2400" b="0" dirty="0" smtClean="0">
                <a:solidFill>
                  <a:srgbClr val="FF0000"/>
                </a:solidFill>
                <a:effectLst/>
                <a:latin typeface="Times New Roman" pitchFamily="18" charset="0"/>
                <a:cs typeface="Times New Roman" pitchFamily="18" charset="0"/>
              </a:rPr>
            </a:br>
            <a:r>
              <a:rPr lang="ru-RU" sz="2400" b="0" dirty="0" smtClean="0">
                <a:solidFill>
                  <a:srgbClr val="FF0000"/>
                </a:solidFill>
                <a:effectLst/>
                <a:latin typeface="Times New Roman" pitchFamily="18" charset="0"/>
                <a:cs typeface="Times New Roman" pitchFamily="18" charset="0"/>
              </a:rPr>
              <a:t> ФІЗИЧНЕ НАСИЛЬСТВО— </a:t>
            </a:r>
            <a:r>
              <a:rPr lang="ru-RU" sz="2400" b="0" dirty="0" err="1" smtClean="0">
                <a:solidFill>
                  <a:srgbClr val="FF0000"/>
                </a:solidFill>
                <a:effectLst/>
                <a:latin typeface="Times New Roman" pitchFamily="18" charset="0"/>
                <a:cs typeface="Times New Roman" pitchFamily="18" charset="0"/>
              </a:rPr>
              <a:t>це</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навмисне</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нанесення</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побоїв</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тілесних</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ушкоджень</a:t>
            </a:r>
            <a:r>
              <a:rPr lang="ru-RU" sz="2400" b="0" dirty="0" smtClean="0">
                <a:solidFill>
                  <a:srgbClr val="FF0000"/>
                </a:solidFill>
                <a:effectLst/>
                <a:latin typeface="Times New Roman" pitchFamily="18" charset="0"/>
                <a:cs typeface="Times New Roman" pitchFamily="18" charset="0"/>
              </a:rPr>
              <a:t> одного члена </a:t>
            </a:r>
            <a:r>
              <a:rPr lang="ru-RU" sz="2400" b="0" dirty="0" err="1" smtClean="0">
                <a:solidFill>
                  <a:srgbClr val="FF0000"/>
                </a:solidFill>
                <a:effectLst/>
                <a:latin typeface="Times New Roman" pitchFamily="18" charset="0"/>
                <a:cs typeface="Times New Roman" pitchFamily="18" charset="0"/>
              </a:rPr>
              <a:t>сім'ї</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іншому</a:t>
            </a:r>
            <a:r>
              <a:rPr lang="ru-RU" sz="2400" b="0" dirty="0" smtClean="0">
                <a:solidFill>
                  <a:srgbClr val="FF0000"/>
                </a:solidFill>
                <a:effectLst/>
                <a:latin typeface="Times New Roman" pitchFamily="18" charset="0"/>
                <a:cs typeface="Times New Roman" pitchFamily="18" charset="0"/>
              </a:rPr>
              <a:t>, яке </a:t>
            </a:r>
            <a:r>
              <a:rPr lang="ru-RU" sz="2400" b="0" dirty="0" err="1" smtClean="0">
                <a:solidFill>
                  <a:srgbClr val="FF0000"/>
                </a:solidFill>
                <a:effectLst/>
                <a:latin typeface="Times New Roman" pitchFamily="18" charset="0"/>
                <a:cs typeface="Times New Roman" pitchFamily="18" charset="0"/>
              </a:rPr>
              <a:t>може</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призвести</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чи</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призвело</a:t>
            </a:r>
            <a:r>
              <a:rPr lang="ru-RU" sz="2400" b="0" dirty="0" smtClean="0">
                <a:solidFill>
                  <a:srgbClr val="FF0000"/>
                </a:solidFill>
                <a:effectLst/>
                <a:latin typeface="Times New Roman" pitchFamily="18" charset="0"/>
                <a:cs typeface="Times New Roman" pitchFamily="18" charset="0"/>
              </a:rPr>
              <a:t> до </a:t>
            </a:r>
            <a:r>
              <a:rPr lang="ru-RU" sz="2400" b="0" dirty="0" err="1" smtClean="0">
                <a:solidFill>
                  <a:srgbClr val="FF0000"/>
                </a:solidFill>
                <a:effectLst/>
                <a:latin typeface="Times New Roman" pitchFamily="18" charset="0"/>
                <a:cs typeface="Times New Roman" pitchFamily="18" charset="0"/>
              </a:rPr>
              <a:t>порушення</a:t>
            </a:r>
            <a:r>
              <a:rPr lang="ru-RU" sz="2400" b="0" dirty="0" smtClean="0">
                <a:solidFill>
                  <a:srgbClr val="FF0000"/>
                </a:solidFill>
                <a:effectLst/>
                <a:latin typeface="Times New Roman" pitchFamily="18" charset="0"/>
                <a:cs typeface="Times New Roman" pitchFamily="18" charset="0"/>
              </a:rPr>
              <a:t> нормального стану </a:t>
            </a:r>
            <a:r>
              <a:rPr lang="ru-RU" sz="2400" b="0" dirty="0" err="1" smtClean="0">
                <a:solidFill>
                  <a:srgbClr val="FF0000"/>
                </a:solidFill>
                <a:effectLst/>
                <a:latin typeface="Times New Roman" pitchFamily="18" charset="0"/>
                <a:cs typeface="Times New Roman" pitchFamily="18" charset="0"/>
              </a:rPr>
              <a:t>фізичного</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чи</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психічного</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здоров'я</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або</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навіть</a:t>
            </a:r>
            <a:r>
              <a:rPr lang="ru-RU" sz="2400" b="0" dirty="0" smtClean="0">
                <a:solidFill>
                  <a:srgbClr val="FF0000"/>
                </a:solidFill>
                <a:effectLst/>
                <a:latin typeface="Times New Roman" pitchFamily="18" charset="0"/>
                <a:cs typeface="Times New Roman" pitchFamily="18" charset="0"/>
              </a:rPr>
              <a:t> до </a:t>
            </a:r>
            <a:r>
              <a:rPr lang="ru-RU" sz="2400" b="0" dirty="0" err="1" smtClean="0">
                <a:solidFill>
                  <a:srgbClr val="FF0000"/>
                </a:solidFill>
                <a:effectLst/>
                <a:latin typeface="Times New Roman" pitchFamily="18" charset="0"/>
                <a:cs typeface="Times New Roman" pitchFamily="18" charset="0"/>
              </a:rPr>
              <a:t>смерті</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постраждалого</a:t>
            </a:r>
            <a:r>
              <a:rPr lang="ru-RU" sz="2400" b="0" dirty="0" smtClean="0">
                <a:solidFill>
                  <a:srgbClr val="FF0000"/>
                </a:solidFill>
                <a:effectLst/>
                <a:latin typeface="Times New Roman" pitchFamily="18" charset="0"/>
                <a:cs typeface="Times New Roman" pitchFamily="18" charset="0"/>
              </a:rPr>
              <a:t>, а </a:t>
            </a:r>
            <a:r>
              <a:rPr lang="ru-RU" sz="2400" b="0" dirty="0" err="1" smtClean="0">
                <a:solidFill>
                  <a:srgbClr val="FF0000"/>
                </a:solidFill>
                <a:effectLst/>
                <a:latin typeface="Times New Roman" pitchFamily="18" charset="0"/>
                <a:cs typeface="Times New Roman" pitchFamily="18" charset="0"/>
              </a:rPr>
              <a:t>також</a:t>
            </a:r>
            <a:r>
              <a:rPr lang="ru-RU" sz="2400" b="0" dirty="0" smtClean="0">
                <a:solidFill>
                  <a:srgbClr val="FF0000"/>
                </a:solidFill>
                <a:effectLst/>
                <a:latin typeface="Times New Roman" pitchFamily="18" charset="0"/>
                <a:cs typeface="Times New Roman" pitchFamily="18" charset="0"/>
              </a:rPr>
              <a:t> до </a:t>
            </a:r>
            <a:r>
              <a:rPr lang="ru-RU" sz="2400" b="0" dirty="0" err="1" smtClean="0">
                <a:solidFill>
                  <a:srgbClr val="FF0000"/>
                </a:solidFill>
                <a:effectLst/>
                <a:latin typeface="Times New Roman" pitchFamily="18" charset="0"/>
                <a:cs typeface="Times New Roman" pitchFamily="18" charset="0"/>
              </a:rPr>
              <a:t>приниження</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його</a:t>
            </a:r>
            <a:r>
              <a:rPr lang="ru-RU" sz="2400" b="0" dirty="0" smtClean="0">
                <a:solidFill>
                  <a:srgbClr val="FF0000"/>
                </a:solidFill>
                <a:effectLst/>
                <a:latin typeface="Times New Roman" pitchFamily="18" charset="0"/>
                <a:cs typeface="Times New Roman" pitchFamily="18" charset="0"/>
              </a:rPr>
              <a:t> </a:t>
            </a:r>
            <a:r>
              <a:rPr lang="ru-RU" sz="2400" b="0" dirty="0" err="1" smtClean="0">
                <a:solidFill>
                  <a:srgbClr val="FF0000"/>
                </a:solidFill>
                <a:effectLst/>
                <a:latin typeface="Times New Roman" pitchFamily="18" charset="0"/>
                <a:cs typeface="Times New Roman" pitchFamily="18" charset="0"/>
              </a:rPr>
              <a:t>честі</a:t>
            </a:r>
            <a:r>
              <a:rPr lang="ru-RU" sz="2400" b="0" dirty="0" smtClean="0">
                <a:solidFill>
                  <a:srgbClr val="FF0000"/>
                </a:solidFill>
                <a:effectLst/>
                <a:latin typeface="Times New Roman" pitchFamily="18" charset="0"/>
                <a:cs typeface="Times New Roman" pitchFamily="18" charset="0"/>
              </a:rPr>
              <a:t> та </a:t>
            </a:r>
            <a:r>
              <a:rPr lang="ru-RU" sz="2400" b="0" dirty="0" err="1" smtClean="0">
                <a:solidFill>
                  <a:srgbClr val="FF0000"/>
                </a:solidFill>
                <a:effectLst/>
                <a:latin typeface="Times New Roman" pitchFamily="18" charset="0"/>
                <a:cs typeface="Times New Roman" pitchFamily="18" charset="0"/>
              </a:rPr>
              <a:t>гідності</a:t>
            </a:r>
            <a:r>
              <a:rPr lang="ru-RU" sz="2400" b="0" dirty="0" smtClean="0">
                <a:solidFill>
                  <a:srgbClr val="FF0000"/>
                </a:solidFill>
                <a:effectLst/>
                <a:latin typeface="Times New Roman" pitchFamily="18" charset="0"/>
                <a:cs typeface="Times New Roman" pitchFamily="18" charset="0"/>
              </a:rPr>
              <a:t>. </a:t>
            </a:r>
            <a:endParaRPr lang="ru-RU" sz="2400" dirty="0">
              <a:solidFill>
                <a:srgbClr val="FF0000"/>
              </a:solidFill>
              <a:effectLst/>
              <a:latin typeface="Times New Roman" pitchFamily="18" charset="0"/>
              <a:cs typeface="Times New Roman" pitchFamily="18" charset="0"/>
            </a:endParaRPr>
          </a:p>
        </p:txBody>
      </p:sp>
      <p:pic>
        <p:nvPicPr>
          <p:cNvPr id="4" name="Рисунок 3" descr="Spanking_stockxpertcom_id30725141_jpg_.jpg"/>
          <p:cNvPicPr>
            <a:picLocks noChangeAspect="1"/>
          </p:cNvPicPr>
          <p:nvPr/>
        </p:nvPicPr>
        <p:blipFill>
          <a:blip r:embed="rId2" cstate="print"/>
          <a:stretch>
            <a:fillRect/>
          </a:stretch>
        </p:blipFill>
        <p:spPr>
          <a:xfrm>
            <a:off x="1835696" y="2852936"/>
            <a:ext cx="6624736" cy="381642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1256</TotalTime>
  <Words>524</Words>
  <Application>Microsoft Office PowerPoint</Application>
  <PresentationFormat>Экран (4:3)</PresentationFormat>
  <Paragraphs>43</Paragraphs>
  <Slides>43</Slides>
  <Notes>1</Notes>
  <HiddenSlides>0</HiddenSlides>
  <MMClips>4</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43</vt:i4>
      </vt:variant>
    </vt:vector>
  </HeadingPairs>
  <TitlesOfParts>
    <vt:vector size="51" baseType="lpstr">
      <vt:lpstr>Calibri</vt:lpstr>
      <vt:lpstr>Franklin Gothic Book</vt:lpstr>
      <vt:lpstr>Franklin Gothic Medium</vt:lpstr>
      <vt:lpstr>Monotype Corsiva</vt:lpstr>
      <vt:lpstr>Times New Roman</vt:lpstr>
      <vt:lpstr>Verdana</vt:lpstr>
      <vt:lpstr>Wingdings 2</vt:lpstr>
      <vt:lpstr>Аспект</vt:lpstr>
      <vt:lpstr>НАСИЛЬСТВО, ЯК     СОЦІАЛЬНА ПРОБЛЕМА СУСПІЛЬСТВА</vt:lpstr>
      <vt:lpstr>Наси́лля — це застосування силових методів, або психологічного тиску за допомогою погроз, свідомо спрямованих на слабких або тих хто не може чинити опір. Тобто, будь-яке застосування сили по відношенню до беззахисних.</vt:lpstr>
      <vt:lpstr> Насилля – це дії, що принижують людську гідність, завдають шкоди здоров’ю, а іноді й життю. </vt:lpstr>
      <vt:lpstr>Метою насильства, як правило, є завоювання тих або інших прав і привілеїв, а також панування і контролю над людиною шляхом образи, залякування, шантажу та ін.</vt:lpstr>
      <vt:lpstr>   НАСИЛЛЯ У СІМ'Ї</vt:lpstr>
      <vt:lpstr>Презентация PowerPoint</vt:lpstr>
      <vt:lpstr>Насильство в сім'ї може мати різний вектор спрямованості: - з боку чоловіка по відношенню до дружини; - з боку дружини по відношенню до чоловіка; - з боку одного або обох батьків по відношенню до дітей; - з боку старших дітей до молодших; - з боку дорослих дітей та онуків по відношенню до батьків або стареньких родичів; - з боку одних членів сім'ї стосовно інших.</vt:lpstr>
      <vt:lpstr>Основна причина жорстокого поводження з дітьми - внутрішня агресивність - емоційний стан, що виникає як реакція на переживання нездоланності якихось бар'єрів або недоступність чогось бажаного.</vt:lpstr>
      <vt:lpstr>       Розрізняють такі види домашнього насильства:   ФІЗИЧНЕ НАСИЛЬСТВО— це навмисне нанесення побоїв, тілесних ушкоджень одного члена сім'ї іншому, яке може призвести чи призвело до порушення нормального стану фізичного чи психічного здоров'я або навіть до смерті постраждалого, а також до приниження його честі та гідності. </vt:lpstr>
      <vt:lpstr>        ОЗНАКИ, ЩО МОЖУТЬ ДОПОМОГТИ ВИЯВИТИ ЖОРСТОКЕ ПОВОДЖЕННЯ З ДІТЬМИ:   -  зсув суглобів (вивихи), переломи кісток;  -  гематоми, подряпини, садна;  -  синці на тих частинах тіла, де вони не можуть з’являтися через власну необережну поведінку дитини (наприклад, на щоках, вустах, під очима, на вухах, сідницях, передпліччях, стегнах, кінчиках пальців тощо); -  рвані рани і переломи на обличчі, травматичні видалення зубів; -  ретинальні крововиливи (у сітківку ока), відшарування сітківки і пере- ломи орбіти; -  забиті місця на тілі, сідницях або голові, які мають особливу форму предмета (наприклад, пряжки ременя, лозини, складеного вдвічі шнура); -  рани і синці на різних етапах загоєння та/або у різних частинах тіла (на- приклад, на спині і грудях одночасно), або синці та рани незрозумілого походження; -  сліди укусів людиною; -  незвичні опіки (цигаркою або розжареним предметом, так зване «тавро»).       </vt:lpstr>
      <vt:lpstr>СЕКСУАЛЬНЕ НАСИЛЬСТВО в сім'ї — це примушування до небажаних статевих стосунків у родині, а також сексуальні дії щодо неповнолітнього члена сім'ї. </vt:lpstr>
      <vt:lpstr> ОЗНАКИ, ЩО МОЖУТЬ ДОПОМОГТИ ВИЯВИТИ ЖОРСТОКЕ ПОВОДЖЕННЯ З ДІТЬМИ – знання та використання термінології та жаргону сексуалізованої тематики, зазвичай не властивих дітям відповідного віку; – синці на внутрішньому боці стегон, на грудях і сідницях; сліди людських укусів; – вагітність; – сексуальні домагання до інших дітей, підлітків, дорослих; – уникнення контактів з ровесниками; – брак догляду за собою; – синдром «брудного тіла»: постійне перебування у ванній, під душем, що має настирливий характер; – страх перед чоловіками; – страх перед конкретними людьми; – запобіжні заходи, щоб важче було знімати одяг (багато пасків, ременів, одночасно надягнені декілька пар штанців). </vt:lpstr>
      <vt:lpstr>ПСИХОЛОГІЧНЕ НАСИЛЬСТВО в сім'ї — це насильство, пов'язане з тиском одного члена сім'ї на психіку іншого через навмисні словесні образи або погрози, переслідування, залякування, які доводять постраждалого до стану емоційної невпевненості, втрати здатності захистити себе і можуть заподіяти або заподіяли шкоду психічному здоров'ю.</vt:lpstr>
      <vt:lpstr>Презентация PowerPoint</vt:lpstr>
      <vt:lpstr>      ОЗНАКИ, ЩО МОЖУТЬ ДОПОМОГТИ ВИЯВИТИ  ЖОРСТОКЕ ПОВОДЖЕННЯ З ДІТЬМИ – замкненість; – невизначені страхи, тривожність, демонстрація страху перед появою батьків та/або необхідністю йти додому; небажання йти додому; – страх перед фізичним контактом; – або, навпаки, демонстрація повної відсутності страху, ризикована, зухвала поведінка; – неврівноважена поведінка; – агресивність, приступи люті, схильність до руйнації, нищення та насильства; – надто висока зрілість та відповідальність порівняно зі звичайними для цього віку («маленький дорослий»); – уникання однолітків, бажання спілкуватися та гратися із значно молодшими дітьми (регресивна поведінка); – самі однолітки уникають спілкування з дитиною; – занизька самооцінка;  </vt:lpstr>
      <vt:lpstr>– тривожність; – почуття провини; – швидка стомлюваність, знижена спроможність до концентрації уваги; – уповільнене мовлення, нездатність вчитися, нестача знань, загальновідомих дітям відповідного віку (наприклад, невміння читати, писати та рахувати); – схильність до мандрів, волочіння; – депресивні розлади; – спроби самогубства або самопошкодження; – вживання алкоголю, наркотиків, токсичних речовин; – наявність стресопохідних розладів психіки, психосоматичних хвороб; – насильство стосовно слабших, тварин, інших живих істот.</vt:lpstr>
      <vt:lpstr>ЕКОНОМІЧНЕ НАСИЛЬСТВО в сім'ї — це навмисні дії одного члена сім'ї щодо іншого, спрямовані на те, щоб позбавити постраждалого житла, їжі, одягу та іншого майна чи коштів, на які він має законне право.</vt:lpstr>
      <vt:lpstr>ОЗНАКИ, ЩО МОЖУТЬ ДОПОМОГТИ ВИЯВИТИ  ЖОРСТОКЕ ПОВОДЖЕННЯ З ДІТЬМИ – дитина постійно голодує через брак їжі; – дитина надмірно повнішає через неправильне харчування; – дитина завжди запізнюється до школи; – дитина завжди пропускає школу; – дитина носить брудний одяг, що має неприємний запах; – дитина вбрана не по погоді, не по сезону; – дитина виглядає втомленою і хворою; – дитина виглядає занедбаною; – у дитини неліковані зуби; </vt:lpstr>
      <vt:lpstr>– брак необхідного медичного лікування (дитину не водять до лікаря, є ряд запущених хронічних захворювань); – нігті у дитини не стрижені і брудні; – у дитини постійні інфекції, спричинені браком гігієни; – за дитиною не стежать і її часто залишають напризволяще; – дитину наражають на небезпеку; – у дитини немає іграшок, книжок, розваг тощо; – вдома холодно, безлад і антисанітарія; – у дитини немає постільної білизни або постільна білизна пошматована і в плямах; – є інформація про трудову діяльність дитини (особливо молодшого віку); – дитина жебракує, втікає з дому</vt:lpstr>
      <vt:lpstr>НАСЛІДКИ ЖОРСТОКОГО ПОВОДЖЕННЯ З ДІТЬМИ В СІМ'Ї   - вхід дітей в релігійну секту;  - об'єднання в неформальні групи з кримінальною і фашисткою спрямованістю;  - агресивна, злочинна поведінка дітей;  - втеча з дому, і як наслідок - діти вмирають від голоду і холоду, стають жертвами інших дітей, що також втекли від домашнього насильства та ін.</vt:lpstr>
      <vt:lpstr>Правові документи, що забезпечують захист від домашнього насильства.   КОНСТИТУЦІЯ УКРАЇНИ. Стаття 52. Будь яке насильство над дитиною переслідується законом… Стаття 56. Кожен громадянин України має право на захист та одержання правової допомоги. ЗАКОН УКРАЇНИ «ПРО ПОПЕРЕДЖЕННЯ НАСИЛЬСТВА В СІМ'Ї» визначає правові та організаційні засади виявлення та припинення насильства в сім'ї, відновлення інтересів постраждалих від насильства членів сім'ї, контроль з боку служб з попередження насильства.  </vt:lpstr>
      <vt:lpstr> Стаття 10 Закону України «Про охорону дитинства». Статтею встановлено, що кожній дитині гарантується право на свободу, особисту недоторканість та захист гідності. Будь-яке насильство над дитиною та її експлуатація переслідуються законом.  ВИТЯГ З НАКАЗУ № 5/34/24/11 від 16.01.2004 року «Про затвердження Порядку розгляду звернень та повідомлень з приводу жорстокого поводження з дітьми».  </vt:lpstr>
      <vt:lpstr>                                                    Пам’ятка для батьків 1.  Діти – основа сім’ї. У процесі виховання враховуйте індивідуальні особливості розвитку дитини. 2. Не ображайте, не бийте, не принижуйте дитину. Пам’ятайте, навчання – це радість (негативні емоції не сприяють засвоєнню матеріалу, вбивають бажання вчитися). Криком ви нічого не зміните. 3.Знайдіть час для бесіди з дитиною. Під час спілкування не реагуйте бурхливо, не засуджуйте, а будьте тактовними, толерантними у вираженні своїх суджень, думок. Намагайтеся контролювати режим дня дитини. 4.Пам’ятайте, що дитина – це ваше відображення (грубість породжує грубість, крик – крик, а взаєморозуміння і доброзичливість – добро і злагоду в сім’ї). Запитайте себе: „Чи хочу я, щоб моя дитина була схожа на мене?“ 5. Дитина – це цілий світ, сприймайте її як цілісну особистість, дорослу людину, яка має свої права (на навчання,відпочинок тощо) і певні обов’язки (вчитися, дотримуватись правил для учнів). 6. Якщо ви помітили, що у дитини „важкий“ період, тоді підтримайте її. 7.Не віддаляйте дитину від себе – знайдіть час поговорити, зрозуміти, згадати себе в її віці, допоможіть, якщо потрібно, лагідним добрим словом. 8.Не шкодуйте ніжних слів, будуючи стосунки з власною дитиною. 9. Ви дали дитині життя, тож допоможіть зорієнтуватися у бурхливому морі життєвих подій. 10. Приймайте та любіть дитину такою, якою вона є. </vt:lpstr>
      <vt:lpstr>Презентация PowerPoint</vt:lpstr>
      <vt:lpstr>НАСИЛЛЯ В УЧНІВСЬКОМУ     СЕРЕДОВИЩІ</vt:lpstr>
      <vt:lpstr>За рівнем насильства підлітків стосовно їхніх однолітків Україна посідає четверте місце в Європі після Росії, Албанії та Білорусі, свідчать дані останнього дослідження Всесвітньої організації охорони здоров'я.</vt:lpstr>
      <vt:lpstr>Найбільш частіше жертвами шкільного насильства стають діти, які мають:  • фізичні недоліки – носять окуляри, проблеми з слухом, порушенням рухового апарату та ін.; •особливості поведінки – замкнуті діти або діти з імпульсивною поведінкою; •особливості зовнішності – руде волосся, великі вуха; криві ноги; особлива форма голови, вага тіла (повнота, худоба); • нерозвинуті соціальні навички; •страх перед школою; • відсутність досвіду життя в колективі (домашні діти). </vt:lpstr>
      <vt:lpstr>           ФОРМИ НАСИЛЬСТВА:  ПСИХОЛОГІЧНЕ НАСИЛЬСТВО пов’язане з дією на психіку шляхом словесних образ або погроз, переслідування, залякування, якими навмисно спричиняється емоційна невпевненість.  </vt:lpstr>
      <vt:lpstr>СЕКСУАЛЬНЕ НАСИЛЬСТВО супроводжується сексуальними домаганнями і сексуальною експлуатацією неповнолітніх. Воно має сучасне забарвлення, яке характеризує термін "кібербулінг" – це насильство (в тому числі, сексуальне) через Інтернет: це технічно сфабриковані сексуальні фото із зображенням обраної жертви, сексуально образливі записки, листи, плітки, обмови, відео тощо .</vt:lpstr>
      <vt:lpstr>ФІЗИЧНЕ ЗНУЩАННЯ супроводжується нанесенням фізичних травм, різних тілесних ушкоджень, що заподіюють шкоду здоров’ю дитини, порушують її розвиток і позбавляють життя. Ці дії можуть здійснюватися у формі штовхань, побоїв, катування, струсу, у вигляді ударів та ляпасів. </vt:lpstr>
      <vt:lpstr>       Під час ЕКОНОМІЧНОГО НАСИЛЬСТВА школярі втрачають власні кошти та майно. </vt:lpstr>
      <vt:lpstr>Проблема насильства у шкільному середовищі є результатом дії багатьох чинників, серед яких можна виділити:  - соціальні умови;  - психологічні особливості школярів;   - психологічний тиск з боку педагогів, що не володіють навичками спілкування з "важкими дітьми"; - нестача спеціальних організацій та спеціалістів з подолання конфліктів;  - суспільно-політична та культурна криза; - комп’ютерні ігри – жорстокі герої відеоігор виступають як моделі поведінки, які наслідують школярі .</vt:lpstr>
      <vt:lpstr>    ЗАХОДИ ДЛЯ ВИКОРІНЕННЯ НАСИЛЛЯ - підвищення поінформованості населення про проблему жорстокого поводження серед школярів;  -  формування педагогами у школярів навичок співпраці, створення безпечного здорового середовища, будування ефективної системи вирішення конфліктних ситуацій; -  виявлення психологами та соціальними педагогами дітей-агресорів і проведення з ними активної індивідуальної роботи; - розширення позакласної роботи: різноманітні спортивні змагання, ігри, організації клубів з правових знань, конкурси та інші заходи, які сприяють колективному зближенню дітей.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ПАМ’ЯТКА ДЛЯ УЧНІВ  1. Пам’ятайте, що насильство над вами, здійснене батьками, не є нормою життя. Насилля – неприпустима річ у стосунках людей.  2. У сім’ї ви маєте право на те, щоб до вас ставилися з повагою, не ображали.  3.Ви маєте право на захист, якщо навіть найрідніші люди принижують вашу гідність.  4. Поділіться своїми проблемами з учителем, класним керівником, практичним психологом школи, зверніться у міліцію чи в службу у справах неповнолітніх у випадку вчинення стосовно вас насильства чи жорстокості.  5. Не вірте у погрози з боку кривдників.  6. Ви маєте право висловлювати і відстоювати свою думку. Чітко і однозначно висловлюйте осуд щодо насильницької поведінки взагалі.  7.Знайте, коли вас постійно контролюють, принижують, примушують до чогось, використовують у спілкуванні з вами лайливі слова – це насильство.  8. Не вважайте, що ви заслужили на таке ставлення з боку дорослих. Ніхто, в тому числі ваші батьки, рідні, не мають права принижувати вас, поводитися жорстоко стосовно дитини – це карається законом.</vt:lpstr>
      <vt:lpstr>                            Корисні телефони: Управління захисту прав дитини при Міністерстві України у справах сім’ї та молоді 044- 226-20-16 Відділ захисту прав дитини при Міністерстві України у справах сім’ї та молоді   044- 278-37-54 Відділ профілактики безпритульності та бездоглядності дітей при Міністерстві у справах сім’ї та молоді 044- 278-58-51 Відділ сімейних форм виховання, опіки та піклування при Міністерстві у справах сім’ї та молоді   044- 279-11-1 Державний центр соціальних служб для молоді 044-246-49-87 Державний інститут проблем сім’ї та молоді 044-568-50-98 Український молодіжний центр  044-229-48-20 Департамент кримінальної міліції у справах неповнолітніх 044- 256-03-34, 044- 289-06-05  Всеукраїнська безкоштовна дитяча лінія «Телефон Довіри» - 8-800-500-21-80. </vt:lpstr>
      <vt:lpstr>Презентация PowerPoint</vt:lpstr>
      <vt:lpstr>Автор: Практичний психолог Микільської ЗОШ І-ІІІст.                                       2014  рік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НАСИЛЬСТВО У СІМЇ, ЯК СОЦІАЛЬНА ПРОБЛЕМА СУСПІЛЬСТВА</dc:title>
  <dc:creator>Оля</dc:creator>
  <cp:lastModifiedBy>Пользователь</cp:lastModifiedBy>
  <cp:revision>159</cp:revision>
  <dcterms:created xsi:type="dcterms:W3CDTF">2014-10-19T11:59:19Z</dcterms:created>
  <dcterms:modified xsi:type="dcterms:W3CDTF">2017-11-19T09:45:19Z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