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</p:sldMasterIdLst>
  <p:notesMasterIdLst>
    <p:notesMasterId r:id="rId28"/>
  </p:notesMasterIdLst>
  <p:sldIdLst>
    <p:sldId id="354" r:id="rId3"/>
    <p:sldId id="396" r:id="rId4"/>
    <p:sldId id="397" r:id="rId5"/>
    <p:sldId id="357" r:id="rId6"/>
    <p:sldId id="359" r:id="rId7"/>
    <p:sldId id="402" r:id="rId8"/>
    <p:sldId id="361" r:id="rId9"/>
    <p:sldId id="363" r:id="rId10"/>
    <p:sldId id="367" r:id="rId11"/>
    <p:sldId id="378" r:id="rId12"/>
    <p:sldId id="401" r:id="rId13"/>
    <p:sldId id="383" r:id="rId14"/>
    <p:sldId id="386" r:id="rId15"/>
    <p:sldId id="387" r:id="rId16"/>
    <p:sldId id="388" r:id="rId17"/>
    <p:sldId id="384" r:id="rId18"/>
    <p:sldId id="353" r:id="rId19"/>
    <p:sldId id="333" r:id="rId20"/>
    <p:sldId id="334" r:id="rId21"/>
    <p:sldId id="335" r:id="rId22"/>
    <p:sldId id="336" r:id="rId23"/>
    <p:sldId id="337" r:id="rId24"/>
    <p:sldId id="338" r:id="rId25"/>
    <p:sldId id="330" r:id="rId26"/>
    <p:sldId id="33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4" d="100"/>
          <a:sy n="74" d="100"/>
        </p:scale>
        <p:origin x="164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6" y="70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AE5801-EB56-45EB-85AB-33D856CDAF05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AA13CD-0E72-4644-93E2-57D1C5A38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784A0A-A833-4FF6-9AC1-80049BC4E0F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5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7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01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4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5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6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7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8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2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4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5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6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8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9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0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1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2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3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4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5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6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7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8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9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0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1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8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9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0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1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2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3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4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5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6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7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8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9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0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1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2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3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4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5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6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8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59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0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1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3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4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5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6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7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8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9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0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1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2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3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4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5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6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7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8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9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0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1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3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4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5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7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8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9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0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1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2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3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4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5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6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7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36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1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  <p:pic>
          <p:nvPicPr>
            <p:cNvPr id="6" name="Picture 159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7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58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60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161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10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54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5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6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7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8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9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0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1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2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3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4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5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6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7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8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9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0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1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2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3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4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5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6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7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8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9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0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1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2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3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4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5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6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7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8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9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0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1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2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3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4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5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6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7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8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9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0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1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2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3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4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5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6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7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8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9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11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12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3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4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5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6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7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8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9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0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1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2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3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4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5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6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7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8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9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0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1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2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3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4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5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6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7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8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9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0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1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2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3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4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5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6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7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8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9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0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1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2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3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2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89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63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6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  <p:pic>
          <p:nvPicPr>
            <p:cNvPr id="159" name="Picture 159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0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311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312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314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315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44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45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46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47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48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49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50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51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52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53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54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55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56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57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58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59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60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61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62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63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64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65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66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67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68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69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70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71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72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73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74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75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76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77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78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79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80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81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82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83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84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85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86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87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88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89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90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91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92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93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94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95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96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97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98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99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16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333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34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35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36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37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38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39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40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41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42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43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17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318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19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20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21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22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23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24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25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26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27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28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29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30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31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32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  <p:pic>
          <p:nvPicPr>
            <p:cNvPr id="313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124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125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00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1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402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CA25-4162-430F-A480-287162CDD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24" grpId="0" autoUpdateAnimBg="0"/>
      <p:bldP spid="44125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2E9A-978F-4D57-A369-58DAB27330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51121-DC42-417A-9539-1ADEA202CB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2D019-5C9D-4EDA-9203-A87860C8DE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828A9-A145-42A4-85A2-38FCD9122D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Откидач Вікторія © Київ 2006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533DB-BB8F-481D-9BCE-D13551FB7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Откидач Вікторія © Київ 2006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E1B9-C0DF-4B54-991D-132217396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Откидач Вікторія © Київ 2006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05A0C-8614-4265-9C7B-946992BAA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Откидач Вікторія © Київ 2006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80A9-5723-46D7-B894-A08B14E18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Откидач Вікторія © Київ 2006</a:t>
            </a: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85FF-9B2E-4C52-90C1-E475A4613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Откидач Вікторія © Київ 2006</a:t>
            </a: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8FBF-45F8-41A7-8B38-77695749C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0D05-B759-4B4A-8578-218E3105D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Откидач Вікторія © Київ 2006</a:t>
            </a: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C45F-741C-4BD3-A8ED-A6DFDCBF0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Откидач Вікторія © Київ 2006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D7B9-DD84-474B-A106-1803C36D7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Откидач Вікторія © Київ 2006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E661-FCE9-4CCC-8413-5F05087D5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Откидач Вікторія © Київ 2006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C65C-96AF-4C9C-9160-65A9E5574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Откидач Вікторія © Київ 2006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9541-2047-44F2-83C7-3C397B33E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02F3-9BEC-4069-A4DB-CF9067226D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0EFD-1D29-4579-945A-DB035320E3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027A9-C26D-4FDE-BCD8-670CE64607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CE9BB-B3FE-4E3F-AC1A-9168AA045C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71C09-ED82-47E1-972F-25194D14D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A67A-33D3-44C5-A742-3A592800DB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6DE0E-6C09-4E5D-BE39-892929DC67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FF"/>
            </a:gs>
            <a:gs pos="14000">
              <a:schemeClr val="bg1"/>
            </a:gs>
            <a:gs pos="100000">
              <a:schemeClr val="tx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Откидач Вікторія © Київ 2006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AD31A04-32A1-42EB-BDC6-06214CE2E7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691" r:id="rId12"/>
    <p:sldLayoutId id="2147483690" r:id="rId13"/>
  </p:sldLayoutIdLst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36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BCBCBC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Откидач Вікторія © Київ 2006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082EC8-1640-48C3-9DB2-258538B43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13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hyperlink" Target="'&#1046;&#1080;&#1090;&#1090;&#1103;%20&#1085;&#1072;%20&#1087;&#1086;&#1074;&#1085;&#1091;%20&#1089;&#1080;&#1083;&#1091;'%20(&#1092;&#1110;&#1083;&#1100;&#1084;%20&#1076;&#1083;&#1103;%20&#1084;&#1086;&#1083;&#1086;&#1076;&#1110;%20&#1087;&#1088;&#1086;%20&#1042;&#1030;&#1051;-&#1057;&#1053;&#1030;&#1044;,%203%20&#1095;&#1072;&#1089;&#1090;&#1080;&#1085;&#1072;).mp4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2400" cy="1143000"/>
          </a:xfrm>
        </p:spPr>
        <p:txBody>
          <a:bodyPr/>
          <a:lstStyle/>
          <a:p>
            <a:pPr algn="ctr"/>
            <a:r>
              <a:rPr lang="uk-UA" sz="6600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uk-UA" sz="66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uk-UA" sz="6600" b="1" dirty="0" smtClean="0">
                <a:solidFill>
                  <a:srgbClr val="FFFF00"/>
                </a:solidFill>
                <a:latin typeface="Georgia" pitchFamily="18" charset="0"/>
              </a:rPr>
              <a:t>СНІД – чума ХХІ століття</a:t>
            </a:r>
            <a:endParaRPr lang="ru-RU" sz="66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3648" y="3789040"/>
            <a:ext cx="7484368" cy="3406329"/>
          </a:xfrm>
        </p:spPr>
        <p:txBody>
          <a:bodyPr/>
          <a:lstStyle/>
          <a:p>
            <a:pPr algn="r">
              <a:buFontTx/>
              <a:buNone/>
              <a:defRPr/>
            </a:pPr>
            <a:endParaRPr lang="uk-UA" sz="4000" b="1" i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algn="r">
              <a:buFontTx/>
              <a:buNone/>
              <a:defRPr/>
            </a:pPr>
            <a:endParaRPr lang="uk-UA" sz="4000" b="1" i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r">
              <a:buFontTx/>
              <a:buNone/>
              <a:defRPr/>
            </a:pPr>
            <a:r>
              <a:rPr lang="uk-UA" sz="4000" b="1" i="1" dirty="0" err="1" smtClean="0">
                <a:solidFill>
                  <a:schemeClr val="accent5">
                    <a:lumMod val="25000"/>
                  </a:schemeClr>
                </a:solidFill>
              </a:rPr>
              <a:t>“Хто</a:t>
            </a:r>
            <a:r>
              <a:rPr lang="uk-UA" sz="4000" b="1" i="1" dirty="0" smtClean="0">
                <a:solidFill>
                  <a:schemeClr val="accent5">
                    <a:lumMod val="25000"/>
                  </a:schemeClr>
                </a:solidFill>
              </a:rPr>
              <a:t> попереджений, той </a:t>
            </a:r>
            <a:r>
              <a:rPr lang="uk-UA" sz="4000" b="1" i="1" dirty="0" err="1" smtClean="0">
                <a:solidFill>
                  <a:schemeClr val="accent5">
                    <a:lumMod val="25000"/>
                  </a:schemeClr>
                </a:solidFill>
              </a:rPr>
              <a:t>озброєний”</a:t>
            </a:r>
            <a:endParaRPr lang="uk-UA" sz="4000" b="1" i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r">
              <a:buFontTx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E0D05-B759-4B4A-8578-218E3105DBE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853" y="2780928"/>
            <a:ext cx="3081766" cy="23042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43488" cy="11430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FF0000"/>
                </a:solidFill>
              </a:rPr>
              <a:t>ОЗНАКИ СНІДу</a:t>
            </a:r>
            <a:endParaRPr lang="ru-RU" b="1" smtClean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75"/>
            <a:ext cx="8543925" cy="5191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2060"/>
                </a:solidFill>
              </a:rPr>
              <a:t>людина втрачає вагу;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2060"/>
                </a:solidFill>
              </a:rPr>
              <a:t>людина відчуває постійну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b="1" smtClean="0">
                <a:solidFill>
                  <a:srgbClr val="002060"/>
                </a:solidFill>
              </a:rPr>
              <a:t>    втому;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2060"/>
                </a:solidFill>
              </a:rPr>
              <a:t>довго може триматися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b="1" smtClean="0">
                <a:solidFill>
                  <a:srgbClr val="002060"/>
                </a:solidFill>
              </a:rPr>
              <a:t>     висока температура;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2060"/>
                </a:solidFill>
              </a:rPr>
              <a:t>підвищена пітливість;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2060"/>
                </a:solidFill>
              </a:rPr>
              <a:t>частий пронос;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2060"/>
                </a:solidFill>
              </a:rPr>
              <a:t>спостерігаються сухий кашель і задишка;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2060"/>
                </a:solidFill>
              </a:rPr>
              <a:t>легкі інфекції, наприклад, простуда протікають набагато серйозніше і тривають значно довше звичайного;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2060"/>
                </a:solidFill>
              </a:rPr>
              <a:t>у хворих СНІДом можуть початися пневмонія, коліт, герпес, грибкова інфекція в порожнині рота, горлі, стравоході і прямій кишці;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2060"/>
                </a:solidFill>
              </a:rPr>
              <a:t>хворі СНІДом більш уразливі відносно раку.</a:t>
            </a:r>
            <a:endParaRPr lang="ru-RU" sz="2400" b="1" smtClean="0">
              <a:solidFill>
                <a:srgbClr val="002060"/>
              </a:solidFill>
            </a:endParaRPr>
          </a:p>
        </p:txBody>
      </p:sp>
      <p:pic>
        <p:nvPicPr>
          <p:cNvPr id="53251" name="Picture 3" descr="F:\СНІД\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85750"/>
            <a:ext cx="364331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E0D05-B759-4B4A-8578-218E3105DBE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СНІД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69676D"/>
                </a:outerShdw>
              </a:effectLst>
            </a:endParaRPr>
          </a:p>
        </p:txBody>
      </p:sp>
      <p:sp>
        <p:nvSpPr>
          <p:cNvPr id="68610" name="Rectangle 4"/>
          <p:cNvSpPr>
            <a:spLocks noGrp="1"/>
          </p:cNvSpPr>
          <p:nvPr>
            <p:ph type="body" idx="4294967295"/>
          </p:nvPr>
        </p:nvSpPr>
        <p:spPr>
          <a:xfrm>
            <a:off x="0" y="1052513"/>
            <a:ext cx="8229600" cy="4708525"/>
          </a:xfrm>
        </p:spPr>
        <p:txBody>
          <a:bodyPr/>
          <a:lstStyle/>
          <a:p>
            <a:r>
              <a:rPr lang="uk-UA" sz="2800" b="1" smtClean="0"/>
              <a:t>засобів вилікувати цю хворобу не існує </a:t>
            </a:r>
          </a:p>
          <a:p>
            <a:r>
              <a:rPr lang="uk-UA" sz="2800" b="1" smtClean="0"/>
              <a:t>пошуки вакцини тривають більше 15 років</a:t>
            </a:r>
          </a:p>
          <a:p>
            <a:r>
              <a:rPr lang="uk-UA" sz="2800" b="1" smtClean="0"/>
              <a:t>найдешевший курс лікування коштує</a:t>
            </a:r>
          </a:p>
          <a:p>
            <a:pPr>
              <a:buFont typeface="Wingdings 2" pitchFamily="18" charset="2"/>
              <a:buNone/>
            </a:pPr>
            <a:r>
              <a:rPr lang="uk-UA" sz="2800" b="1" smtClean="0"/>
              <a:t>	 2000 доларів</a:t>
            </a:r>
          </a:p>
          <a:p>
            <a:r>
              <a:rPr lang="uk-UA" sz="2800" b="1" smtClean="0"/>
              <a:t>якщо у найближчі 10 років вакцину</a:t>
            </a:r>
          </a:p>
          <a:p>
            <a:pPr>
              <a:buFont typeface="Wingdings 2" pitchFamily="18" charset="2"/>
              <a:buNone/>
            </a:pPr>
            <a:r>
              <a:rPr lang="uk-UA" sz="2800" b="1" smtClean="0"/>
              <a:t>	 не знайдуть, то половина населення України середнього віку (30-50 років) вимре</a:t>
            </a:r>
            <a:endParaRPr lang="ru-RU" sz="2800" b="1" smtClean="0"/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5072063"/>
            <a:ext cx="1357312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6" descr="nark1-2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5072063"/>
            <a:ext cx="27146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CE9BB-B3FE-4E3F-AC1A-9168AA045CB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6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827088" y="981075"/>
            <a:ext cx="77041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uk-UA" sz="1000">
              <a:solidFill>
                <a:srgbClr val="CC0000"/>
              </a:solidFill>
              <a:latin typeface="Tahoma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3600" b="1">
                <a:solidFill>
                  <a:srgbClr val="FFC000"/>
                </a:solidFill>
                <a:latin typeface="Tahoma" pitchFamily="34" charset="0"/>
              </a:rPr>
              <a:t>СНІД і сьогодні залишається хворобою, що неодмінно призводить до смерті хворого!</a:t>
            </a:r>
            <a:endParaRPr lang="ru-RU" sz="3600">
              <a:solidFill>
                <a:srgbClr val="FFC000"/>
              </a:solidFill>
              <a:latin typeface="Tahoma" pitchFamily="34" charset="0"/>
            </a:endParaRPr>
          </a:p>
        </p:txBody>
      </p:sp>
      <p:pic>
        <p:nvPicPr>
          <p:cNvPr id="55298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1763" y="2861037"/>
            <a:ext cx="4754513" cy="3592299"/>
          </a:xfrm>
        </p:spPr>
      </p:pic>
      <p:pic>
        <p:nvPicPr>
          <p:cNvPr id="5529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43525" y="3162300"/>
            <a:ext cx="2419350" cy="208597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60EFD-1D29-4579-945A-DB035320E37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286375" y="285750"/>
            <a:ext cx="3857625" cy="1730375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FFC000"/>
                </a:solidFill>
                <a:latin typeface="Georgia" pitchFamily="18" charset="0"/>
              </a:rPr>
              <a:t>Як захистити себе від </a:t>
            </a:r>
            <a:br>
              <a:rPr lang="uk-UA" sz="3600" b="1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uk-UA" sz="3600" b="1" smtClean="0">
                <a:solidFill>
                  <a:srgbClr val="FFC000"/>
                </a:solidFill>
                <a:latin typeface="Georgia" pitchFamily="18" charset="0"/>
              </a:rPr>
              <a:t>ВІЛ- інфекції ?</a:t>
            </a:r>
            <a:endParaRPr lang="ru-RU" sz="3600" b="1" smtClean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3213100"/>
            <a:ext cx="3663950" cy="3336925"/>
          </a:xfrm>
        </p:spPr>
        <p:txBody>
          <a:bodyPr/>
          <a:lstStyle/>
          <a:p>
            <a:pPr eaLnBrk="1" hangingPunct="1"/>
            <a:r>
              <a:rPr lang="uk-UA" b="1" i="1" smtClean="0">
                <a:latin typeface="Georgia" pitchFamily="18" charset="0"/>
              </a:rPr>
              <a:t>уникати контакту з кров’ю людей без латексних рукавичок.</a:t>
            </a:r>
            <a:endParaRPr lang="ru-RU" b="1" i="1" smtClean="0"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ECA25-4162-430F-A480-287162CDD0C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pPr algn="ctr" eaLnBrk="1" hangingPunct="1"/>
            <a:r>
              <a:rPr lang="uk-UA" sz="3600" b="1" smtClean="0">
                <a:solidFill>
                  <a:srgbClr val="FFC000"/>
                </a:solidFill>
                <a:latin typeface="Georgia" pitchFamily="18" charset="0"/>
              </a:rPr>
              <a:t>Як захистити себе від ВІЛ- інфекції ?</a:t>
            </a:r>
            <a:endParaRPr lang="ru-RU" sz="3600" b="1" smtClean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557338"/>
            <a:ext cx="7993063" cy="3455987"/>
          </a:xfrm>
        </p:spPr>
        <p:txBody>
          <a:bodyPr/>
          <a:lstStyle/>
          <a:p>
            <a:pPr eaLnBrk="1" hangingPunct="1"/>
            <a:r>
              <a:rPr lang="uk-UA" b="1" i="1" smtClean="0">
                <a:latin typeface="Georgia" pitchFamily="18" charset="0"/>
              </a:rPr>
              <a:t>Користуватися стирильними ідувідувальними інструментами для медичних і косметичних маніпуляцій</a:t>
            </a:r>
            <a:r>
              <a:rPr lang="uk-UA" smtClean="0"/>
              <a:t>.</a:t>
            </a:r>
            <a:endParaRPr lang="ru-RU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6700"/>
            <a:ext cx="36004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157663"/>
            <a:ext cx="270033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3789363"/>
            <a:ext cx="25130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ECA25-4162-430F-A480-287162CDD0C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3388"/>
            <a:ext cx="4643438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60350"/>
            <a:ext cx="8786812" cy="1584325"/>
          </a:xfrm>
        </p:spPr>
        <p:txBody>
          <a:bodyPr/>
          <a:lstStyle/>
          <a:p>
            <a:pPr algn="ctr" eaLnBrk="1" hangingPunct="1"/>
            <a:r>
              <a:rPr lang="uk-UA" sz="3600" b="1" smtClean="0">
                <a:solidFill>
                  <a:srgbClr val="FFC000"/>
                </a:solidFill>
                <a:latin typeface="Georgia" pitchFamily="18" charset="0"/>
              </a:rPr>
              <a:t>Як захистити себе від ВІЛ- інфекції ?</a:t>
            </a:r>
            <a:endParaRPr lang="ru-RU" sz="3600" b="1" smtClean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2063" y="2133600"/>
            <a:ext cx="3813175" cy="3624263"/>
          </a:xfrm>
        </p:spPr>
        <p:txBody>
          <a:bodyPr/>
          <a:lstStyle/>
          <a:p>
            <a:pPr algn="ctr" eaLnBrk="1" hangingPunct="1"/>
            <a:r>
              <a:rPr lang="uk-UA" b="1" i="1" smtClean="0">
                <a:latin typeface="Georgia" pitchFamily="18" charset="0"/>
              </a:rPr>
              <a:t>Не брати до рук колючі </a:t>
            </a:r>
          </a:p>
          <a:p>
            <a:pPr algn="ctr" eaLnBrk="1" hangingPunct="1"/>
            <a:r>
              <a:rPr lang="uk-UA" b="1" i="1" smtClean="0">
                <a:latin typeface="Georgia" pitchFamily="18" charset="0"/>
              </a:rPr>
              <a:t>та ріжучі предмети </a:t>
            </a:r>
          </a:p>
          <a:p>
            <a:pPr algn="ctr" eaLnBrk="1" hangingPunct="1"/>
            <a:r>
              <a:rPr lang="uk-UA" b="1" i="1" smtClean="0">
                <a:latin typeface="Georgia" pitchFamily="18" charset="0"/>
              </a:rPr>
              <a:t>які ви знайшли.</a:t>
            </a:r>
            <a:endParaRPr lang="ru-RU" b="1" i="1" smtClean="0"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ECA25-4162-430F-A480-287162CDD0C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92500" y="620713"/>
            <a:ext cx="5111750" cy="2087562"/>
          </a:xfrm>
        </p:spPr>
        <p:txBody>
          <a:bodyPr/>
          <a:lstStyle/>
          <a:p>
            <a:pPr algn="just" eaLnBrk="1" hangingPunct="1">
              <a:defRPr/>
            </a:pPr>
            <a:endParaRPr lang="uk-UA" dirty="0" smtClean="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Україна посідає </a:t>
            </a:r>
            <a:r>
              <a:rPr lang="uk-UA" b="1" dirty="0" smtClean="0">
                <a:solidFill>
                  <a:srgbClr val="FF0000"/>
                </a:solidFill>
              </a:rPr>
              <a:t>перше місце</a:t>
            </a: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 по кількості ВІЛ-інфікованих серед країн Східної Європи. </a:t>
            </a:r>
          </a:p>
        </p:txBody>
      </p:sp>
      <p:sp>
        <p:nvSpPr>
          <p:cNvPr id="614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827088" y="3284538"/>
            <a:ext cx="7859712" cy="2841625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chemeClr val="bg1"/>
                </a:solidFill>
              </a:rPr>
              <a:t>Серед молоді перше місце з усіх причин смертності – СНІД.</a:t>
            </a:r>
          </a:p>
          <a:p>
            <a:pPr eaLnBrk="1" hangingPunct="1">
              <a:buFontTx/>
              <a:buNone/>
            </a:pPr>
            <a:endParaRPr lang="uk-UA" sz="1800" b="1" smtClean="0">
              <a:solidFill>
                <a:schemeClr val="bg1"/>
              </a:solidFill>
            </a:endParaRPr>
          </a:p>
          <a:p>
            <a:pPr eaLnBrk="1" hangingPunct="1"/>
            <a:r>
              <a:rPr lang="uk-UA" b="1" smtClean="0">
                <a:solidFill>
                  <a:schemeClr val="bg1"/>
                </a:solidFill>
              </a:rPr>
              <a:t> За весь період реєстрації ВІЛ-інфекції/СНІДу  </a:t>
            </a:r>
            <a:r>
              <a:rPr lang="uk-UA" b="1" smtClean="0">
                <a:solidFill>
                  <a:srgbClr val="FF0000"/>
                </a:solidFill>
              </a:rPr>
              <a:t>в Україні вмерло 11 822 людини, з них 233 дітей.</a:t>
            </a:r>
            <a:endParaRPr lang="ru-RU" b="1" smtClean="0">
              <a:solidFill>
                <a:srgbClr val="FF0000"/>
              </a:solidFill>
            </a:endParaRPr>
          </a:p>
          <a:p>
            <a:pPr eaLnBrk="1" hangingPunct="1"/>
            <a:endParaRPr lang="ru-RU" b="1" smtClean="0"/>
          </a:p>
        </p:txBody>
      </p:sp>
      <p:pic>
        <p:nvPicPr>
          <p:cNvPr id="61443" name="Picture 4" descr="post-8-1154299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309721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60EFD-1D29-4579-945A-DB035320E37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2"/>
          <p:cNvSpPr>
            <a:spLocks noGrp="1"/>
          </p:cNvSpPr>
          <p:nvPr>
            <p:ph type="title"/>
          </p:nvPr>
        </p:nvSpPr>
        <p:spPr>
          <a:xfrm>
            <a:off x="1143000" y="-214313"/>
            <a:ext cx="7772400" cy="1143001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Ми всі у групі ризику</a:t>
            </a:r>
            <a:endParaRPr lang="ru-RU" b="1" smtClean="0">
              <a:solidFill>
                <a:srgbClr val="FF0000"/>
              </a:solidFill>
            </a:endParaRPr>
          </a:p>
        </p:txBody>
      </p:sp>
      <p:sp>
        <p:nvSpPr>
          <p:cNvPr id="69634" name="Номер слайда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EB0140-940D-41EF-B034-6E4E797511D2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cs typeface="Arial" charset="0"/>
            </a:endParaRPr>
          </a:p>
        </p:txBody>
      </p:sp>
      <p:pic>
        <p:nvPicPr>
          <p:cNvPr id="69635" name="Picture 4" descr="F:\СНІД\AI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335756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5" descr="F:\СНІД\115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63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71500" y="714375"/>
            <a:ext cx="7900988" cy="647700"/>
          </a:xfrm>
          <a:prstGeom prst="rect">
            <a:avLst/>
          </a:prstGeom>
        </p:spPr>
        <p:txBody>
          <a:bodyPr/>
          <a:lstStyle/>
          <a:p>
            <a:pPr marL="342900" indent="-342900" algn="r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uk-UA" sz="3200" b="1" i="1" kern="0" dirty="0">
                <a:latin typeface="Georgia" pitchFamily="18" charset="0"/>
                <a:cs typeface="+mn-cs"/>
              </a:rPr>
              <a:t>п</a:t>
            </a:r>
            <a:r>
              <a:rPr lang="uk-UA" sz="3200" b="1" i="1" kern="0" dirty="0" err="1">
                <a:latin typeface="Georgia" pitchFamily="18" charset="0"/>
                <a:cs typeface="+mn-cs"/>
              </a:rPr>
              <a:t>еред</a:t>
            </a:r>
            <a:r>
              <a:rPr lang="uk-UA" sz="3200" b="1" i="1" kern="0" dirty="0">
                <a:latin typeface="Georgia" pitchFamily="18" charset="0"/>
                <a:cs typeface="+mn-cs"/>
              </a:rPr>
              <a:t> загрозою </a:t>
            </a:r>
            <a:r>
              <a:rPr lang="uk-UA" sz="3200" b="1" i="1" kern="0" dirty="0" err="1">
                <a:latin typeface="Georgia" pitchFamily="18" charset="0"/>
                <a:cs typeface="+mn-cs"/>
              </a:rPr>
              <a:t>СНІДу</a:t>
            </a:r>
            <a:r>
              <a:rPr lang="uk-UA" sz="3200" b="1" i="1" kern="0" dirty="0">
                <a:latin typeface="Georgia" pitchFamily="18" charset="0"/>
                <a:cs typeface="+mn-cs"/>
              </a:rPr>
              <a:t> всі рівні…</a:t>
            </a:r>
            <a:endParaRPr lang="ru-RU" sz="3200" b="1" i="1" kern="0" dirty="0">
              <a:latin typeface="Georgia" pitchFamily="18" charset="0"/>
              <a:cs typeface="+mn-cs"/>
            </a:endParaRPr>
          </a:p>
        </p:txBody>
      </p:sp>
      <p:pic>
        <p:nvPicPr>
          <p:cNvPr id="69638" name="Picture 2" descr="F:\СНІД\bc4ecf4f-a443-48bd-a2df-9188f619898b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63" y="2643188"/>
            <a:ext cx="1785937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DD9F9-2A5D-4585-B988-BE2B0C22A338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Фреді</a:t>
            </a:r>
            <a:r>
              <a:rPr lang="uk-UA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 </a:t>
            </a:r>
            <a:r>
              <a:rPr lang="uk-UA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Меркурі</a:t>
            </a:r>
            <a:r>
              <a:rPr lang="ru-RU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 – </a:t>
            </a:r>
            <a:r>
              <a:rPr lang="uk-UA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рок-гітарист</a:t>
            </a:r>
          </a:p>
        </p:txBody>
      </p:sp>
      <p:pic>
        <p:nvPicPr>
          <p:cNvPr id="70659" name="Picture 4" descr="8920019-aids-spritzen-mit-blut-und-rot-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5229225"/>
            <a:ext cx="194468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268413"/>
            <a:ext cx="41529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44913"/>
            <a:ext cx="33115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341438"/>
            <a:ext cx="1627188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3851275" y="4149725"/>
            <a:ext cx="48244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Помер 24 листопада 1991 року від бронхіальної пневмонії, яка розвивалася на фоні </a:t>
            </a:r>
            <a:r>
              <a:rPr lang="uk-UA" b="1" dirty="0" err="1">
                <a:solidFill>
                  <a:schemeClr val="bg1"/>
                </a:solidFill>
                <a:latin typeface="Times New Roman" pitchFamily="18" charset="0"/>
              </a:rPr>
              <a:t>СНІДу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4ED2E-89F5-4D82-BF4C-53857A6E2DC0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34820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Рудольф </a:t>
            </a:r>
            <a:r>
              <a:rPr lang="uk-UA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Нурієв</a:t>
            </a:r>
            <a:r>
              <a:rPr lang="uk-UA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– зірка балету</a:t>
            </a:r>
            <a:endParaRPr lang="ru-RU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1500188" y="5857875"/>
            <a:ext cx="5786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Помер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</a:rPr>
              <a:t>від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</a:rPr>
              <a:t>СНІДу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6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</a:rPr>
              <a:t>січня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1993-го - в 54 роки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3490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84313"/>
            <a:ext cx="298767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838200" y="1676400"/>
            <a:ext cx="228600" cy="5181600"/>
          </a:xfrm>
          <a:prstGeom prst="rect">
            <a:avLst/>
          </a:prstGeom>
          <a:solidFill>
            <a:srgbClr val="FF292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Tahoma" pitchFamily="34" charset="0"/>
            </a:endParaRPr>
          </a:p>
        </p:txBody>
      </p:sp>
      <p:pic>
        <p:nvPicPr>
          <p:cNvPr id="29699" name="Picture 9" descr="1204111798_booklet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" y="1704781"/>
            <a:ext cx="7321699" cy="512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8600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chemeClr val="tx1"/>
                </a:solidFill>
              </a:rPr>
              <a:t>1 </a:t>
            </a:r>
            <a:r>
              <a:rPr lang="ru-RU" sz="5300" b="1" dirty="0" err="1" smtClean="0">
                <a:solidFill>
                  <a:schemeClr val="tx1"/>
                </a:solidFill>
              </a:rPr>
              <a:t>грудня</a:t>
            </a:r>
            <a:r>
              <a:rPr lang="ru-RU" sz="5300" b="1" dirty="0" smtClean="0">
                <a:solidFill>
                  <a:schemeClr val="tx1"/>
                </a:solidFill>
              </a:rPr>
              <a:t> –</a:t>
            </a:r>
            <a:br>
              <a:rPr lang="ru-RU" sz="5300" b="1" dirty="0" smtClean="0">
                <a:solidFill>
                  <a:schemeClr val="tx1"/>
                </a:solidFill>
              </a:rPr>
            </a:br>
            <a:r>
              <a:rPr lang="ru-RU" sz="5300" b="1" dirty="0" smtClean="0">
                <a:solidFill>
                  <a:schemeClr val="tx1"/>
                </a:solidFill>
              </a:rPr>
              <a:t> </a:t>
            </a:r>
            <a:r>
              <a:rPr lang="ru-RU" sz="5300" b="1" dirty="0" err="1" smtClean="0">
                <a:solidFill>
                  <a:schemeClr val="tx1"/>
                </a:solidFill>
              </a:rPr>
              <a:t>Всесвітній</a:t>
            </a:r>
            <a:r>
              <a:rPr lang="ru-RU" sz="5300" b="1" dirty="0" smtClean="0">
                <a:solidFill>
                  <a:schemeClr val="tx1"/>
                </a:solidFill>
              </a:rPr>
              <a:t> день </a:t>
            </a:r>
            <a:r>
              <a:rPr lang="ru-RU" sz="5300" b="1" dirty="0" err="1" smtClean="0">
                <a:solidFill>
                  <a:schemeClr val="tx1"/>
                </a:solidFill>
              </a:rPr>
              <a:t>боротьби</a:t>
            </a:r>
            <a:r>
              <a:rPr lang="ru-RU" sz="5300" b="1" dirty="0" smtClean="0">
                <a:solidFill>
                  <a:schemeClr val="tx1"/>
                </a:solidFill>
              </a:rPr>
              <a:t> </a:t>
            </a:r>
            <a:br>
              <a:rPr lang="ru-RU" sz="5300" b="1" dirty="0" smtClean="0">
                <a:solidFill>
                  <a:schemeClr val="tx1"/>
                </a:solidFill>
              </a:rPr>
            </a:br>
            <a:r>
              <a:rPr lang="ru-RU" sz="5300" b="1" dirty="0" err="1" smtClean="0">
                <a:solidFill>
                  <a:srgbClr val="FF0000"/>
                </a:solidFill>
              </a:rPr>
              <a:t>зі</a:t>
            </a: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 err="1" smtClean="0">
                <a:solidFill>
                  <a:srgbClr val="FF0000"/>
                </a:solidFill>
              </a:rPr>
              <a:t>СНІДом</a:t>
            </a:r>
            <a:endParaRPr lang="ru-RU" sz="5300" b="1" dirty="0" smtClean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E0D05-B759-4B4A-8578-218E3105DBE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6F6BE-7A45-4B36-9730-B20E0B700D6D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Клаус </a:t>
            </a:r>
            <a:r>
              <a:rPr lang="uk-UA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Шварцкопф</a:t>
            </a:r>
            <a:r>
              <a:rPr lang="uk-UA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– актор кіно</a:t>
            </a:r>
            <a:endParaRPr lang="ru-RU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38" y="2071688"/>
            <a:ext cx="42481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331913" y="5661025"/>
            <a:ext cx="6192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Помер  від </a:t>
            </a:r>
            <a:r>
              <a:rPr lang="uk-UA" b="1" dirty="0" err="1">
                <a:solidFill>
                  <a:schemeClr val="bg1"/>
                </a:solidFill>
                <a:latin typeface="Times New Roman" pitchFamily="18" charset="0"/>
              </a:rPr>
              <a:t>СНІДу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 21 червня 1991 р. у 68 років  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566E-B201-4FC8-A84F-A8755773CD56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4301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00034" y="14285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Джазовий</a:t>
            </a:r>
            <a:r>
              <a:rPr lang="ru-RU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трубач Майкл </a:t>
            </a:r>
            <a:r>
              <a:rPr lang="ru-RU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Девіс</a:t>
            </a:r>
            <a:endParaRPr lang="ru-RU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214313" y="1412875"/>
            <a:ext cx="3929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Зберігав таємницю про те, що в нього СНІД, до самого кінця. Помер у 1991 році. Головна причина смерті – запалення легень.</a:t>
            </a:r>
          </a:p>
        </p:txBody>
      </p:sp>
      <p:pic>
        <p:nvPicPr>
          <p:cNvPr id="737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00438"/>
            <a:ext cx="37179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268413"/>
            <a:ext cx="4691062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C089-2836-4D32-95CC-B26FC72E01CE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Художник-графік</a:t>
            </a:r>
            <a:r>
              <a:rPr lang="ru-RU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Кіт</a:t>
            </a:r>
            <a:r>
              <a:rPr lang="ru-RU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Харінг</a:t>
            </a:r>
            <a:endParaRPr lang="ru-RU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0" y="1285875"/>
            <a:ext cx="94297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>
                <a:latin typeface="Times New Roman" pitchFamily="18" charset="0"/>
              </a:rPr>
              <a:t>(1958-1990)</a:t>
            </a:r>
          </a:p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Американський художник, скульптор. </a:t>
            </a:r>
          </a:p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Вважався  одним із найвидатніших  представників школи графіті. </a:t>
            </a:r>
          </a:p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Працював як одержимий до останнього дня. </a:t>
            </a:r>
          </a:p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Він знав про свою хворобу, але все віддав на користь людства. </a:t>
            </a:r>
          </a:p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Помер від </a:t>
            </a:r>
            <a:r>
              <a:rPr lang="uk-UA" b="1" dirty="0" err="1">
                <a:solidFill>
                  <a:schemeClr val="bg1"/>
                </a:solidFill>
                <a:latin typeface="Times New Roman" pitchFamily="18" charset="0"/>
              </a:rPr>
              <a:t>СНІДу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 в 31 рік…</a:t>
            </a:r>
          </a:p>
        </p:txBody>
      </p:sp>
      <p:pic>
        <p:nvPicPr>
          <p:cNvPr id="74756" name="Picture 5" descr="SN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4143375"/>
            <a:ext cx="32004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76700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933825"/>
            <a:ext cx="2095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EEF9-CAB5-41B2-B5E3-31D1AF099F9D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uk-UA" sz="400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Ірвінг</a:t>
            </a:r>
            <a:r>
              <a:rPr lang="uk-UA" sz="40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Джонсон – американський баскетболіст</a:t>
            </a:r>
            <a:endParaRPr lang="ru-RU" sz="400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3933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5219700" y="5373688"/>
            <a:ext cx="3527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</a:rPr>
              <a:t>Живе з діагнозом “СНІД” та бореться з хворобою протягом 18 років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57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700213"/>
            <a:ext cx="2362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82947" name="Picture 4" descr="7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 descr="ribb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1075"/>
            <a:ext cx="18351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WordArt 6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8208963" cy="10080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uk-UA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latin typeface="Uk_AdverGothic"/>
              </a:rPr>
              <a:t>Поради, які допоможуть</a:t>
            </a:r>
          </a:p>
          <a:p>
            <a:pPr algn="ctr"/>
            <a:r>
              <a:rPr lang="uk-UA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latin typeface="Uk_AdverGothic"/>
              </a:rPr>
              <a:t>Вам звести можливість зараження</a:t>
            </a:r>
          </a:p>
          <a:p>
            <a:pPr algn="ctr"/>
            <a:r>
              <a:rPr lang="uk-UA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latin typeface="Uk_AdverGothic"/>
              </a:rPr>
              <a:t> до мінімуму: 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286000" y="1285875"/>
            <a:ext cx="6389688" cy="494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будьте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інформовані</a:t>
            </a:r>
            <a:r>
              <a:rPr lang="uk-UA" sz="3600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будьте </a:t>
            </a:r>
            <a:r>
              <a:rPr lang="uk-UA" sz="3600" b="1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обачливі</a:t>
            </a:r>
            <a:r>
              <a:rPr lang="uk-UA" sz="3600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будьте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розбірливі</a:t>
            </a:r>
            <a:r>
              <a:rPr lang="uk-UA" sz="3600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будьте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чесними</a:t>
            </a:r>
            <a:r>
              <a:rPr lang="uk-UA" sz="3600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будьте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обережними</a:t>
            </a:r>
            <a:endParaRPr lang="ru-RU" sz="3600" b="1" dirty="0">
              <a:solidFill>
                <a:schemeClr val="tx1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не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бійтеся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лікарів</a:t>
            </a:r>
            <a:endParaRPr lang="uk-UA" sz="3600" b="1" dirty="0">
              <a:solidFill>
                <a:schemeClr val="tx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E0D05-B759-4B4A-8578-218E3105DBE1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870320" y="188640"/>
            <a:ext cx="6913563" cy="2663825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dirty="0" err="1" smtClean="0">
                <a:solidFill>
                  <a:srgbClr val="CC0000"/>
                </a:solidFill>
              </a:rPr>
              <a:t>Пам</a:t>
            </a:r>
            <a:r>
              <a:rPr lang="en-US" sz="5400" b="1" dirty="0" smtClean="0">
                <a:solidFill>
                  <a:srgbClr val="CC0000"/>
                </a:solidFill>
              </a:rPr>
              <a:t>’</a:t>
            </a:r>
            <a:r>
              <a:rPr lang="ru-RU" sz="5400" b="1" dirty="0" err="1" smtClean="0">
                <a:solidFill>
                  <a:srgbClr val="CC0000"/>
                </a:solidFill>
              </a:rPr>
              <a:t>ятай</a:t>
            </a:r>
            <a:r>
              <a:rPr lang="ru-RU" sz="5400" b="1" dirty="0" smtClean="0">
                <a:solidFill>
                  <a:srgbClr val="CC0000"/>
                </a:solidFill>
              </a:rPr>
              <a:t>! </a:t>
            </a:r>
            <a:br>
              <a:rPr lang="ru-RU" sz="5400" b="1" dirty="0" smtClean="0">
                <a:solidFill>
                  <a:srgbClr val="CC0000"/>
                </a:solidFill>
              </a:rPr>
            </a:br>
            <a:r>
              <a:rPr lang="ru-RU" sz="3600" b="1" dirty="0" err="1" smtClean="0">
                <a:solidFill>
                  <a:srgbClr val="CC0000"/>
                </a:solidFill>
              </a:rPr>
              <a:t>Небезпека</a:t>
            </a:r>
            <a:r>
              <a:rPr lang="ru-RU" sz="3600" b="1" dirty="0" smtClean="0">
                <a:solidFill>
                  <a:srgbClr val="CC0000"/>
                </a:solidFill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</a:rPr>
              <a:t>поряд</a:t>
            </a:r>
            <a:r>
              <a:rPr lang="ru-RU" sz="3600" b="1" dirty="0" smtClean="0">
                <a:solidFill>
                  <a:srgbClr val="CC0000"/>
                </a:solidFill>
              </a:rPr>
              <a:t>!</a:t>
            </a:r>
            <a:br>
              <a:rPr lang="ru-RU" sz="3600" b="1" dirty="0" smtClean="0">
                <a:solidFill>
                  <a:srgbClr val="CC0000"/>
                </a:solidFill>
              </a:rPr>
            </a:br>
            <a:r>
              <a:rPr lang="ru-RU" sz="3600" b="1" dirty="0" err="1" smtClean="0">
                <a:solidFill>
                  <a:srgbClr val="CC0000"/>
                </a:solidFill>
              </a:rPr>
              <a:t>Твоє</a:t>
            </a:r>
            <a:r>
              <a:rPr lang="ru-RU" sz="3600" b="1" dirty="0" smtClean="0">
                <a:solidFill>
                  <a:srgbClr val="CC0000"/>
                </a:solidFill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</a:rPr>
              <a:t>життя</a:t>
            </a:r>
            <a:r>
              <a:rPr lang="ru-RU" sz="3600" b="1" dirty="0" smtClean="0">
                <a:solidFill>
                  <a:srgbClr val="CC0000"/>
                </a:solidFill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</a:rPr>
              <a:t>залежить</a:t>
            </a:r>
            <a:r>
              <a:rPr lang="ru-RU" sz="3600" b="1" dirty="0" smtClean="0">
                <a:solidFill>
                  <a:srgbClr val="CC0000"/>
                </a:solidFill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</a:rPr>
              <a:t>від</a:t>
            </a:r>
            <a:r>
              <a:rPr lang="ru-RU" sz="3600" b="1" dirty="0" smtClean="0">
                <a:solidFill>
                  <a:srgbClr val="CC0000"/>
                </a:solidFill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</a:rPr>
              <a:t>твоїх</a:t>
            </a:r>
            <a:r>
              <a:rPr lang="ru-RU" sz="3600" b="1" dirty="0" smtClean="0">
                <a:solidFill>
                  <a:srgbClr val="CC0000"/>
                </a:solidFill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</a:rPr>
              <a:t>обдуманих</a:t>
            </a:r>
            <a:r>
              <a:rPr lang="ru-RU" sz="3600" b="1" dirty="0" smtClean="0">
                <a:solidFill>
                  <a:srgbClr val="CC0000"/>
                </a:solidFill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</a:rPr>
              <a:t>дій</a:t>
            </a:r>
            <a:r>
              <a:rPr lang="ru-RU" sz="3600" b="1" dirty="0" smtClean="0">
                <a:solidFill>
                  <a:srgbClr val="CC0000"/>
                </a:solidFill>
              </a:rPr>
              <a:t>!</a:t>
            </a:r>
            <a:endParaRPr lang="uk-UA" sz="3600" b="1" dirty="0" smtClean="0">
              <a:solidFill>
                <a:srgbClr val="CC0000"/>
              </a:solidFill>
            </a:endParaRPr>
          </a:p>
        </p:txBody>
      </p:sp>
      <p:pic>
        <p:nvPicPr>
          <p:cNvPr id="83970" name="Picture 9" descr="Рисунок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2" y="2728254"/>
            <a:ext cx="3370114" cy="401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60EFD-1D29-4579-945A-DB035320E37A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39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217738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381000"/>
            <a:ext cx="6324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Вперше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науковій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літературі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з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’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явилось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повідомлення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в США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виявлені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хворі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ураженням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іммунної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котре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супроводжується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рядом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побічних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захворювань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57912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1981 рік…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04800" y="4724400"/>
            <a:ext cx="6629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Першовідкривачами вірусу стали </a:t>
            </a:r>
            <a:r>
              <a:rPr lang="ru-RU" sz="2000" b="1" i="1">
                <a:solidFill>
                  <a:srgbClr val="002060"/>
                </a:solidFill>
                <a:latin typeface="Tahoma" pitchFamily="34" charset="0"/>
              </a:rPr>
              <a:t>Люк Монтань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 (Франція) и </a:t>
            </a:r>
            <a:r>
              <a:rPr lang="ru-RU" sz="2000" b="1" i="1">
                <a:solidFill>
                  <a:srgbClr val="002060"/>
                </a:solidFill>
                <a:latin typeface="Tahoma" pitchFamily="34" charset="0"/>
              </a:rPr>
              <a:t>Роберт Галло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 (США). В </a:t>
            </a:r>
            <a:r>
              <a:rPr lang="ru-RU" sz="2000" b="1">
                <a:solidFill>
                  <a:srgbClr val="002060"/>
                </a:solidFill>
                <a:latin typeface="Tahoma" pitchFamily="34" charset="0"/>
              </a:rPr>
              <a:t>1983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 році (тільки через два роки після виявлення перших випадків хвороби) у лімфатичних вузлах хворого СНІДом був виявлений вірус — збудник СНІДу </a:t>
            </a:r>
          </a:p>
        </p:txBody>
      </p:sp>
      <p:pic>
        <p:nvPicPr>
          <p:cNvPr id="14345" name="Picture 9" descr="39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733800"/>
            <a:ext cx="2192338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E0D05-B759-4B4A-8578-218E3105DBE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1" grpId="0" animBg="1"/>
      <p:bldP spid="14341" grpId="1" animBg="1"/>
      <p:bldP spid="143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625" y="571500"/>
            <a:ext cx="8212138" cy="5689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uk-UA" sz="4000" b="1" dirty="0" smtClean="0">
                <a:solidFill>
                  <a:schemeClr val="tx1">
                    <a:lumMod val="50000"/>
                  </a:schemeClr>
                </a:solidFill>
              </a:rPr>
              <a:t>        </a:t>
            </a:r>
            <a:r>
              <a:rPr lang="uk-UA" sz="4800" b="1" dirty="0" smtClean="0">
                <a:solidFill>
                  <a:srgbClr val="FF0000"/>
                </a:solidFill>
              </a:rPr>
              <a:t>ВІЛ:</a:t>
            </a:r>
            <a:endParaRPr lang="uk-UA" sz="48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uk-UA" sz="4400" b="1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uk-UA" sz="4400" b="1" dirty="0" smtClean="0">
                <a:solidFill>
                  <a:srgbClr val="FF0000"/>
                </a:solidFill>
              </a:rPr>
              <a:t>В</a:t>
            </a:r>
            <a:r>
              <a:rPr lang="uk-UA" sz="4400" b="1" dirty="0" smtClean="0">
                <a:solidFill>
                  <a:schemeClr val="tx1">
                    <a:lumMod val="75000"/>
                  </a:schemeClr>
                </a:solidFill>
              </a:rPr>
              <a:t>”</a:t>
            </a:r>
            <a:r>
              <a:rPr lang="uk-UA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-  </a:t>
            </a:r>
            <a:r>
              <a:rPr lang="uk-UA" b="1" dirty="0" smtClean="0">
                <a:solidFill>
                  <a:schemeClr val="tx1">
                    <a:lumMod val="75000"/>
                  </a:schemeClr>
                </a:solidFill>
              </a:rPr>
              <a:t>вірус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2060"/>
                </a:solidFill>
              </a:rPr>
              <a:t>(збудник захворювань)</a:t>
            </a:r>
          </a:p>
          <a:p>
            <a:pPr>
              <a:buFontTx/>
              <a:buNone/>
              <a:defRPr/>
            </a:pPr>
            <a:r>
              <a:rPr lang="uk-UA" sz="4400" b="1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uk-UA" sz="4400" b="1" dirty="0" smtClean="0">
                <a:solidFill>
                  <a:srgbClr val="FF0000"/>
                </a:solidFill>
              </a:rPr>
              <a:t>І</a:t>
            </a:r>
            <a:r>
              <a:rPr lang="uk-UA" sz="4400" b="1" dirty="0" smtClean="0">
                <a:solidFill>
                  <a:schemeClr val="tx1">
                    <a:lumMod val="75000"/>
                  </a:schemeClr>
                </a:solidFill>
              </a:rPr>
              <a:t>”</a:t>
            </a:r>
            <a:r>
              <a:rPr lang="uk-UA" sz="4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-  </a:t>
            </a:r>
            <a:r>
              <a:rPr lang="uk-UA" b="1" dirty="0" smtClean="0">
                <a:solidFill>
                  <a:schemeClr val="tx1">
                    <a:lumMod val="75000"/>
                  </a:schemeClr>
                </a:solidFill>
              </a:rPr>
              <a:t>імунодефіциту </a:t>
            </a:r>
            <a:r>
              <a:rPr lang="uk-UA" dirty="0" smtClean="0">
                <a:solidFill>
                  <a:srgbClr val="002060"/>
                </a:solidFill>
              </a:rPr>
              <a:t>(відсутність              захисної реакції систем організму, яка забезпечує захист від мікроорганізмів, що спричиняють хворобу)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uk-UA" sz="4400" b="1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uk-UA" sz="4400" b="1" dirty="0" smtClean="0">
                <a:solidFill>
                  <a:srgbClr val="FF0000"/>
                </a:solidFill>
              </a:rPr>
              <a:t>Л</a:t>
            </a:r>
            <a:r>
              <a:rPr lang="uk-UA" sz="4400" b="1" dirty="0" smtClean="0">
                <a:solidFill>
                  <a:schemeClr val="tx1">
                    <a:lumMod val="75000"/>
                  </a:schemeClr>
                </a:solidFill>
              </a:rPr>
              <a:t>”</a:t>
            </a:r>
            <a:r>
              <a:rPr lang="uk-UA" b="1" dirty="0" smtClean="0">
                <a:solidFill>
                  <a:schemeClr val="tx1">
                    <a:lumMod val="75000"/>
                  </a:schemeClr>
                </a:solidFill>
              </a:rPr>
              <a:t> - людини</a:t>
            </a:r>
            <a:br>
              <a:rPr lang="uk-UA" b="1" dirty="0" smtClean="0">
                <a:solidFill>
                  <a:schemeClr val="tx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cs typeface="Arial" charset="0"/>
            </a:endParaRPr>
          </a:p>
        </p:txBody>
      </p:sp>
      <p:pic>
        <p:nvPicPr>
          <p:cNvPr id="30724" name="Picture 4" descr="2_01_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950" y="4214813"/>
            <a:ext cx="33210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14313"/>
            <a:ext cx="9144000" cy="66436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uk-UA" sz="5400" b="1" i="1" dirty="0" smtClean="0">
                <a:solidFill>
                  <a:srgbClr val="FF0000"/>
                </a:solidFill>
              </a:rPr>
              <a:t>  СНІД: </a:t>
            </a:r>
            <a:endParaRPr lang="uk-UA" sz="5400" b="1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uk-UA" sz="2800" b="1" i="1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uk-UA" sz="4400" b="1" i="1" dirty="0" smtClean="0">
                <a:solidFill>
                  <a:srgbClr val="FF0000"/>
                </a:solidFill>
              </a:rPr>
              <a:t>С</a:t>
            </a:r>
            <a:r>
              <a:rPr lang="uk-UA" sz="2800" b="1" i="1" dirty="0" smtClean="0">
                <a:solidFill>
                  <a:schemeClr val="tx1">
                    <a:lumMod val="75000"/>
                  </a:schemeClr>
                </a:solidFill>
              </a:rPr>
              <a:t>” – синдром </a:t>
            </a:r>
            <a:r>
              <a:rPr lang="uk-UA" sz="2800" dirty="0" smtClean="0">
                <a:solidFill>
                  <a:srgbClr val="002060"/>
                </a:solidFill>
              </a:rPr>
              <a:t>(ряд ознак (симптомів), що вказують на наявність якоїсь хвороби чи стану)</a:t>
            </a:r>
          </a:p>
          <a:p>
            <a:pPr>
              <a:buFontTx/>
              <a:buNone/>
              <a:defRPr/>
            </a:pPr>
            <a:r>
              <a:rPr lang="uk-UA" sz="2800" b="1" i="1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uk-UA" sz="4400" b="1" i="1" dirty="0" smtClean="0">
                <a:solidFill>
                  <a:srgbClr val="FF0000"/>
                </a:solidFill>
              </a:rPr>
              <a:t>Н</a:t>
            </a:r>
            <a:r>
              <a:rPr lang="uk-UA" sz="2800" b="1" i="1" dirty="0" smtClean="0">
                <a:solidFill>
                  <a:schemeClr val="tx1">
                    <a:lumMod val="75000"/>
                  </a:schemeClr>
                </a:solidFill>
              </a:rPr>
              <a:t>” – синдром </a:t>
            </a:r>
            <a:r>
              <a:rPr lang="uk-UA" sz="2800" dirty="0" smtClean="0">
                <a:solidFill>
                  <a:srgbClr val="002060"/>
                </a:solidFill>
              </a:rPr>
              <a:t>(такого, що набутий протягом життя, а не від народження)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uk-UA" sz="2800" b="1" i="1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uk-UA" sz="4400" b="1" i="1" dirty="0" smtClean="0">
                <a:solidFill>
                  <a:srgbClr val="FF0000"/>
                </a:solidFill>
              </a:rPr>
              <a:t>І</a:t>
            </a:r>
            <a:r>
              <a:rPr lang="uk-UA" sz="2800" b="1" i="1" dirty="0" smtClean="0">
                <a:solidFill>
                  <a:schemeClr val="tx1">
                    <a:lumMod val="75000"/>
                  </a:schemeClr>
                </a:solidFill>
              </a:rPr>
              <a:t>” – імунного </a:t>
            </a:r>
            <a:r>
              <a:rPr lang="uk-UA" sz="2800" dirty="0" smtClean="0">
                <a:solidFill>
                  <a:srgbClr val="002060"/>
                </a:solidFill>
              </a:rPr>
              <a:t>(стосується імунної системи, яка забезпечує захист організму людини від мікроорганізмів, що спричиняють хворобу)</a:t>
            </a:r>
          </a:p>
          <a:p>
            <a:pPr>
              <a:buFontTx/>
              <a:buNone/>
              <a:defRPr/>
            </a:pPr>
            <a:r>
              <a:rPr lang="uk-UA" sz="2800" b="1" i="1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uk-UA" sz="4400" b="1" i="1" dirty="0" smtClean="0">
                <a:solidFill>
                  <a:srgbClr val="FF0000"/>
                </a:solidFill>
              </a:rPr>
              <a:t>Д</a:t>
            </a:r>
            <a:r>
              <a:rPr lang="uk-UA" sz="2800" b="1" i="1" dirty="0" smtClean="0">
                <a:solidFill>
                  <a:schemeClr val="tx1">
                    <a:lumMod val="75000"/>
                  </a:schemeClr>
                </a:solidFill>
              </a:rPr>
              <a:t>” – дефіциту  </a:t>
            </a:r>
            <a:r>
              <a:rPr lang="uk-UA" sz="2800" dirty="0" smtClean="0">
                <a:solidFill>
                  <a:srgbClr val="002060"/>
                </a:solidFill>
              </a:rPr>
              <a:t>(відсутність чого-небудь, у даному разі, захисної реакції імунної системи людини на наявність в організмі шкідливих мікроорганізмів)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cs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612217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    Опортуністичні </a:t>
            </a:r>
            <a:b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інфекції -  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8786874" cy="4048134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    </a:t>
            </a:r>
            <a:r>
              <a:rPr lang="uk-UA" sz="2400" b="1" dirty="0" smtClean="0">
                <a:solidFill>
                  <a:srgbClr val="002060"/>
                </a:solidFill>
              </a:rPr>
              <a:t>це захворювання, що виникають через зниження імунітету і загальної резистентності організму. У здорових людей вони не виникають, тому що організм здатний впоратися з багатьма інфекційними агентами.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000" b="1" dirty="0" smtClean="0"/>
              <a:t>    </a:t>
            </a:r>
          </a:p>
          <a:p>
            <a:pPr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Опортуністичні інфекції часто супроводжують</a:t>
            </a:r>
          </a:p>
          <a:p>
            <a:pPr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 таке захворювання, як синдром набутого </a:t>
            </a:r>
          </a:p>
          <a:p>
            <a:pPr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імунодефіциту людини (СНІД).</a:t>
            </a:r>
          </a:p>
          <a:p>
            <a:pPr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 Слід зазначити, що не сам СНІД є причиною</a:t>
            </a:r>
          </a:p>
          <a:p>
            <a:pPr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 смерті, а саме приєднання таких інфекцій.</a:t>
            </a:r>
            <a:endParaRPr lang="ru-RU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" name="Picture 4" descr="quebech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71942"/>
            <a:ext cx="3071834" cy="236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Клетка, зараженная 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0029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rgbClr val="002060"/>
                </a:solidFill>
              </a:rPr>
              <a:t>Що означає Червона стрічка?</a:t>
            </a:r>
            <a:endParaRPr lang="ru-RU" sz="4000" b="1" smtClean="0">
              <a:solidFill>
                <a:srgbClr val="00206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357688" y="1785938"/>
            <a:ext cx="4495800" cy="452596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Цей символ </a:t>
            </a:r>
            <a:r>
              <a:rPr lang="ru-RU" sz="3600" b="1" dirty="0" err="1" smtClean="0">
                <a:solidFill>
                  <a:srgbClr val="FF0000"/>
                </a:solidFill>
              </a:rPr>
              <a:t>антиСНІДівського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руху</a:t>
            </a:r>
            <a:r>
              <a:rPr lang="ru-RU" sz="3600" b="1" dirty="0" smtClean="0">
                <a:solidFill>
                  <a:srgbClr val="FF0000"/>
                </a:solidFill>
              </a:rPr>
              <a:t> створив художник 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Франк </a:t>
            </a:r>
            <a:r>
              <a:rPr lang="ru-RU" sz="3600" b="1" dirty="0" err="1" smtClean="0">
                <a:solidFill>
                  <a:srgbClr val="FF0000"/>
                </a:solidFill>
              </a:rPr>
              <a:t>Мур</a:t>
            </a:r>
            <a:r>
              <a:rPr lang="ru-RU" sz="3600" b="1" dirty="0" smtClean="0">
                <a:solidFill>
                  <a:srgbClr val="FF0000"/>
                </a:solidFill>
              </a:rPr>
              <a:t> у </a:t>
            </a:r>
            <a:r>
              <a:rPr lang="ru-RU" sz="3600" b="1" dirty="0" err="1" smtClean="0">
                <a:solidFill>
                  <a:srgbClr val="FF0000"/>
                </a:solidFill>
              </a:rPr>
              <a:t>квітні</a:t>
            </a:r>
            <a:r>
              <a:rPr lang="ru-RU" sz="3600" b="1" dirty="0" smtClean="0">
                <a:solidFill>
                  <a:srgbClr val="FF0000"/>
                </a:solidFill>
              </a:rPr>
              <a:t> 1991 року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 (</a:t>
            </a:r>
            <a:r>
              <a:rPr lang="ru-RU" sz="3600" b="1" dirty="0" err="1" smtClean="0">
                <a:solidFill>
                  <a:srgbClr val="FF0000"/>
                </a:solidFill>
              </a:rPr>
              <a:t>він</a:t>
            </a:r>
            <a:r>
              <a:rPr lang="ru-RU" sz="3600" b="1" dirty="0" smtClean="0">
                <a:solidFill>
                  <a:srgbClr val="FF0000"/>
                </a:solidFill>
              </a:rPr>
              <a:t> помер </a:t>
            </a:r>
            <a:r>
              <a:rPr lang="ru-RU" sz="3600" b="1" dirty="0" err="1" smtClean="0">
                <a:solidFill>
                  <a:srgbClr val="FF0000"/>
                </a:solidFill>
              </a:rPr>
              <a:t>від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СНІДу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через 3 роки)</a:t>
            </a:r>
          </a:p>
        </p:txBody>
      </p:sp>
      <p:pic>
        <p:nvPicPr>
          <p:cNvPr id="41989" name="Picture 5" descr="AIDS_ribb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928813"/>
            <a:ext cx="38973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E0D05-B759-4B4A-8578-218E3105DBE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ECA25-4162-430F-A480-287162CDD0C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СНІД ПЕРЕДАЄТЬСЯ… статевим шляхом при незахищеному (без презерватива) сексі при використанні чужих засобів для гоління, зубних щіток із залишками к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ECA25-4162-430F-A480-287162CDD0C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0" name="Picture 2" descr="СНІД НЕ передається… при рукостисканні або обіймах через піт або сльози при кашлі та чханні при спільному використанні посуду або постільної білиз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6" y="116632"/>
            <a:ext cx="8886889" cy="66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0.8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Международный">
  <a:themeElements>
    <a:clrScheme name="Международный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FF99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FFCAAA"/>
      </a:accent5>
      <a:accent6>
        <a:srgbClr val="B98A00"/>
      </a:accent6>
      <a:hlink>
        <a:srgbClr val="898743"/>
      </a:hlink>
      <a:folHlink>
        <a:srgbClr val="666633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9">
        <a:dk1>
          <a:srgbClr val="000000"/>
        </a:dk1>
        <a:lt1>
          <a:srgbClr val="CCEC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E2F4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10">
        <a:dk1>
          <a:srgbClr val="99CCFF"/>
        </a:dk1>
        <a:lt1>
          <a:srgbClr val="FFFFFF"/>
        </a:lt1>
        <a:dk2>
          <a:srgbClr val="0033CC"/>
        </a:dk2>
        <a:lt2>
          <a:srgbClr val="F1C831"/>
        </a:lt2>
        <a:accent1>
          <a:srgbClr val="FFFFCC"/>
        </a:accent1>
        <a:accent2>
          <a:srgbClr val="B5E0E3"/>
        </a:accent2>
        <a:accent3>
          <a:srgbClr val="AAADE2"/>
        </a:accent3>
        <a:accent4>
          <a:srgbClr val="DADADA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11">
        <a:dk1>
          <a:srgbClr val="99CCFF"/>
        </a:dk1>
        <a:lt1>
          <a:srgbClr val="FFFFFF"/>
        </a:lt1>
        <a:dk2>
          <a:srgbClr val="0033CC"/>
        </a:dk2>
        <a:lt2>
          <a:srgbClr val="F3F32F"/>
        </a:lt2>
        <a:accent1>
          <a:srgbClr val="FFFFCC"/>
        </a:accent1>
        <a:accent2>
          <a:srgbClr val="B5E0E3"/>
        </a:accent2>
        <a:accent3>
          <a:srgbClr val="AAADE2"/>
        </a:accent3>
        <a:accent4>
          <a:srgbClr val="DADADA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693</Words>
  <Application>Microsoft Office PowerPoint</Application>
  <PresentationFormat>Экран (4:3)</PresentationFormat>
  <Paragraphs>116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Book Antiqua</vt:lpstr>
      <vt:lpstr>Calibri</vt:lpstr>
      <vt:lpstr>Georgia</vt:lpstr>
      <vt:lpstr>Lucida Sans</vt:lpstr>
      <vt:lpstr>Tahoma</vt:lpstr>
      <vt:lpstr>Times New Roman</vt:lpstr>
      <vt:lpstr>Uk_AdverGothic</vt:lpstr>
      <vt:lpstr>Wingdings</vt:lpstr>
      <vt:lpstr>Wingdings 2</vt:lpstr>
      <vt:lpstr>Wingdings 3</vt:lpstr>
      <vt:lpstr>Международный</vt:lpstr>
      <vt:lpstr>Апекс</vt:lpstr>
      <vt:lpstr> СНІД – чума ХХІ століття</vt:lpstr>
      <vt:lpstr>  1 грудня –  Всесвітній день боротьби  зі СНІДом</vt:lpstr>
      <vt:lpstr>Презентация PowerPoint</vt:lpstr>
      <vt:lpstr>Презентация PowerPoint</vt:lpstr>
      <vt:lpstr>Презентация PowerPoint</vt:lpstr>
      <vt:lpstr>    Опортуністичні  інфекції -  </vt:lpstr>
      <vt:lpstr>Що означає Червона стрічка?</vt:lpstr>
      <vt:lpstr>Презентация PowerPoint</vt:lpstr>
      <vt:lpstr>Презентация PowerPoint</vt:lpstr>
      <vt:lpstr>ОЗНАКИ СНІДу</vt:lpstr>
      <vt:lpstr>СНІД</vt:lpstr>
      <vt:lpstr>Презентация PowerPoint</vt:lpstr>
      <vt:lpstr>Як захистити себе від  ВІЛ- інфекції ?</vt:lpstr>
      <vt:lpstr>Як захистити себе від ВІЛ- інфекції ?</vt:lpstr>
      <vt:lpstr>Як захистити себе від ВІЛ- інфекції ?</vt:lpstr>
      <vt:lpstr>Презентация PowerPoint</vt:lpstr>
      <vt:lpstr>Ми всі у групі ризику</vt:lpstr>
      <vt:lpstr>Фреді Меркурі – рок-гітарист</vt:lpstr>
      <vt:lpstr>Рудольф Нурієв – зірка балету</vt:lpstr>
      <vt:lpstr>Клаус Шварцкопф – актор кіно</vt:lpstr>
      <vt:lpstr>Джазовий трубач Майкл Девіс</vt:lpstr>
      <vt:lpstr>Художник-графік Кіт Харінг</vt:lpstr>
      <vt:lpstr>Ірвінг Джонсон – американський баскетболіст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63</cp:revision>
  <dcterms:modified xsi:type="dcterms:W3CDTF">2020-11-28T11:13:24Z</dcterms:modified>
</cp:coreProperties>
</file>