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16D17-82EE-43E2-9ACB-7783CECA91B3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11102-4843-48C3-9BC3-F1474FA93A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23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11102-4843-48C3-9BC3-F1474FA93AE1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22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0471-D4D2-463D-BDF0-F5A915B904FF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2CCB-091F-4208-B70E-EA59D1F61DF7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0471-D4D2-463D-BDF0-F5A915B904FF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2CCB-091F-4208-B70E-EA59D1F61D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0471-D4D2-463D-BDF0-F5A915B904FF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2CCB-091F-4208-B70E-EA59D1F61D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0471-D4D2-463D-BDF0-F5A915B904FF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2CCB-091F-4208-B70E-EA59D1F61DF7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0471-D4D2-463D-BDF0-F5A915B904FF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2CCB-091F-4208-B70E-EA59D1F61D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0471-D4D2-463D-BDF0-F5A915B904FF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2CCB-091F-4208-B70E-EA59D1F61DF7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0471-D4D2-463D-BDF0-F5A915B904FF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2CCB-091F-4208-B70E-EA59D1F61DF7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0471-D4D2-463D-BDF0-F5A915B904FF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2CCB-091F-4208-B70E-EA59D1F61D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0471-D4D2-463D-BDF0-F5A915B904FF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2CCB-091F-4208-B70E-EA59D1F61D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0471-D4D2-463D-BDF0-F5A915B904FF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2CCB-091F-4208-B70E-EA59D1F61D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0471-D4D2-463D-BDF0-F5A915B904FF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2CCB-091F-4208-B70E-EA59D1F61DF7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4E0471-D4D2-463D-BDF0-F5A915B904FF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5D2CCB-091F-4208-B70E-EA59D1F61DF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6.png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1.vml" /><Relationship Id="rId6" Type="http://schemas.microsoft.com/office/2007/relationships/hdphoto" Target="../media/hdphoto12.wdp" /><Relationship Id="rId5" Type="http://schemas.openxmlformats.org/officeDocument/2006/relationships/image" Target="../media/image28.png" /><Relationship Id="rId4" Type="http://schemas.openxmlformats.org/officeDocument/2006/relationships/image" Target="../media/image27.png" 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 /><Relationship Id="rId7" Type="http://schemas.microsoft.com/office/2007/relationships/hdphoto" Target="../media/hdphoto15.wdp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1.png" /><Relationship Id="rId5" Type="http://schemas.microsoft.com/office/2007/relationships/hdphoto" Target="../media/hdphoto14.wdp" /><Relationship Id="rId4" Type="http://schemas.openxmlformats.org/officeDocument/2006/relationships/image" Target="../media/image30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 /><Relationship Id="rId3" Type="http://schemas.microsoft.com/office/2007/relationships/hdphoto" Target="../media/hdphoto3.wdp" /><Relationship Id="rId7" Type="http://schemas.openxmlformats.org/officeDocument/2006/relationships/image" Target="../media/image8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jpeg" /><Relationship Id="rId5" Type="http://schemas.microsoft.com/office/2007/relationships/hdphoto" Target="../media/hdphoto4.wdp" /><Relationship Id="rId10" Type="http://schemas.microsoft.com/office/2007/relationships/hdphoto" Target="../media/hdphoto6.wdp" /><Relationship Id="rId4" Type="http://schemas.openxmlformats.org/officeDocument/2006/relationships/image" Target="../media/image6.jpeg" /><Relationship Id="rId9" Type="http://schemas.openxmlformats.org/officeDocument/2006/relationships/image" Target="../media/image9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jpeg" 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Relationship Id="rId6" Type="http://schemas.microsoft.com/office/2007/relationships/hdphoto" Target="../media/hdphoto9.wdp" /><Relationship Id="rId5" Type="http://schemas.openxmlformats.org/officeDocument/2006/relationships/image" Target="../media/image17.png" /><Relationship Id="rId4" Type="http://schemas.microsoft.com/office/2007/relationships/hdphoto" Target="../media/hdphoto8.wdp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Relationship Id="rId4" Type="http://schemas.microsoft.com/office/2007/relationships/hdphoto" Target="../media/hdphoto10.wdp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07704" y="2201493"/>
            <a:ext cx="4968552" cy="172819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Зупиніть туберкульоз, поки я живий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66"/>
          <a:stretch/>
        </p:blipFill>
        <p:spPr bwMode="auto">
          <a:xfrm>
            <a:off x="-36512" y="0"/>
            <a:ext cx="9156700" cy="141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presentation-1-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3" b="35323"/>
          <a:stretch/>
        </p:blipFill>
        <p:spPr bwMode="auto">
          <a:xfrm>
            <a:off x="16903" y="5229200"/>
            <a:ext cx="9153525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160">
                        <a14:foregroundMark x1="22699" y1="51220" x2="38037" y2="51220"/>
                        <a14:foregroundMark x1="35583" y1="54878" x2="47239" y2="57317"/>
                        <a14:foregroundMark x1="20859" y1="45732" x2="22699" y2="45122"/>
                        <a14:foregroundMark x1="53374" y1="45122" x2="73006" y2="45122"/>
                        <a14:foregroundMark x1="74847" y1="46341" x2="78528" y2="53049"/>
                        <a14:foregroundMark x1="69939" y1="52439" x2="76687" y2="52439"/>
                        <a14:foregroundMark x1="80368" y1="58537" x2="80368" y2="58537"/>
                        <a14:foregroundMark x1="78528" y1="43902" x2="78528" y2="43902"/>
                        <a14:foregroundMark x1="29448" y1="44512" x2="29448" y2="44512"/>
                        <a14:foregroundMark x1="26994" y1="53659" x2="26994" y2="53659"/>
                        <a14:foregroundMark x1="25767" y1="54268" x2="25767" y2="54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67705"/>
            <a:ext cx="2526104" cy="2541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20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633161" y="4149080"/>
            <a:ext cx="5256584" cy="21602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uk-UA" sz="2800" b="1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Діагностика туберкульозу – </a:t>
            </a:r>
            <a: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це клінічні заходи з встановлення або спростування діагнозу туберкульозу у відібраних осіб.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5184576" cy="24482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6000" lvl="0" algn="ctr" fontAlgn="base">
              <a:spcBef>
                <a:spcPts val="600"/>
              </a:spcBef>
              <a:spcAft>
                <a:spcPct val="0"/>
              </a:spcAft>
            </a:pPr>
            <a:r>
              <a:rPr kumimoji="0" lang="uk-UA" sz="2800" b="1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Виявлення туберкульозу </a:t>
            </a:r>
            <a:r>
              <a:rPr kumimoji="0" lang="uk-UA" sz="2800" b="0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– </a:t>
            </a:r>
            <a: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це комплекс організаційних та епідеміологічних захолодів з відбору людей, у яких можливий туберкульоз.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3359309" cy="2230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2915847" cy="2186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241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1600" y="44624"/>
            <a:ext cx="7632848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Лікування хворих на туберкульоз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endParaRPr lang="uk-UA" sz="1400" dirty="0"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1124744"/>
            <a:ext cx="5688632" cy="28083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16000" lvl="0" indent="-18000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kumimoji="0" lang="uk-UA" sz="2400" b="1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Вчасно почате та правильно проведене лікування хворого дозволяє:</a:t>
            </a:r>
          </a:p>
          <a:p>
            <a:pPr marL="216000" lvl="0" indent="-1800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Tx/>
              <a:buChar char="-"/>
            </a:pPr>
            <a:r>
              <a:rPr kumimoji="0" lang="uk-UA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попередити інвалідність, </a:t>
            </a:r>
          </a:p>
          <a:p>
            <a:pPr marL="216000" lvl="0" indent="-1800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Tx/>
              <a:buChar char="-"/>
            </a:pPr>
            <a:r>
              <a:rPr kumimoji="0" lang="uk-UA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можливі ускладнення, </a:t>
            </a:r>
          </a:p>
          <a:p>
            <a:pPr marL="216000" lvl="0" indent="-1800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Tx/>
              <a:buChar char="-"/>
            </a:pPr>
            <a:r>
              <a:rPr kumimoji="0" lang="uk-UA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летальний результат.</a:t>
            </a:r>
          </a:p>
          <a:p>
            <a:pPr marL="216000" lvl="0" indent="-1800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Tx/>
              <a:buChar char="-"/>
            </a:pPr>
            <a:r>
              <a:rPr kumimoji="0" lang="uk-UA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знизити масштаби поширення захворювання.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4149080"/>
            <a:ext cx="5544616" cy="22322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lvl="0" indent="-108000" algn="ctr" fontAlgn="base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kumimoji="0" lang="uk-UA" sz="2400" b="1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Мета протитуберкульозної хіміотерапії: </a:t>
            </a:r>
          </a:p>
          <a:p>
            <a:pPr marL="180000" lvl="0" indent="-108000" fontAlgn="base">
              <a:spcBef>
                <a:spcPts val="600"/>
              </a:spcBef>
              <a:spcAft>
                <a:spcPct val="0"/>
              </a:spcAft>
            </a:pPr>
            <a:r>
              <a:rPr kumimoji="0" lang="uk-UA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- лікування випадків  туберкульозу та запобігання розвитку медикаментозної резистентності (стійкості) МБТ.  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2793504" cy="2334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06" y="1124744"/>
            <a:ext cx="2981804" cy="2130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87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311860" y="188640"/>
            <a:ext cx="1944216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Comic Sans MS" pitchFamily="66" charset="0"/>
              </a:rPr>
              <a:t>Історія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124744"/>
            <a:ext cx="6264696" cy="24482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uk-UA" sz="2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24 березня 1882 року </a:t>
            </a:r>
            <a:r>
              <a:rPr kumimoji="0" lang="uk-UA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Роберт Кох </a:t>
            </a:r>
            <a: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на засіданні Берлінського фізіологічного суспільства </a:t>
            </a:r>
            <a:r>
              <a:rPr kumimoji="0" lang="uk-UA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доповів</a:t>
            </a:r>
            <a: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про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збудника туберкульозу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–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мікобактерію туберкульозу (</a:t>
            </a:r>
            <a:r>
              <a:rPr kumimoji="0" lang="uk-UA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Mycobacterіum</a:t>
            </a:r>
            <a: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uk-UA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tuberculosіs</a:t>
            </a:r>
            <a: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)</a:t>
            </a:r>
            <a:endParaRPr lang="uk-UA" sz="1600" dirty="0">
              <a:latin typeface="Comic Sans MS" pitchFamily="66" charset="0"/>
            </a:endParaRPr>
          </a:p>
        </p:txBody>
      </p:sp>
      <p:pic>
        <p:nvPicPr>
          <p:cNvPr id="6" name="Picture 21" descr="96_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254" y="2492896"/>
            <a:ext cx="3202226" cy="3474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11760" y="5496776"/>
            <a:ext cx="3168352" cy="11725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Comic Sans MS" pitchFamily="66" charset="0"/>
              </a:rPr>
              <a:t>Німецький лікар, лауреат Нобелевської премії. Довів існування збудника туберкульозу.</a:t>
            </a:r>
          </a:p>
        </p:txBody>
      </p:sp>
      <p:pic>
        <p:nvPicPr>
          <p:cNvPr id="8" name="Picture 10" descr="koc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" t="2620" r="37536" b="11731"/>
          <a:stretch/>
        </p:blipFill>
        <p:spPr bwMode="auto">
          <a:xfrm>
            <a:off x="395536" y="3573016"/>
            <a:ext cx="2531697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0120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11760" y="260648"/>
            <a:ext cx="3744416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Comic Sans MS" pitchFamily="66" charset="0"/>
              </a:rPr>
              <a:t>Історія боротьби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947180"/>
              </p:ext>
            </p:extLst>
          </p:nvPr>
        </p:nvGraphicFramePr>
        <p:xfrm>
          <a:off x="107504" y="1397000"/>
          <a:ext cx="8928992" cy="472450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4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5243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1895</a:t>
                      </a:r>
                      <a:r>
                        <a:rPr lang="uk-UA" baseline="0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рік</a:t>
                      </a:r>
                      <a:endParaRPr lang="uk-UA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відкриття  В.К. Рентгеном в </a:t>
                      </a:r>
                      <a:r>
                        <a:rPr kumimoji="0" lang="uk-UA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Х-променів</a:t>
                      </a:r>
                      <a:r>
                        <a:rPr kumimoji="0" lang="uk-UA" sz="2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, що дало можливість проводити об'єктивну діагностику туберкульозу легенів, внутрішніх органів, костей і суглобів.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243"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1919 рік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Кальметт та Герен вивели ослаблений штам мікобактерії для вакцинації (</a:t>
                      </a:r>
                      <a:r>
                        <a:rPr kumimoji="0" lang="uk-UA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вакцина БЦЖ</a:t>
                      </a:r>
                      <a:r>
                        <a:rPr kumimoji="0" lang="uk-UA" sz="2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243"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1944 рік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відкриття </a:t>
                      </a:r>
                      <a:r>
                        <a:rPr kumimoji="0" lang="uk-UA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стрептоміцину</a:t>
                      </a:r>
                      <a:r>
                        <a:rPr kumimoji="0" lang="uk-UA" sz="2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 українським бактеріологом,  уродженцем Вінницької обл., Соломоном Ваксманом.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138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з 1954 року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2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в широку практику ввійшли </a:t>
                      </a:r>
                      <a:r>
                        <a:rPr kumimoji="0" lang="uk-UA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ПАСК, ізоніазід, тибон.</a:t>
                      </a:r>
                      <a:endParaRPr lang="uk-UA" b="1" dirty="0"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243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з 1967 року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почато застосування найефективнішого  протитуберкульозного препарату – </a:t>
                      </a:r>
                      <a:r>
                        <a:rPr kumimoji="0" lang="uk-UA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ріфампіціну.</a:t>
                      </a:r>
                      <a:endParaRPr kumimoji="0" lang="ru-RU" sz="2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7282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65512" y="116632"/>
            <a:ext cx="2210544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Comic Sans MS" pitchFamily="66" charset="0"/>
              </a:rPr>
              <a:t>Статистика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198212"/>
              </p:ext>
            </p:extLst>
          </p:nvPr>
        </p:nvGraphicFramePr>
        <p:xfrm>
          <a:off x="-36511" y="2492896"/>
          <a:ext cx="6264696" cy="4384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r:id="rId3" imgW="8498561" imgH="5212532" progId="Excel.Sheet.8">
                  <p:embed/>
                </p:oleObj>
              </mc:Choice>
              <mc:Fallback>
                <p:oleObj r:id="rId3" imgW="8498561" imgH="5212532" progId="Excel.Sheet.8">
                  <p:embed/>
                  <p:pic>
                    <p:nvPicPr>
                      <p:cNvPr id="6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1" y="2492896"/>
                        <a:ext cx="6264696" cy="4384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3635896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07504" y="1052736"/>
            <a:ext cx="4896545" cy="14401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uk-UA" sz="2200" b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Захворюваність на туберкульоз в Херсонській області тривало перевищує середньо українські  показники</a:t>
            </a:r>
            <a:endParaRPr lang="uk-UA" sz="2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6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55776" y="404664"/>
            <a:ext cx="5112568" cy="316835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Comic Sans MS" pitchFamily="66" charset="0"/>
              </a:rPr>
              <a:t>В 1993 році </a:t>
            </a:r>
            <a:r>
              <a:rPr lang="uk-UA" sz="2400" dirty="0">
                <a:latin typeface="Comic Sans MS" pitchFamily="66" charset="0"/>
              </a:rPr>
              <a:t>Всесвітня організація  охорони здоров’я оголосила </a:t>
            </a:r>
            <a:r>
              <a:rPr lang="uk-UA" sz="2800" b="1" dirty="0">
                <a:solidFill>
                  <a:srgbClr val="FF0000"/>
                </a:solidFill>
                <a:latin typeface="Comic Sans MS" pitchFamily="66" charset="0"/>
              </a:rPr>
              <a:t>24 березня </a:t>
            </a:r>
            <a:r>
              <a:rPr lang="uk-UA" sz="4000" b="1" dirty="0">
                <a:ln w="3175">
                  <a:solidFill>
                    <a:schemeClr val="bg1"/>
                  </a:solidFill>
                </a:ln>
                <a:solidFill>
                  <a:srgbClr val="0070C0"/>
                </a:solidFill>
                <a:latin typeface="Monotype Corsiva" pitchFamily="66" charset="0"/>
              </a:rPr>
              <a:t>«Всесвітнім днем боротьби з туберкульозом»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44" b="96795" l="2611" r="94517">
                        <a14:foregroundMark x1="7050" y1="91667" x2="89817" y2="9230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7" y="1412776"/>
            <a:ext cx="3535778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56182"/>
            <a:ext cx="3168352" cy="219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7941" y1="7059" x2="12647" y2="30196"/>
                        <a14:foregroundMark x1="56471" y1="9020" x2="56471" y2="20784"/>
                        <a14:foregroundMark x1="93529" y1="30980" x2="91765" y2="44706"/>
                        <a14:foregroundMark x1="5882" y1="68627" x2="9118" y2="84706"/>
                        <a14:foregroundMark x1="27941" y1="97255" x2="51765" y2="96863"/>
                        <a14:foregroundMark x1="31471" y1="80784" x2="48235" y2="77647"/>
                        <a14:foregroundMark x1="29412" y1="87059" x2="46765" y2="86667"/>
                        <a14:foregroundMark x1="31471" y1="74510" x2="30294" y2="80000"/>
                        <a14:foregroundMark x1="77941" y1="74510" x2="76471" y2="94510"/>
                        <a14:foregroundMark x1="69118" y1="77255" x2="72941" y2="85882"/>
                        <a14:foregroundMark x1="82941" y1="74510" x2="81471" y2="83922"/>
                        <a14:foregroundMark x1="90588" y1="77647" x2="86176" y2="87059"/>
                        <a14:foregroundMark x1="69412" y1="96863" x2="69412" y2="96863"/>
                        <a14:foregroundMark x1="86765" y1="75294" x2="86765" y2="75294"/>
                        <a14:foregroundMark x1="52941" y1="6667" x2="53529" y2="23529"/>
                        <a14:foregroundMark x1="54118" y1="30588" x2="59412" y2="32941"/>
                        <a14:foregroundMark x1="86176" y1="79608" x2="86176" y2="7960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62602"/>
            <a:ext cx="4019516" cy="3014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57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2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" y="0"/>
            <a:ext cx="91109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160">
                        <a14:foregroundMark x1="22699" y1="51220" x2="38037" y2="51220"/>
                        <a14:foregroundMark x1="35583" y1="54878" x2="47239" y2="57317"/>
                        <a14:foregroundMark x1="20859" y1="45732" x2="22699" y2="45122"/>
                        <a14:foregroundMark x1="53374" y1="45122" x2="73006" y2="45122"/>
                        <a14:foregroundMark x1="74847" y1="46341" x2="78528" y2="53049"/>
                        <a14:foregroundMark x1="69939" y1="52439" x2="76687" y2="52439"/>
                        <a14:foregroundMark x1="80368" y1="58537" x2="80368" y2="58537"/>
                        <a14:foregroundMark x1="78528" y1="43902" x2="78528" y2="43902"/>
                        <a14:foregroundMark x1="29448" y1="44512" x2="29448" y2="44512"/>
                        <a14:foregroundMark x1="26994" y1="53659" x2="26994" y2="53659"/>
                        <a14:foregroundMark x1="25767" y1="54268" x2="25767" y2="54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" y="7811"/>
            <a:ext cx="1368152" cy="1376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23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016" y="44624"/>
            <a:ext cx="5241064" cy="32403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i="1" dirty="0">
                <a:ln>
                  <a:solidFill>
                    <a:srgbClr val="002060"/>
                  </a:solidFill>
                </a:ln>
              </a:rPr>
              <a:t>Туберкульоз</a:t>
            </a:r>
            <a:r>
              <a:rPr lang="vi-VN" sz="2000" dirty="0"/>
              <a:t> (від лат. </a:t>
            </a:r>
            <a:r>
              <a:rPr lang="en-US" sz="2000" dirty="0" err="1"/>
              <a:t>tuberculum</a:t>
            </a:r>
            <a:r>
              <a:rPr lang="en-US" sz="2000" dirty="0"/>
              <a:t> — </a:t>
            </a:r>
            <a:r>
              <a:rPr lang="vi-VN" sz="2000" dirty="0"/>
              <a:t>горбок), також </a:t>
            </a:r>
            <a:r>
              <a:rPr lang="vi-VN" sz="2400" b="1" i="1" dirty="0">
                <a:ln w="3175">
                  <a:solidFill>
                    <a:srgbClr val="002060"/>
                  </a:solidFill>
                </a:ln>
              </a:rPr>
              <a:t>Сухоти</a:t>
            </a:r>
            <a:r>
              <a:rPr lang="vi-VN" sz="2000" dirty="0"/>
              <a:t> — інфекційна хвороба, яка викликається мікобактеріями туберкульозу і характеризується утворенням специфічних гранульом в різноманітних органах та тканинах (найчастіше у легенях) і поліморфною клінічною картиною</a:t>
            </a:r>
            <a:r>
              <a:rPr lang="uk-UA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4247" r="18093" b="9177"/>
          <a:stretch/>
        </p:blipFill>
        <p:spPr bwMode="auto">
          <a:xfrm>
            <a:off x="2339752" y="3072315"/>
            <a:ext cx="4824536" cy="3164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300192" y="2612614"/>
            <a:ext cx="2496886" cy="91940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gency FB" pitchFamily="34" charset="0"/>
              </a:rPr>
              <a:t>2</a:t>
            </a:r>
            <a:r>
              <a:rPr kumimoji="0" lang="ru-RU" sz="2400" b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rPr>
              <a:t> млрд. </a:t>
            </a:r>
            <a:r>
              <a:rPr kumimoji="0" lang="uk-UA" sz="24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rPr>
              <a:t>інфікованих</a:t>
            </a:r>
            <a:endParaRPr kumimoji="0" lang="uk-UA" sz="2400" b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339752" y="5845715"/>
            <a:ext cx="2945962" cy="78319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  <a:t>9 мільйонів </a:t>
            </a: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  <a:t>захворівших на рік </a:t>
            </a:r>
          </a:p>
        </p:txBody>
      </p:sp>
    </p:spTree>
    <p:extLst>
      <p:ext uri="{BB962C8B-B14F-4D97-AF65-F5344CB8AC3E}">
        <p14:creationId xmlns:p14="http://schemas.microsoft.com/office/powerpoint/2010/main" val="24626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491880" y="116632"/>
            <a:ext cx="2520280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Comic Sans MS" pitchFamily="66" charset="0"/>
              </a:rPr>
              <a:t>Симптоми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20" y="1124744"/>
            <a:ext cx="4824536" cy="41764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uk-UA" sz="2200" dirty="0">
                <a:latin typeface="Comic Sans MS" pitchFamily="66" charset="0"/>
              </a:rPr>
              <a:t>кашель більше 2 тижнів;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200" dirty="0">
                <a:latin typeface="Comic Sans MS" pitchFamily="66" charset="0"/>
              </a:rPr>
              <a:t>підвищена температура тіла більше 7 днів;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200" dirty="0">
                <a:latin typeface="Comic Sans MS" pitchFamily="66" charset="0"/>
              </a:rPr>
              <a:t>поганий апетит;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200" dirty="0">
                <a:latin typeface="Comic Sans MS" pitchFamily="66" charset="0"/>
              </a:rPr>
              <a:t>постійна слабкість;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200" dirty="0">
                <a:latin typeface="Comic Sans MS" pitchFamily="66" charset="0"/>
              </a:rPr>
              <a:t>безпідставна втрата ваги;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200" dirty="0">
                <a:latin typeface="Comic Sans MS" pitchFamily="66" charset="0"/>
              </a:rPr>
              <a:t>підвищена пітливість, особливо вночі;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200" dirty="0">
                <a:latin typeface="Comic Sans MS" pitchFamily="66" charset="0"/>
              </a:rPr>
              <a:t>Задишка;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200" dirty="0">
                <a:latin typeface="Comic Sans MS" pitchFamily="66" charset="0"/>
              </a:rPr>
              <a:t>біль в грудній клітині;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200" dirty="0">
                <a:latin typeface="Comic Sans MS" pitchFamily="66" charset="0"/>
              </a:rPr>
              <a:t>крововідхаркування.</a:t>
            </a:r>
          </a:p>
        </p:txBody>
      </p:sp>
      <p:pic>
        <p:nvPicPr>
          <p:cNvPr id="6" name="Picture 35" descr="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982" y="146084"/>
            <a:ext cx="1955676" cy="2346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part4_1"/>
          <p:cNvPicPr>
            <a:picLocks noChangeAspect="1" noChangeArrowheads="1"/>
          </p:cNvPicPr>
          <p:nvPr/>
        </p:nvPicPr>
        <p:blipFill>
          <a:blip r:embed="rId4">
            <a:lum bright="18000" contrast="-1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20888"/>
            <a:ext cx="2425770" cy="1983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foto-full-37565-61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8" y="4570595"/>
            <a:ext cx="2209746" cy="2287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 descr="2285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8" y="107949"/>
            <a:ext cx="2209746" cy="174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3(47)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5517" y="4731576"/>
            <a:ext cx="2365013" cy="1876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91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83768" y="116632"/>
            <a:ext cx="6048672" cy="12961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Aft>
                <a:spcPct val="0"/>
              </a:spcAft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Внаслідок</a:t>
            </a:r>
            <a:r>
              <a:rPr kumimoji="0" lang="uk-UA" sz="24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першої зустрічі з </a:t>
            </a:r>
          </a:p>
          <a:p>
            <a:pPr lvl="0" algn="ctr" fontAlgn="base">
              <a:spcAft>
                <a:spcPct val="0"/>
              </a:spcAft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M. </a:t>
            </a:r>
            <a:r>
              <a:rPr kumimoji="0" lang="uk-UA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tuberculosіs</a:t>
            </a: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формується </a:t>
            </a: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первинний туберкульоз</a:t>
            </a:r>
            <a:endParaRPr kumimoji="0" lang="uk-UA" sz="3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5" name="Picture 2" descr="PULMONES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5276312" cy="4327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115616" y="3861048"/>
            <a:ext cx="304800" cy="3048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20943116">
            <a:off x="1677236" y="3557642"/>
            <a:ext cx="660559" cy="669494"/>
          </a:xfrm>
          <a:custGeom>
            <a:avLst/>
            <a:gdLst>
              <a:gd name="T0" fmla="*/ 628650 w 21600"/>
              <a:gd name="T1" fmla="*/ 0 h 21600"/>
              <a:gd name="T2" fmla="*/ 0 w 21600"/>
              <a:gd name="T3" fmla="*/ 342900 h 21600"/>
              <a:gd name="T4" fmla="*/ 628650 w 21600"/>
              <a:gd name="T5" fmla="*/ 685800 h 21600"/>
              <a:gd name="T6" fmla="*/ 838200 w 21600"/>
              <a:gd name="T7" fmla="*/ 342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2699792" y="3356992"/>
            <a:ext cx="304800" cy="3048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23728" y="6093296"/>
            <a:ext cx="5688632" cy="60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</a:rPr>
              <a:t>Первинні вогнища та первинний ТБ</a:t>
            </a:r>
          </a:p>
        </p:txBody>
      </p:sp>
    </p:spTree>
    <p:extLst>
      <p:ext uri="{BB962C8B-B14F-4D97-AF65-F5344CB8AC3E}">
        <p14:creationId xmlns:p14="http://schemas.microsoft.com/office/powerpoint/2010/main" val="334652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16632"/>
            <a:ext cx="4680520" cy="7920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Вторинний туберкульоз</a:t>
            </a:r>
            <a:endParaRPr lang="uk-UA" sz="1200" b="1" dirty="0"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91680" y="980728"/>
            <a:ext cx="4819778" cy="122413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35000"/>
              </a:spcBef>
              <a:spcAft>
                <a:spcPct val="0"/>
              </a:spcAft>
            </a:pPr>
            <a:r>
              <a:rPr kumimoji="0" lang="uk-UA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cs typeface="Andalus" pitchFamily="18" charset="-78"/>
              </a:rPr>
              <a:t>Розвивається на тлі придбаного імунітету  після перенесеної первинної інфекції</a:t>
            </a:r>
            <a: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14533" y="2348880"/>
            <a:ext cx="4680520" cy="136815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kumimoji="0" lang="uk-UA" sz="2400" b="1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Реінфекція</a:t>
            </a:r>
            <a:r>
              <a:rPr kumimoji="0" lang="uk-UA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– повторне зараження людини, що раніше вже перенесла первинну інфекцію.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3789040"/>
            <a:ext cx="6569408" cy="295232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Aft>
                <a:spcPct val="0"/>
              </a:spcAft>
            </a:pPr>
            <a:r>
              <a:rPr kumimoji="0" lang="uk-UA" sz="2400" b="1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Ознаки вторинного ТБ: </a:t>
            </a:r>
          </a:p>
          <a:p>
            <a:pPr marL="342900" lvl="0" indent="-342900" fontAlgn="base">
              <a:spcAft>
                <a:spcPct val="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kumimoji="0" lang="uk-UA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велике ураження легенів, утворення каверн;</a:t>
            </a:r>
          </a:p>
          <a:p>
            <a:pPr marL="342900" lvl="0" indent="-342900" fontAlgn="base">
              <a:spcAft>
                <a:spcPct val="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kumimoji="0" lang="uk-UA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наявність мікобактерії туберкульозу в мокротинні; </a:t>
            </a:r>
          </a:p>
          <a:p>
            <a:pPr marL="342900" lvl="0" indent="-342900" fontAlgn="base">
              <a:spcAft>
                <a:spcPct val="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kumimoji="0" lang="uk-UA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ураження  верхніх часток легенів; </a:t>
            </a:r>
          </a:p>
          <a:p>
            <a:pPr marL="342900" lvl="0" indent="-342900" fontAlgn="base">
              <a:spcAft>
                <a:spcPct val="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kumimoji="0" lang="uk-UA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звичайна відсутність збільшення внутрішньо грудних лімфатичних вузлів. 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8" name="Picture 29" descr="Игоря Маренко, надышавшегося продуктами горения, мучает сильный кашель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3" r="5427"/>
          <a:stretch/>
        </p:blipFill>
        <p:spPr bwMode="auto">
          <a:xfrm>
            <a:off x="306046" y="1916832"/>
            <a:ext cx="1745674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1_-0031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" t="3409" r="3232" b="3409"/>
          <a:stretch/>
        </p:blipFill>
        <p:spPr bwMode="auto">
          <a:xfrm>
            <a:off x="6876256" y="116632"/>
            <a:ext cx="1872297" cy="1668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1" descr="1224068255_temp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3096"/>
            <a:ext cx="230425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76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39752" y="188640"/>
            <a:ext cx="3024336" cy="7920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Comic Sans MS" pitchFamily="66" charset="0"/>
              </a:rPr>
              <a:t>Мікобактерії туберкульозу…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583" y="1988840"/>
            <a:ext cx="5655553" cy="46085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lv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uk-UA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відносяться до сімейства променистих грибів, широко розповсюджених у природі;</a:t>
            </a:r>
          </a:p>
          <a:p>
            <a:pPr marL="108000" lv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uk-UA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мають вигляд тонких, трохи вигнутих, паличок довжиною 0,8-5 мкм, товщиною 0,3-0,5 мкм;</a:t>
            </a:r>
          </a:p>
          <a:p>
            <a:pPr marL="108000" lv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uk-UA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не утворюють спор і капсул;</a:t>
            </a:r>
          </a:p>
          <a:p>
            <a:pPr marL="108000" lvl="0" fontAlgn="base">
              <a:spcBef>
                <a:spcPct val="40000"/>
              </a:spcBef>
              <a:spcAft>
                <a:spcPct val="0"/>
              </a:spcAft>
              <a:buFontTx/>
              <a:buChar char="•"/>
            </a:pPr>
            <a:r>
              <a:rPr kumimoji="0" lang="uk-UA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аероби, для їхнього нормального розвитку необхідний кисень;</a:t>
            </a:r>
          </a:p>
          <a:p>
            <a:pPr marL="108000" lvl="0" fontAlgn="base">
              <a:spcBef>
                <a:spcPct val="40000"/>
              </a:spcBef>
              <a:spcAft>
                <a:spcPct val="0"/>
              </a:spcAft>
              <a:buFontTx/>
              <a:buChar char="•"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 найважливішою їхньою особливістю є </a:t>
            </a:r>
            <a:r>
              <a:rPr kumimoji="0" lang="uk-UA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кислото-</a:t>
            </a: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, </a:t>
            </a:r>
            <a:r>
              <a:rPr kumimoji="0" lang="uk-UA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спирто-</a:t>
            </a: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 і лугостійкість. </a:t>
            </a:r>
          </a:p>
        </p:txBody>
      </p:sp>
      <p:pic>
        <p:nvPicPr>
          <p:cNvPr id="6" name="Picture 16" descr="192602626348a518d12ac9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71280" y="1574068"/>
            <a:ext cx="4163963" cy="3578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45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51720" y="188640"/>
            <a:ext cx="3024336" cy="9361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МБТ чутливі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1340768"/>
            <a:ext cx="4586808" cy="2880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kumimoji="0" lang="uk-UA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до сонячного проміння;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kumimoji="0" lang="uk-UA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УФ опромінення;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kumimoji="0" lang="uk-UA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впливу високих температур 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kumimoji="0" lang="uk-UA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розчинів, що містять хлор.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9" y="4038947"/>
            <a:ext cx="3411441" cy="2270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366" y="749273"/>
            <a:ext cx="3572969" cy="2679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9730">
            <a:off x="5198927" y="3503804"/>
            <a:ext cx="3073641" cy="335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2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03648" y="4744857"/>
            <a:ext cx="3384376" cy="149245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lvl="0" indent="-180000" fontAlgn="base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kumimoji="0" lang="uk-UA" sz="2500" b="1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контактний</a:t>
            </a:r>
            <a:r>
              <a:rPr kumimoji="0" lang="uk-UA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(через ушкоджену шкіру або слизові оболонки).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116632"/>
            <a:ext cx="5904656" cy="12166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0" indent="-144000" algn="ctr" fontAlgn="base">
              <a:spcBef>
                <a:spcPts val="600"/>
              </a:spcBef>
              <a:spcAft>
                <a:spcPct val="0"/>
              </a:spcAft>
            </a:pPr>
            <a:r>
              <a:rPr kumimoji="0" lang="uk-UA" sz="2400" b="1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Основне джерело інфекції – </a:t>
            </a:r>
          </a:p>
          <a:p>
            <a:pPr marL="72000" lvl="0" indent="-144000" algn="ctr" fontAlgn="base">
              <a:spcBef>
                <a:spcPts val="600"/>
              </a:spcBef>
              <a:spcAft>
                <a:spcPct val="0"/>
              </a:spcAft>
            </a:pPr>
            <a:r>
              <a:rPr kumimoji="0" lang="uk-UA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хворі легеневою формою туберкульозу, </a:t>
            </a:r>
          </a:p>
          <a:p>
            <a:pPr marL="72000" lvl="0" indent="-144000" algn="ctr" fontAlgn="base">
              <a:spcBef>
                <a:spcPts val="600"/>
              </a:spcBef>
              <a:spcAft>
                <a:spcPct val="0"/>
              </a:spcAft>
            </a:pPr>
            <a:r>
              <a:rPr kumimoji="0" lang="uk-UA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у мокротинні яких виявляють МБТ.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7151" y="2564904"/>
            <a:ext cx="5146937" cy="14401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lvl="0" indent="-180000" fontAlgn="base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kumimoji="0" lang="uk-UA" sz="2500" b="1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аерогенний шлях </a:t>
            </a:r>
            <a:r>
              <a:rPr kumimoji="0" lang="uk-UA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- більше 95%:</a:t>
            </a:r>
          </a:p>
          <a:p>
            <a:pPr marL="180000" lvl="0" indent="-180000" fontAlgn="base">
              <a:spcBef>
                <a:spcPts val="600"/>
              </a:spcBef>
              <a:spcAft>
                <a:spcPct val="0"/>
              </a:spcAft>
            </a:pPr>
            <a:r>
              <a:rPr kumimoji="0" lang="uk-UA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 - повітряно-краплинний </a:t>
            </a:r>
          </a:p>
          <a:p>
            <a:pPr marL="180000" lvl="0" indent="-180000" fontAlgn="base">
              <a:spcBef>
                <a:spcPts val="600"/>
              </a:spcBef>
              <a:spcAft>
                <a:spcPct val="0"/>
              </a:spcAft>
            </a:pPr>
            <a:r>
              <a:rPr kumimoji="0" lang="uk-UA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  - повітряно-пиловий</a:t>
            </a:r>
            <a: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.</a:t>
            </a:r>
          </a:p>
        </p:txBody>
      </p:sp>
      <p:pic>
        <p:nvPicPr>
          <p:cNvPr id="6" name="Picture 17" descr="19b213e2ec764bdc98ead48b84d0263c_f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4988"/>
            <a:ext cx="2133600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771800" y="1556792"/>
            <a:ext cx="5814646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ts val="600"/>
              </a:spcBef>
              <a:spcAft>
                <a:spcPct val="0"/>
              </a:spcAft>
            </a:pPr>
            <a:r>
              <a: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otype Corsiva" pitchFamily="66" charset="0"/>
              </a:rPr>
              <a:t>Шляхи передачі туберкульозу:</a:t>
            </a:r>
            <a:endParaRPr kumimoji="0" lang="uk-UA" sz="2400" b="0" i="0" u="none" strike="noStrike" kern="0" cap="none" spc="0" normalizeH="0" baseline="0" noProof="0" dirty="0">
              <a:ln>
                <a:noFill/>
              </a:ln>
              <a:solidFill>
                <a:srgbClr val="FAFA2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67944" y="3501007"/>
            <a:ext cx="4608511" cy="14401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44000" lvl="0" indent="-180000" fontAlgn="base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kumimoji="0" lang="uk-UA" sz="2500" b="1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аліментарний</a:t>
            </a:r>
            <a:r>
              <a:rPr kumimoji="0" lang="uk-UA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(при вживанні не пастеризованого молока від хворих корів).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00" t="8294"/>
          <a:stretch/>
        </p:blipFill>
        <p:spPr bwMode="auto">
          <a:xfrm>
            <a:off x="6732240" y="4797152"/>
            <a:ext cx="2105025" cy="1843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91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635896" y="188640"/>
            <a:ext cx="4248472" cy="136815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Туберкульоз не передається: </a:t>
            </a:r>
            <a:endParaRPr lang="uk-UA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49277"/>
            <a:ext cx="3301425" cy="364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2132856"/>
            <a:ext cx="5400600" cy="33078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44000" lvl="0" indent="-72000" fontAlgn="base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через їжу й воду;</a:t>
            </a:r>
          </a:p>
          <a:p>
            <a:pPr marL="144000" lvl="0" indent="-72000" fontAlgn="base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статевим шляхом; </a:t>
            </a:r>
          </a:p>
          <a:p>
            <a:pPr marL="144000" lvl="0" indent="-72000" fontAlgn="base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через кров при переливанні;</a:t>
            </a:r>
          </a:p>
          <a:p>
            <a:pPr marL="144000" lvl="0" indent="-72000" fontAlgn="base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через укуси комарів</a:t>
            </a: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522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374</TotalTime>
  <Words>542</Words>
  <Application>Microsoft Office PowerPoint</Application>
  <PresentationFormat>Экран (4:3)</PresentationFormat>
  <Paragraphs>78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Неизвестный пользователь</cp:lastModifiedBy>
  <cp:revision>40</cp:revision>
  <dcterms:created xsi:type="dcterms:W3CDTF">2012-03-09T09:14:24Z</dcterms:created>
  <dcterms:modified xsi:type="dcterms:W3CDTF">2021-03-24T08:36:49Z</dcterms:modified>
</cp:coreProperties>
</file>