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24" autoAdjust="0"/>
  </p:normalViewPr>
  <p:slideViewPr>
    <p:cSldViewPr>
      <p:cViewPr>
        <p:scale>
          <a:sx n="90" d="100"/>
          <a:sy n="90" d="100"/>
        </p:scale>
        <p:origin x="-510" y="-3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2000">
        <p:split orient="vert"/>
      </p:transition>
    </mc:Choice>
    <mc:Fallback>
      <p:transition spd="slow" advTm="2000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2000">
        <p:split orient="vert"/>
      </p:transition>
    </mc:Choice>
    <mc:Fallback>
      <p:transition spd="slow" advTm="2000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2000">
        <p:split orient="vert"/>
      </p:transition>
    </mc:Choice>
    <mc:Fallback>
      <p:transition spd="slow" advTm="2000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2000">
        <p:split orient="vert"/>
      </p:transition>
    </mc:Choice>
    <mc:Fallback>
      <p:transition spd="slow" advTm="2000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2000">
        <p:split orient="vert"/>
      </p:transition>
    </mc:Choice>
    <mc:Fallback>
      <p:transition spd="slow" advTm="2000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2000">
        <p:split orient="vert"/>
      </p:transition>
    </mc:Choice>
    <mc:Fallback>
      <p:transition spd="slow" advTm="2000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2000">
        <p:split orient="vert"/>
      </p:transition>
    </mc:Choice>
    <mc:Fallback>
      <p:transition spd="slow" advTm="2000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2000">
        <p:split orient="vert"/>
      </p:transition>
    </mc:Choice>
    <mc:Fallback>
      <p:transition spd="slow" advTm="2000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2000">
        <p:split orient="vert"/>
      </p:transition>
    </mc:Choice>
    <mc:Fallback>
      <p:transition spd="slow" advTm="2000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2000">
        <p:split orient="vert"/>
      </p:transition>
    </mc:Choice>
    <mc:Fallback>
      <p:transition spd="slow" advTm="2000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2000">
        <p:split orient="vert"/>
      </p:transition>
    </mc:Choice>
    <mc:Fallback>
      <p:transition spd="slow" advTm="2000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250" advTm="2000">
        <p:split orient="vert"/>
      </p:transition>
    </mc:Choice>
    <mc:Fallback>
      <p:transition spd="slow" advTm="2000">
        <p:split orient="vert"/>
      </p:transition>
    </mc:Fallback>
  </mc:AlternateConten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User\Downloads\&#1063;&#1086;&#1088;&#1085;&#1086;&#1073;&#1080;&#1083;&#1100;%20&#8211;%2030%20&#1088;&#1086;&#1082;&#1110;&#1074;%20&#1087;&#1086;&#1090;&#1086;&#1084;&#1091;%20(1).mp4" TargetMode="External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8153400" cy="1470025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55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ГІРЧИТЬ ЧОРНОБИЛЬ КРІЗЬ РОКИ…</a:t>
            </a:r>
            <a:endParaRPr lang="ru-RU" sz="55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00400" y="3886200"/>
            <a:ext cx="4572000" cy="76200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4" name="Рисунок 3" descr="Без названия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564" y="1876946"/>
            <a:ext cx="6790773" cy="48596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2000">
        <p:split orient="vert"/>
      </p:transition>
    </mc:Choice>
    <mc:Fallback>
      <p:transition spd="slow" advClick="0" advTm="2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752600" y="5257800"/>
            <a:ext cx="5486400" cy="566738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48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Туризм</a:t>
            </a:r>
            <a:endParaRPr lang="ru-RU" sz="48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" name="Рисунок 9" descr="fullsize (4)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2278" r="2278"/>
          <a:stretch>
            <a:fillRect/>
          </a:stretch>
        </p:blipFill>
        <p:spPr>
          <a:xfrm>
            <a:off x="0" y="304800"/>
            <a:ext cx="3454400" cy="2895600"/>
          </a:xfrm>
        </p:spPr>
      </p:pic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0" y="5791200"/>
            <a:ext cx="9144000" cy="838200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uk-UA" sz="1800" b="1" dirty="0" smtClean="0"/>
              <a:t>Журнал </a:t>
            </a:r>
            <a:r>
              <a:rPr lang="en-US" sz="1800" b="1" dirty="0" smtClean="0"/>
              <a:t>Forbes</a:t>
            </a:r>
            <a:r>
              <a:rPr lang="uk-UA" sz="1800" b="1" dirty="0" smtClean="0"/>
              <a:t> включив ЧАЕС до переліку найекстравагантніших  туристичних місць.</a:t>
            </a:r>
          </a:p>
          <a:p>
            <a:pPr>
              <a:buFont typeface="Arial" pitchFamily="34" charset="0"/>
              <a:buChar char="•"/>
            </a:pPr>
            <a:r>
              <a:rPr lang="uk-UA" sz="1800" b="1" dirty="0" smtClean="0"/>
              <a:t>Цікавість прокинулась завдяки культурним надбання суспільства.</a:t>
            </a:r>
          </a:p>
          <a:p>
            <a:pPr>
              <a:buFont typeface="Arial" pitchFamily="34" charset="0"/>
              <a:buChar char="•"/>
            </a:pPr>
            <a:endParaRPr lang="ru-RU" sz="1800" b="1" dirty="0"/>
          </a:p>
        </p:txBody>
      </p:sp>
      <p:pic>
        <p:nvPicPr>
          <p:cNvPr id="1026" name="Picture 2" descr="Ð·Ð°ÐºÐ¸Ð½ÑÑÐ¸ Ð¼ÑÑÑÐ¾ ÐÑÐ¸Ð¿'ÑÑÑ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1400" y="1828800"/>
            <a:ext cx="1524000" cy="1428750"/>
          </a:xfrm>
          <a:prstGeom prst="rect">
            <a:avLst/>
          </a:prstGeom>
          <a:noFill/>
        </p:spPr>
      </p:pic>
      <p:pic>
        <p:nvPicPr>
          <p:cNvPr id="1028" name="Picture 4" descr="ÐÑÐ¸Ð¿'ÑÑÑ - Ð³ÑÐ°ÑÑÑÑ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5200" y="381000"/>
            <a:ext cx="1676400" cy="1428750"/>
          </a:xfrm>
          <a:prstGeom prst="rect">
            <a:avLst/>
          </a:prstGeom>
          <a:noFill/>
        </p:spPr>
      </p:pic>
      <p:pic>
        <p:nvPicPr>
          <p:cNvPr id="1030" name="Picture 6" descr="https://uamodna.com/assets/articles/image/1/s/h/1shxkd78/fullsiz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57800" y="304800"/>
            <a:ext cx="3886200" cy="2895600"/>
          </a:xfrm>
          <a:prstGeom prst="rect">
            <a:avLst/>
          </a:prstGeom>
          <a:noFill/>
        </p:spPr>
      </p:pic>
      <p:sp>
        <p:nvSpPr>
          <p:cNvPr id="1032" name="AutoShape 8" descr="ÐÐ°ÑÑÐ¸Ð½ÐºÐ¸ Ð¿Ð¾ Ð·Ð°Ð¿ÑÐ¾ÑÑ ÑÐ¾ÑÐ½Ð¾Ð±Ð¸Ð»Ñ ÑÑÐ¾Ð³Ð¾Ð´Ð½Ñ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4" name="AutoShape 10" descr="ÐÐ°ÑÑÐ¸Ð½ÐºÐ¸ Ð¿Ð¾ Ð·Ð°Ð¿ÑÐ¾ÑÑ ÑÐ¾ÑÐ½Ð¾Ð±Ð¸Ð»Ñ ÑÑÐ¾Ð³Ð¾Ð´Ð½Ñ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6" name="AutoShape 12" descr="ÐÐ°ÑÑÐ¸Ð½ÐºÐ¸ Ð¿Ð¾ Ð·Ð°Ð¿ÑÐ¾ÑÑ ÑÐ¾ÑÐ½Ð¾Ð±Ð¸Ð»Ñ ÑÑÐ¾Ð³Ð¾Ð´Ð½Ñ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" name="Рисунок 16" descr="Без названия (1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52800" y="3429000"/>
            <a:ext cx="2657475" cy="1724025"/>
          </a:xfrm>
          <a:prstGeom prst="rect">
            <a:avLst/>
          </a:prstGeom>
        </p:spPr>
      </p:pic>
      <p:pic>
        <p:nvPicPr>
          <p:cNvPr id="18" name="Рисунок 17" descr="1493189712-3102.jpe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19800" y="3429000"/>
            <a:ext cx="3124200" cy="2082800"/>
          </a:xfrm>
          <a:prstGeom prst="rect">
            <a:avLst/>
          </a:prstGeom>
        </p:spPr>
      </p:pic>
      <p:pic>
        <p:nvPicPr>
          <p:cNvPr id="19" name="Рисунок 18" descr="59.jpe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3429000"/>
            <a:ext cx="3352800" cy="22379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2000">
        <p:split orient="vert"/>
      </p:transition>
    </mc:Choice>
    <mc:Fallback>
      <p:transition spd="slow" advClick="0" advTm="2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57600" y="5410200"/>
            <a:ext cx="5486400" cy="566738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4400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Повертанці</a:t>
            </a:r>
            <a:endParaRPr lang="ru-RU" sz="44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Рисунок 4" descr="fullsize (5)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872" b="1872"/>
          <a:stretch>
            <a:fillRect/>
          </a:stretch>
        </p:blipFill>
        <p:spPr>
          <a:xfrm>
            <a:off x="304800" y="0"/>
            <a:ext cx="3454400" cy="25908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038600" y="5943600"/>
            <a:ext cx="4953000" cy="804862"/>
          </a:xfrm>
        </p:spPr>
        <p:txBody>
          <a:bodyPr>
            <a:normAutofit fontScale="92500"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uk-UA" sz="2400" b="1" dirty="0" smtClean="0"/>
              <a:t>Заселено  11 населених пунктів.</a:t>
            </a:r>
          </a:p>
          <a:p>
            <a:pPr>
              <a:buFont typeface="Arial" pitchFamily="34" charset="0"/>
              <a:buChar char="•"/>
            </a:pPr>
            <a:r>
              <a:rPr lang="uk-UA" sz="2400" b="1" dirty="0" smtClean="0"/>
              <a:t>Найбільш </a:t>
            </a:r>
            <a:r>
              <a:rPr lang="uk-UA" sz="2400" b="1" dirty="0" err="1" smtClean="0"/>
              <a:t>“людним”</a:t>
            </a:r>
            <a:r>
              <a:rPr lang="uk-UA" sz="2400" b="1" dirty="0" smtClean="0"/>
              <a:t> є  Чорнобиль.</a:t>
            </a:r>
          </a:p>
          <a:p>
            <a:pPr>
              <a:buFont typeface="Arial" pitchFamily="34" charset="0"/>
              <a:buChar char="•"/>
            </a:pPr>
            <a:endParaRPr lang="ru-RU" dirty="0"/>
          </a:p>
        </p:txBody>
      </p:sp>
      <p:pic>
        <p:nvPicPr>
          <p:cNvPr id="6" name="Рисунок 5" descr="fullsize (6).jpg"/>
          <p:cNvPicPr>
            <a:picLocks noChangeAspect="1"/>
          </p:cNvPicPr>
          <p:nvPr/>
        </p:nvPicPr>
        <p:blipFill>
          <a:blip r:embed="rId3"/>
          <a:srcRect b="10526"/>
          <a:stretch>
            <a:fillRect/>
          </a:stretch>
        </p:blipFill>
        <p:spPr>
          <a:xfrm>
            <a:off x="4572000" y="0"/>
            <a:ext cx="4343400" cy="2590800"/>
          </a:xfrm>
          <a:prstGeom prst="rect">
            <a:avLst/>
          </a:prstGeom>
        </p:spPr>
      </p:pic>
      <p:pic>
        <p:nvPicPr>
          <p:cNvPr id="7" name="Рисунок 6" descr="sornoby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4343400"/>
            <a:ext cx="3533775" cy="2286000"/>
          </a:xfrm>
          <a:prstGeom prst="rect">
            <a:avLst/>
          </a:prstGeom>
        </p:spPr>
      </p:pic>
      <p:pic>
        <p:nvPicPr>
          <p:cNvPr id="8" name="Рисунок 7" descr="43508703_30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67200" y="2667000"/>
            <a:ext cx="4724400" cy="2659162"/>
          </a:xfrm>
          <a:prstGeom prst="rect">
            <a:avLst/>
          </a:prstGeom>
        </p:spPr>
      </p:pic>
      <p:pic>
        <p:nvPicPr>
          <p:cNvPr id="9" name="Рисунок 8" descr="43508731_303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2438401"/>
            <a:ext cx="4267200" cy="24018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2000">
        <p:split orient="vert"/>
      </p:transition>
    </mc:Choice>
    <mc:Fallback>
      <p:transition spd="slow" advClick="0" advTm="2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68362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Фільми про Чорнобиль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«</a:t>
            </a:r>
            <a:r>
              <a:rPr lang="ru-RU" sz="2000" b="1" dirty="0" err="1" smtClean="0"/>
              <a:t>Розпад</a:t>
            </a:r>
            <a:r>
              <a:rPr lang="ru-RU" sz="2000" b="1" dirty="0" smtClean="0"/>
              <a:t>» </a:t>
            </a:r>
            <a:r>
              <a:rPr lang="ru-RU" sz="2000" dirty="0" smtClean="0"/>
              <a:t>– </a:t>
            </a:r>
            <a:r>
              <a:rPr lang="ru-RU" sz="2000" dirty="0" err="1" smtClean="0"/>
              <a:t>художній</a:t>
            </a:r>
            <a:r>
              <a:rPr lang="ru-RU" sz="2000" dirty="0" smtClean="0"/>
              <a:t> </a:t>
            </a:r>
            <a:r>
              <a:rPr lang="ru-RU" sz="2000" dirty="0" err="1" smtClean="0"/>
              <a:t>фільм</a:t>
            </a:r>
            <a:r>
              <a:rPr lang="ru-RU" sz="2000" dirty="0" smtClean="0"/>
              <a:t> про </a:t>
            </a:r>
            <a:r>
              <a:rPr lang="ru-RU" sz="2000" dirty="0" err="1" smtClean="0"/>
              <a:t>аварію</a:t>
            </a:r>
            <a:r>
              <a:rPr lang="ru-RU" sz="2000" dirty="0" smtClean="0"/>
              <a:t> на </a:t>
            </a:r>
            <a:r>
              <a:rPr lang="ru-RU" sz="2000" dirty="0" err="1" smtClean="0"/>
              <a:t>Чорнобильській</a:t>
            </a:r>
            <a:r>
              <a:rPr lang="ru-RU" sz="2000" dirty="0" smtClean="0"/>
              <a:t> АЕС та </a:t>
            </a:r>
            <a:r>
              <a:rPr lang="ru-RU" sz="2000" dirty="0" err="1" smtClean="0"/>
              <a:t>її</a:t>
            </a:r>
            <a:r>
              <a:rPr lang="ru-RU" sz="2000" dirty="0" smtClean="0"/>
              <a:t> </a:t>
            </a:r>
            <a:r>
              <a:rPr lang="ru-RU" sz="2000" dirty="0" err="1" smtClean="0"/>
              <a:t>наслідки</a:t>
            </a:r>
            <a:r>
              <a:rPr lang="ru-RU" sz="2000" dirty="0" smtClean="0"/>
              <a:t>, </a:t>
            </a:r>
            <a:r>
              <a:rPr lang="ru-RU" sz="2000" dirty="0" err="1" smtClean="0"/>
              <a:t>знятий</a:t>
            </a:r>
            <a:r>
              <a:rPr lang="ru-RU" sz="2000" dirty="0" smtClean="0"/>
              <a:t> </a:t>
            </a:r>
            <a:r>
              <a:rPr lang="ru-RU" sz="2000" dirty="0" err="1" smtClean="0"/>
              <a:t>режисером</a:t>
            </a:r>
            <a:r>
              <a:rPr lang="ru-RU" sz="2000" dirty="0" smtClean="0"/>
              <a:t> </a:t>
            </a:r>
            <a:r>
              <a:rPr lang="ru-RU" sz="2000" dirty="0" err="1" smtClean="0"/>
              <a:t>Михайлом</a:t>
            </a:r>
            <a:r>
              <a:rPr lang="ru-RU" sz="2000" dirty="0" smtClean="0"/>
              <a:t> </a:t>
            </a:r>
            <a:r>
              <a:rPr lang="ru-RU" sz="2000" dirty="0" err="1" smtClean="0"/>
              <a:t>Беліковим</a:t>
            </a:r>
            <a:r>
              <a:rPr lang="ru-RU" sz="2000" dirty="0" smtClean="0"/>
              <a:t>.</a:t>
            </a:r>
          </a:p>
          <a:p>
            <a:r>
              <a:rPr lang="vi-VN" sz="2000" b="1" dirty="0" smtClean="0"/>
              <a:t>«Авро́ра» </a:t>
            </a:r>
            <a:r>
              <a:rPr lang="vi-VN" sz="2000" dirty="0" smtClean="0"/>
              <a:t>— російськомовний фільм режисури Оксани Байрак. Стрічка присвячена маленькій дівчинці-сироті Аврорі, яка постраждала внаслідок аварії на Чорнобильській АЕС.</a:t>
            </a:r>
            <a:endParaRPr lang="uk-UA" sz="2000" dirty="0" smtClean="0"/>
          </a:p>
          <a:p>
            <a:r>
              <a:rPr lang="ru-RU" sz="2000" b="1" dirty="0" smtClean="0"/>
              <a:t>«У </a:t>
            </a:r>
            <a:r>
              <a:rPr lang="ru-RU" sz="2000" b="1" dirty="0" err="1" smtClean="0"/>
              <a:t>суботу</a:t>
            </a:r>
            <a:r>
              <a:rPr lang="ru-RU" sz="2000" b="1" dirty="0" smtClean="0"/>
              <a:t>» </a:t>
            </a:r>
            <a:r>
              <a:rPr lang="ru-RU" sz="2000" dirty="0" smtClean="0"/>
              <a:t>– </a:t>
            </a:r>
            <a:r>
              <a:rPr lang="ru-RU" sz="2000" dirty="0" err="1" smtClean="0"/>
              <a:t>фільм</a:t>
            </a:r>
            <a:r>
              <a:rPr lang="ru-RU" sz="2000" dirty="0" smtClean="0"/>
              <a:t> про перший день </a:t>
            </a:r>
            <a:r>
              <a:rPr lang="ru-RU" sz="2000" dirty="0" err="1" smtClean="0"/>
              <a:t>після</a:t>
            </a:r>
            <a:r>
              <a:rPr lang="ru-RU" sz="2000" dirty="0" smtClean="0"/>
              <a:t> </a:t>
            </a:r>
            <a:r>
              <a:rPr lang="ru-RU" sz="2000" dirty="0" err="1" smtClean="0"/>
              <a:t>аварії</a:t>
            </a:r>
            <a:r>
              <a:rPr lang="ru-RU" sz="2000" dirty="0" smtClean="0"/>
              <a:t> на </a:t>
            </a:r>
            <a:r>
              <a:rPr lang="ru-RU" sz="2000" dirty="0" err="1" smtClean="0"/>
              <a:t>Чорнобильській</a:t>
            </a:r>
            <a:r>
              <a:rPr lang="ru-RU" sz="2000" dirty="0" smtClean="0"/>
              <a:t> АЕС.</a:t>
            </a:r>
          </a:p>
          <a:p>
            <a:r>
              <a:rPr lang="ru-RU" sz="2000" b="1" dirty="0" smtClean="0"/>
              <a:t>«Земля </a:t>
            </a:r>
            <a:r>
              <a:rPr lang="ru-RU" sz="2000" b="1" dirty="0" err="1" smtClean="0"/>
              <a:t>забуття</a:t>
            </a:r>
            <a:r>
              <a:rPr lang="ru-RU" sz="2000" b="1" dirty="0" smtClean="0"/>
              <a:t>» </a:t>
            </a:r>
            <a:r>
              <a:rPr lang="ru-RU" sz="2000" dirty="0" smtClean="0"/>
              <a:t>– </a:t>
            </a:r>
            <a:r>
              <a:rPr lang="ru-RU" sz="2000" dirty="0" err="1" smtClean="0"/>
              <a:t>фільм</a:t>
            </a:r>
            <a:r>
              <a:rPr lang="ru-RU" sz="2000" dirty="0" smtClean="0"/>
              <a:t> </a:t>
            </a:r>
            <a:r>
              <a:rPr lang="ru-RU" sz="2000" dirty="0" err="1" smtClean="0"/>
              <a:t>режисури</a:t>
            </a:r>
            <a:r>
              <a:rPr lang="ru-RU" sz="2000" dirty="0" smtClean="0"/>
              <a:t> </a:t>
            </a:r>
            <a:r>
              <a:rPr lang="ru-RU" sz="2000" dirty="0" err="1" smtClean="0"/>
              <a:t>Мішель</a:t>
            </a:r>
            <a:r>
              <a:rPr lang="ru-RU" sz="2000" dirty="0" smtClean="0"/>
              <a:t> </a:t>
            </a:r>
            <a:r>
              <a:rPr lang="ru-RU" sz="2000" dirty="0" err="1" smtClean="0"/>
              <a:t>Боганім</a:t>
            </a:r>
            <a:r>
              <a:rPr lang="ru-RU" sz="2000" dirty="0" smtClean="0"/>
              <a:t> </a:t>
            </a:r>
            <a:r>
              <a:rPr lang="ru-RU" sz="2000" dirty="0" err="1" smtClean="0"/>
              <a:t>розповідає</a:t>
            </a:r>
            <a:r>
              <a:rPr lang="ru-RU" sz="2000" dirty="0" smtClean="0"/>
              <a:t> </a:t>
            </a:r>
            <a:r>
              <a:rPr lang="ru-RU" sz="2000" dirty="0" err="1" smtClean="0"/>
              <a:t>історію</a:t>
            </a:r>
            <a:r>
              <a:rPr lang="ru-RU" sz="2000" dirty="0" smtClean="0"/>
              <a:t> </a:t>
            </a:r>
            <a:r>
              <a:rPr lang="ru-RU" sz="2000" dirty="0" err="1" smtClean="0"/>
              <a:t>кількох</a:t>
            </a:r>
            <a:r>
              <a:rPr lang="ru-RU" sz="2000" dirty="0" smtClean="0"/>
              <a:t> </a:t>
            </a:r>
            <a:r>
              <a:rPr lang="ru-RU" sz="2000" dirty="0" err="1" smtClean="0"/>
              <a:t>осіб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їхніх</a:t>
            </a:r>
            <a:r>
              <a:rPr lang="ru-RU" sz="2000" dirty="0" smtClean="0"/>
              <a:t> </a:t>
            </a:r>
            <a:r>
              <a:rPr lang="ru-RU" sz="2000" dirty="0" err="1" smtClean="0"/>
              <a:t>сімей</a:t>
            </a:r>
            <a:r>
              <a:rPr lang="ru-RU" sz="2000" dirty="0" smtClean="0"/>
              <a:t>, </a:t>
            </a:r>
            <a:r>
              <a:rPr lang="ru-RU" sz="2000" dirty="0" err="1" smtClean="0"/>
              <a:t>життя</a:t>
            </a:r>
            <a:r>
              <a:rPr lang="ru-RU" sz="2000" dirty="0" smtClean="0"/>
              <a:t> </a:t>
            </a:r>
            <a:r>
              <a:rPr lang="ru-RU" sz="2000" dirty="0" err="1" smtClean="0"/>
              <a:t>яких</a:t>
            </a:r>
            <a:r>
              <a:rPr lang="ru-RU" sz="2000" dirty="0" smtClean="0"/>
              <a:t> </a:t>
            </a:r>
            <a:r>
              <a:rPr lang="ru-RU" sz="2000" dirty="0" err="1" smtClean="0"/>
              <a:t>було</a:t>
            </a:r>
            <a:r>
              <a:rPr lang="ru-RU" sz="2000" dirty="0" smtClean="0"/>
              <a:t> </a:t>
            </a:r>
            <a:r>
              <a:rPr lang="ru-RU" sz="2000" dirty="0" err="1" smtClean="0"/>
              <a:t>зламане</a:t>
            </a:r>
            <a:r>
              <a:rPr lang="ru-RU" sz="2000" dirty="0" smtClean="0"/>
              <a:t> та </a:t>
            </a:r>
            <a:r>
              <a:rPr lang="ru-RU" sz="2000" dirty="0" err="1" smtClean="0"/>
              <a:t>знищене</a:t>
            </a:r>
            <a:r>
              <a:rPr lang="ru-RU" sz="2000" dirty="0" smtClean="0"/>
              <a:t> </a:t>
            </a:r>
            <a:r>
              <a:rPr lang="ru-RU" sz="2000" dirty="0" err="1" smtClean="0"/>
              <a:t>трагічним</a:t>
            </a:r>
            <a:r>
              <a:rPr lang="ru-RU" sz="2000" dirty="0" smtClean="0"/>
              <a:t> </a:t>
            </a:r>
            <a:r>
              <a:rPr lang="ru-RU" sz="2000" dirty="0" err="1" smtClean="0"/>
              <a:t>вибухом</a:t>
            </a:r>
            <a:r>
              <a:rPr lang="ru-RU" sz="2000" dirty="0" smtClean="0"/>
              <a:t>. </a:t>
            </a:r>
          </a:p>
          <a:p>
            <a:r>
              <a:rPr lang="ru-RU" sz="2000" b="1" dirty="0" smtClean="0"/>
              <a:t>«</a:t>
            </a:r>
            <a:r>
              <a:rPr lang="ru-RU" sz="2000" b="1" dirty="0" err="1" smtClean="0"/>
              <a:t>Чорнобиль</a:t>
            </a:r>
            <a:r>
              <a:rPr lang="ru-RU" sz="2000" b="1" dirty="0" smtClean="0"/>
              <a:t>. За </a:t>
            </a:r>
            <a:r>
              <a:rPr lang="ru-RU" sz="2000" b="1" dirty="0" err="1" smtClean="0"/>
              <a:t>хвилину</a:t>
            </a:r>
            <a:r>
              <a:rPr lang="ru-RU" sz="2000" b="1" dirty="0" smtClean="0"/>
              <a:t> до </a:t>
            </a:r>
            <a:r>
              <a:rPr lang="ru-RU" sz="2000" b="1" dirty="0" err="1" smtClean="0"/>
              <a:t>катастрофи</a:t>
            </a:r>
            <a:r>
              <a:rPr lang="ru-RU" sz="2000" b="1" dirty="0" smtClean="0"/>
              <a:t>» </a:t>
            </a:r>
            <a:r>
              <a:rPr lang="ru-RU" sz="2000" dirty="0" smtClean="0"/>
              <a:t>– </a:t>
            </a:r>
            <a:r>
              <a:rPr lang="ru-RU" sz="2000" dirty="0" err="1" smtClean="0"/>
              <a:t>фільм-реконструкція</a:t>
            </a:r>
            <a:r>
              <a:rPr lang="ru-RU" sz="2000" dirty="0" smtClean="0"/>
              <a:t>, </a:t>
            </a:r>
            <a:r>
              <a:rPr lang="ru-RU" sz="2000" dirty="0" err="1" smtClean="0"/>
              <a:t>який</a:t>
            </a:r>
            <a:r>
              <a:rPr lang="ru-RU" sz="2000" dirty="0" smtClean="0"/>
              <a:t> </a:t>
            </a:r>
            <a:r>
              <a:rPr lang="ru-RU" sz="2000" dirty="0" err="1" smtClean="0"/>
              <a:t>розповідає</a:t>
            </a:r>
            <a:r>
              <a:rPr lang="ru-RU" sz="2000" dirty="0" smtClean="0"/>
              <a:t> як </a:t>
            </a:r>
            <a:r>
              <a:rPr lang="ru-RU" sz="2000" dirty="0" err="1" smtClean="0"/>
              <a:t>похвилинно</a:t>
            </a:r>
            <a:r>
              <a:rPr lang="ru-RU" sz="2000" dirty="0" smtClean="0"/>
              <a:t> </a:t>
            </a:r>
            <a:r>
              <a:rPr lang="ru-RU" sz="2000" dirty="0" err="1" smtClean="0"/>
              <a:t>вів</a:t>
            </a:r>
            <a:r>
              <a:rPr lang="ru-RU" sz="2000" dirty="0" smtClean="0"/>
              <a:t> себе персонал ЧАЕС у </a:t>
            </a:r>
            <a:r>
              <a:rPr lang="ru-RU" sz="2000" dirty="0" err="1" smtClean="0"/>
              <a:t>ніч</a:t>
            </a:r>
            <a:r>
              <a:rPr lang="ru-RU" sz="2000" dirty="0" smtClean="0"/>
              <a:t> </a:t>
            </a:r>
            <a:r>
              <a:rPr lang="ru-RU" sz="2000" dirty="0" err="1" smtClean="0"/>
              <a:t>аварії</a:t>
            </a:r>
            <a:r>
              <a:rPr lang="ru-RU" sz="2000" dirty="0" smtClean="0"/>
              <a:t>. </a:t>
            </a:r>
          </a:p>
          <a:p>
            <a:r>
              <a:rPr lang="ru-RU" sz="2000" dirty="0" smtClean="0"/>
              <a:t>Документальна драма </a:t>
            </a:r>
            <a:r>
              <a:rPr lang="ru-RU" sz="2000" dirty="0" err="1" smtClean="0"/>
              <a:t>Світлани</a:t>
            </a:r>
            <a:r>
              <a:rPr lang="ru-RU" sz="2000" dirty="0" smtClean="0"/>
              <a:t> Усенко "</a:t>
            </a:r>
            <a:r>
              <a:rPr lang="ru-RU" sz="2000" b="1" dirty="0" err="1" smtClean="0"/>
              <a:t>Розщеплені</a:t>
            </a:r>
            <a:r>
              <a:rPr lang="ru-RU" sz="2000" b="1" dirty="0" smtClean="0"/>
              <a:t> на </a:t>
            </a:r>
            <a:r>
              <a:rPr lang="ru-RU" sz="2000" b="1" dirty="0" err="1" smtClean="0"/>
              <a:t>атоми</a:t>
            </a:r>
            <a:r>
              <a:rPr lang="ru-RU" sz="2000" b="1" dirty="0" smtClean="0"/>
              <a:t>"</a:t>
            </a:r>
            <a:r>
              <a:rPr lang="ru-RU" sz="2000" dirty="0" smtClean="0"/>
              <a:t> </a:t>
            </a:r>
            <a:r>
              <a:rPr lang="ru-RU" sz="2000" dirty="0" err="1" smtClean="0"/>
              <a:t>поверне</a:t>
            </a:r>
            <a:r>
              <a:rPr lang="ru-RU" sz="2000" dirty="0" smtClean="0"/>
              <a:t> час назад, до 1986 року та дозволить </a:t>
            </a:r>
            <a:r>
              <a:rPr lang="ru-RU" sz="2000" dirty="0" err="1" smtClean="0"/>
              <a:t>подивитись</a:t>
            </a:r>
            <a:r>
              <a:rPr lang="ru-RU" sz="2000" dirty="0" smtClean="0"/>
              <a:t> на </a:t>
            </a:r>
            <a:r>
              <a:rPr lang="ru-RU" sz="2000" dirty="0" err="1" smtClean="0"/>
              <a:t>Чорнобильську</a:t>
            </a:r>
            <a:r>
              <a:rPr lang="ru-RU" sz="2000" dirty="0" smtClean="0"/>
              <a:t> катастрофу </a:t>
            </a:r>
            <a:r>
              <a:rPr lang="ru-RU" sz="2000" dirty="0" err="1" smtClean="0"/>
              <a:t>очима</a:t>
            </a:r>
            <a:r>
              <a:rPr lang="ru-RU" sz="2000" dirty="0" smtClean="0"/>
              <a:t> людей, </a:t>
            </a:r>
            <a:r>
              <a:rPr lang="ru-RU" sz="2000" dirty="0" err="1" smtClean="0"/>
              <a:t>які</a:t>
            </a:r>
            <a:r>
              <a:rPr lang="ru-RU" sz="2000" dirty="0" smtClean="0"/>
              <a:t> </a:t>
            </a:r>
            <a:r>
              <a:rPr lang="ru-RU" sz="2000" dirty="0" err="1" smtClean="0"/>
              <a:t>бачили</a:t>
            </a:r>
            <a:r>
              <a:rPr lang="ru-RU" sz="2000" dirty="0" smtClean="0"/>
              <a:t> все на </a:t>
            </a:r>
            <a:r>
              <a:rPr lang="ru-RU" sz="2000" dirty="0" err="1" smtClean="0"/>
              <a:t>власні</a:t>
            </a:r>
            <a:r>
              <a:rPr lang="ru-RU" sz="2000" dirty="0" smtClean="0"/>
              <a:t> </a:t>
            </a:r>
            <a:r>
              <a:rPr lang="ru-RU" sz="2000" dirty="0" err="1" smtClean="0"/>
              <a:t>очі</a:t>
            </a:r>
            <a:r>
              <a:rPr lang="ru-RU" sz="2000" dirty="0" smtClean="0"/>
              <a:t>, та </a:t>
            </a:r>
            <a:r>
              <a:rPr lang="ru-RU" sz="2000" dirty="0" err="1" smtClean="0"/>
              <a:t>зробити</a:t>
            </a:r>
            <a:r>
              <a:rPr lang="ru-RU" sz="2000" dirty="0" smtClean="0"/>
              <a:t> </a:t>
            </a:r>
            <a:r>
              <a:rPr lang="ru-RU" sz="2000" dirty="0" err="1" smtClean="0"/>
              <a:t>власні</a:t>
            </a:r>
            <a:r>
              <a:rPr lang="ru-RU" sz="2000" dirty="0" smtClean="0"/>
              <a:t> </a:t>
            </a:r>
            <a:r>
              <a:rPr lang="ru-RU" sz="2000" dirty="0" err="1" smtClean="0"/>
              <a:t>висновки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3000">
        <p:split orient="vert"/>
      </p:transition>
    </mc:Choice>
    <mc:Fallback>
      <p:transition spd="slow" advClick="0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uk-UA" b="1" dirty="0" smtClean="0">
                <a:solidFill>
                  <a:srgbClr val="FF0000"/>
                </a:solidFill>
              </a:rPr>
              <a:t>Чорнобиль: 30 років потому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Чорнобиль – 30 років потому (1)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609600"/>
            <a:ext cx="9144000" cy="6248400"/>
          </a:xfrm>
          <a:prstGeom prst="rect">
            <a:avLst/>
          </a:prstGeom>
        </p:spPr>
      </p:pic>
      <p:pic>
        <p:nvPicPr>
          <p:cNvPr id="5" name="Picture 2" descr="https://pp.vk.me/c313625/v313625360/6cda/x0uPv0PpkZ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2000">
        <p:split orient="vert"/>
      </p:transition>
    </mc:Choice>
    <mc:Fallback>
      <p:transition spd="slow" advClick="0" advTm="2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26 квітня 1986 рік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Содержимое 5" descr="fullsiz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990600"/>
            <a:ext cx="7315200" cy="5486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2000">
        <p:split orient="vert"/>
      </p:transition>
    </mc:Choice>
    <mc:Fallback>
      <p:transition spd="slow" advClick="0" advTm="2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Содержимое 9" descr="content_full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038600" y="1828800"/>
            <a:ext cx="4946564" cy="38099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Пожежа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4038600" cy="4525963"/>
          </a:xfrm>
        </p:spPr>
        <p:txBody>
          <a:bodyPr>
            <a:normAutofit fontScale="92500" lnSpcReduction="20000"/>
          </a:bodyPr>
          <a:lstStyle/>
          <a:p>
            <a:r>
              <a:rPr lang="uk-UA" dirty="0" smtClean="0"/>
              <a:t>Після вибуху </a:t>
            </a:r>
            <a:r>
              <a:rPr lang="uk-UA" dirty="0" smtClean="0"/>
              <a:t>800 т </a:t>
            </a:r>
            <a:br>
              <a:rPr lang="uk-UA" dirty="0" smtClean="0"/>
            </a:br>
            <a:r>
              <a:rPr lang="uk-UA" dirty="0" smtClean="0"/>
              <a:t>графіту горіли </a:t>
            </a:r>
            <a:r>
              <a:rPr lang="uk-UA" dirty="0" smtClean="0"/>
              <a:t>10 днів</a:t>
            </a:r>
          </a:p>
          <a:p>
            <a:r>
              <a:rPr lang="uk-UA" dirty="0" smtClean="0"/>
              <a:t>Загинула 31 людина</a:t>
            </a:r>
          </a:p>
          <a:p>
            <a:r>
              <a:rPr lang="uk-UA" dirty="0" smtClean="0"/>
              <a:t>У гасінні пожежі брали</a:t>
            </a:r>
          </a:p>
          <a:p>
            <a:pPr>
              <a:buNone/>
            </a:pPr>
            <a:r>
              <a:rPr lang="uk-UA" dirty="0" smtClean="0"/>
              <a:t>     участь 240 тис</a:t>
            </a:r>
            <a:r>
              <a:rPr lang="uk-UA" dirty="0" smtClean="0"/>
              <a:t>. </a:t>
            </a:r>
            <a:r>
              <a:rPr lang="uk-UA" dirty="0" smtClean="0"/>
              <a:t>чоловік</a:t>
            </a:r>
            <a:endParaRPr lang="uk-UA" dirty="0" smtClean="0"/>
          </a:p>
          <a:p>
            <a:r>
              <a:rPr lang="uk-UA" dirty="0" smtClean="0"/>
              <a:t>Одразу 8,5млн. людей</a:t>
            </a:r>
          </a:p>
          <a:p>
            <a:pPr>
              <a:buNone/>
            </a:pPr>
            <a:r>
              <a:rPr lang="uk-UA" dirty="0" smtClean="0"/>
              <a:t> </a:t>
            </a:r>
            <a:r>
              <a:rPr lang="uk-UA" dirty="0" smtClean="0"/>
              <a:t>    були </a:t>
            </a:r>
            <a:r>
              <a:rPr lang="uk-UA" dirty="0" smtClean="0"/>
              <a:t>опромінені</a:t>
            </a:r>
          </a:p>
          <a:p>
            <a:r>
              <a:rPr lang="uk-UA" dirty="0" smtClean="0"/>
              <a:t>Забруднено 155 </a:t>
            </a:r>
            <a:r>
              <a:rPr lang="uk-UA" dirty="0" smtClean="0"/>
              <a:t>тис. </a:t>
            </a:r>
            <a:br>
              <a:rPr lang="uk-UA" dirty="0" smtClean="0"/>
            </a:br>
            <a:r>
              <a:rPr lang="uk-UA" dirty="0" err="1" smtClean="0"/>
              <a:t>кв</a:t>
            </a:r>
            <a:r>
              <a:rPr lang="uk-UA" dirty="0" smtClean="0"/>
              <a:t>. км </a:t>
            </a:r>
            <a:endParaRPr lang="uk-UA" dirty="0" smtClean="0"/>
          </a:p>
          <a:p>
            <a:r>
              <a:rPr lang="uk-UA" dirty="0" smtClean="0"/>
              <a:t>Реактор випромінював </a:t>
            </a:r>
          </a:p>
          <a:p>
            <a:pPr>
              <a:buNone/>
            </a:pPr>
            <a:r>
              <a:rPr lang="uk-UA" dirty="0" smtClean="0"/>
              <a:t>     радіацію </a:t>
            </a:r>
            <a:r>
              <a:rPr lang="uk-UA" dirty="0" smtClean="0"/>
              <a:t>ще 3 тижні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2500">
        <p:split orient="vert"/>
      </p:transition>
    </mc:Choice>
    <mc:Fallback>
      <p:transition spd="slow" advClick="0" advTm="25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7200" y="228600"/>
            <a:ext cx="4876800" cy="11430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Причини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Содержимое 4" descr="fullsize (1)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28600" y="304800"/>
            <a:ext cx="4343400" cy="2895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4038600" cy="4525963"/>
          </a:xfrm>
        </p:spPr>
        <p:txBody>
          <a:bodyPr/>
          <a:lstStyle/>
          <a:p>
            <a:r>
              <a:rPr lang="uk-UA" i="1" dirty="0" smtClean="0"/>
              <a:t>Некомпетентність персоналу</a:t>
            </a:r>
          </a:p>
          <a:p>
            <a:r>
              <a:rPr lang="uk-UA" i="1" dirty="0" smtClean="0"/>
              <a:t>Неправильне проектування реактора</a:t>
            </a:r>
          </a:p>
          <a:p>
            <a:r>
              <a:rPr lang="uk-UA" i="1" dirty="0" smtClean="0"/>
              <a:t>Недостатнє інформування персоналу про небезпеки</a:t>
            </a:r>
          </a:p>
          <a:p>
            <a:endParaRPr lang="ru-RU" dirty="0"/>
          </a:p>
        </p:txBody>
      </p:sp>
      <p:pic>
        <p:nvPicPr>
          <p:cNvPr id="7" name="Рисунок 6" descr="fullsize (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2895600"/>
            <a:ext cx="2743390" cy="37031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2000">
        <p:split orient="vert"/>
      </p:transition>
    </mc:Choice>
    <mc:Fallback>
      <p:transition spd="slow" advClick="0" advTm="2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0668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Замовчування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838200"/>
            <a:ext cx="5867400" cy="601980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Люди, </a:t>
            </a:r>
            <a:r>
              <a:rPr lang="ru-RU" dirty="0" err="1" smtClean="0"/>
              <a:t>які</a:t>
            </a:r>
            <a:r>
              <a:rPr lang="ru-RU" dirty="0" smtClean="0"/>
              <a:t> жили в </a:t>
            </a:r>
            <a:r>
              <a:rPr lang="ru-RU" dirty="0" err="1" smtClean="0"/>
              <a:t>сусідніх</a:t>
            </a:r>
            <a:r>
              <a:rPr lang="ru-RU" dirty="0" smtClean="0"/>
              <a:t> </a:t>
            </a:r>
            <a:r>
              <a:rPr lang="ru-RU" dirty="0" err="1" smtClean="0"/>
              <a:t>містах</a:t>
            </a:r>
            <a:r>
              <a:rPr lang="ru-RU" dirty="0" smtClean="0"/>
              <a:t>, </a:t>
            </a:r>
            <a:r>
              <a:rPr lang="ru-RU" dirty="0" err="1" smtClean="0"/>
              <a:t>нічого</a:t>
            </a:r>
            <a:r>
              <a:rPr lang="ru-RU" dirty="0" smtClean="0"/>
              <a:t> не знали, </a:t>
            </a:r>
            <a:r>
              <a:rPr lang="ru-RU" dirty="0" err="1" smtClean="0"/>
              <a:t>їх</a:t>
            </a:r>
            <a:r>
              <a:rPr lang="ru-RU" dirty="0" smtClean="0"/>
              <a:t> не </a:t>
            </a:r>
            <a:r>
              <a:rPr lang="ru-RU" dirty="0" err="1" smtClean="0"/>
              <a:t>забезпечили</a:t>
            </a:r>
            <a:r>
              <a:rPr lang="ru-RU" dirty="0" smtClean="0"/>
              <a:t> </a:t>
            </a:r>
            <a:r>
              <a:rPr lang="ru-RU" dirty="0" err="1" smtClean="0"/>
              <a:t>достатньою</a:t>
            </a:r>
            <a:r>
              <a:rPr lang="ru-RU" dirty="0" smtClean="0"/>
              <a:t> </a:t>
            </a:r>
            <a:r>
              <a:rPr lang="ru-RU" dirty="0" err="1" smtClean="0"/>
              <a:t>кількістю</a:t>
            </a:r>
            <a:r>
              <a:rPr lang="ru-RU" dirty="0" smtClean="0"/>
              <a:t> йоду, </a:t>
            </a:r>
            <a:r>
              <a:rPr lang="ru-RU" dirty="0" err="1" smtClean="0"/>
              <a:t>щоб</a:t>
            </a:r>
            <a:r>
              <a:rPr lang="ru-RU" dirty="0" smtClean="0"/>
              <a:t> </a:t>
            </a:r>
            <a:r>
              <a:rPr lang="ru-RU" dirty="0" err="1" smtClean="0"/>
              <a:t>захиститися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радіаційних</a:t>
            </a:r>
            <a:r>
              <a:rPr lang="ru-RU" dirty="0" smtClean="0"/>
              <a:t> </a:t>
            </a:r>
            <a:r>
              <a:rPr lang="ru-RU" dirty="0" err="1" smtClean="0"/>
              <a:t>опромінень</a:t>
            </a:r>
            <a:r>
              <a:rPr lang="ru-RU" dirty="0" smtClean="0"/>
              <a:t>. </a:t>
            </a:r>
            <a:r>
              <a:rPr lang="ru-RU" dirty="0" err="1" smtClean="0"/>
              <a:t>Їм</a:t>
            </a:r>
            <a:r>
              <a:rPr lang="ru-RU" dirty="0" smtClean="0"/>
              <a:t> не </a:t>
            </a:r>
            <a:r>
              <a:rPr lang="ru-RU" dirty="0" err="1" smtClean="0"/>
              <a:t>розповідали</a:t>
            </a:r>
            <a:r>
              <a:rPr lang="ru-RU" dirty="0" smtClean="0"/>
              <a:t>, як </a:t>
            </a:r>
            <a:r>
              <a:rPr lang="ru-RU" dirty="0" err="1" smtClean="0"/>
              <a:t>поводитися</a:t>
            </a:r>
            <a:r>
              <a:rPr lang="ru-RU" dirty="0" smtClean="0"/>
              <a:t>.</a:t>
            </a:r>
          </a:p>
          <a:p>
            <a:r>
              <a:rPr lang="ru-RU" b="1" dirty="0" err="1" smtClean="0"/>
              <a:t>Перші</a:t>
            </a:r>
            <a:r>
              <a:rPr lang="ru-RU" b="1" dirty="0" smtClean="0"/>
              <a:t> </a:t>
            </a:r>
            <a:r>
              <a:rPr lang="ru-RU" b="1" dirty="0" err="1" smtClean="0"/>
              <a:t>повідомлення</a:t>
            </a:r>
            <a:r>
              <a:rPr lang="ru-RU" b="1" dirty="0" smtClean="0"/>
              <a:t> про те, </a:t>
            </a:r>
            <a:r>
              <a:rPr lang="ru-RU" b="1" dirty="0" err="1" smtClean="0"/>
              <a:t>що</a:t>
            </a:r>
            <a:r>
              <a:rPr lang="ru-RU" b="1" dirty="0" smtClean="0"/>
              <a:t> в </a:t>
            </a:r>
            <a:r>
              <a:rPr lang="ru-RU" b="1" dirty="0" err="1" smtClean="0"/>
              <a:t>Чорнобилі</a:t>
            </a:r>
            <a:r>
              <a:rPr lang="ru-RU" b="1" dirty="0" smtClean="0"/>
              <a:t> </a:t>
            </a:r>
            <a:r>
              <a:rPr lang="ru-RU" b="1" dirty="0" err="1" smtClean="0"/>
              <a:t>сталася</a:t>
            </a:r>
            <a:r>
              <a:rPr lang="ru-RU" b="1" dirty="0" smtClean="0"/>
              <a:t> </a:t>
            </a:r>
            <a:r>
              <a:rPr lang="ru-RU" b="1" dirty="0" err="1" smtClean="0"/>
              <a:t>аварія</a:t>
            </a:r>
            <a:r>
              <a:rPr lang="ru-RU" b="1" dirty="0" smtClean="0"/>
              <a:t>, </a:t>
            </a:r>
            <a:r>
              <a:rPr lang="ru-RU" b="1" dirty="0" err="1" smtClean="0"/>
              <a:t>в</a:t>
            </a:r>
            <a:r>
              <a:rPr lang="ru-RU" b="1" dirty="0" smtClean="0"/>
              <a:t> </a:t>
            </a:r>
            <a:r>
              <a:rPr lang="ru-RU" b="1" dirty="0" err="1" smtClean="0"/>
              <a:t>радянських</a:t>
            </a:r>
            <a:r>
              <a:rPr lang="ru-RU" b="1" dirty="0" smtClean="0"/>
              <a:t> ЗМІ </a:t>
            </a:r>
            <a:r>
              <a:rPr lang="ru-RU" b="1" dirty="0" err="1" smtClean="0"/>
              <a:t>з’явилися</a:t>
            </a:r>
            <a:r>
              <a:rPr lang="ru-RU" b="1" dirty="0" smtClean="0"/>
              <a:t> </a:t>
            </a:r>
            <a:r>
              <a:rPr lang="ru-RU" b="1" dirty="0" err="1" smtClean="0"/>
              <a:t>лише</a:t>
            </a:r>
            <a:r>
              <a:rPr lang="ru-RU" b="1" dirty="0" smtClean="0"/>
              <a:t> 27 </a:t>
            </a:r>
            <a:r>
              <a:rPr lang="ru-RU" b="1" dirty="0" err="1" smtClean="0"/>
              <a:t>квітня</a:t>
            </a:r>
            <a:r>
              <a:rPr lang="ru-RU" b="1" dirty="0" smtClean="0"/>
              <a:t>, коли </a:t>
            </a:r>
            <a:r>
              <a:rPr lang="ru-RU" b="1" dirty="0" err="1" smtClean="0"/>
              <a:t>з</a:t>
            </a:r>
            <a:r>
              <a:rPr lang="ru-RU" b="1" dirty="0" smtClean="0"/>
              <a:t> моменту </a:t>
            </a:r>
            <a:r>
              <a:rPr lang="ru-RU" b="1" dirty="0" err="1" smtClean="0"/>
              <a:t>аварії</a:t>
            </a:r>
            <a:r>
              <a:rPr lang="ru-RU" b="1" dirty="0" smtClean="0"/>
              <a:t> минуло 36 годин.</a:t>
            </a:r>
          </a:p>
          <a:p>
            <a:r>
              <a:rPr lang="ru-RU" dirty="0" smtClean="0"/>
              <a:t>Про </a:t>
            </a:r>
            <a:r>
              <a:rPr lang="ru-RU" dirty="0" err="1" smtClean="0"/>
              <a:t>небезпеку</a:t>
            </a:r>
            <a:r>
              <a:rPr lang="ru-RU" dirty="0" smtClean="0"/>
              <a:t> за кордоном </a:t>
            </a:r>
            <a:r>
              <a:rPr lang="ru-RU" dirty="0" err="1" smtClean="0"/>
              <a:t>повідомили</a:t>
            </a:r>
            <a:r>
              <a:rPr lang="ru-RU" dirty="0" smtClean="0"/>
              <a:t> </a:t>
            </a:r>
            <a:r>
              <a:rPr lang="ru-RU" dirty="0" err="1" smtClean="0"/>
              <a:t>раніше</a:t>
            </a:r>
            <a:r>
              <a:rPr lang="ru-RU" dirty="0" smtClean="0"/>
              <a:t>, </a:t>
            </a:r>
            <a:r>
              <a:rPr lang="ru-RU" dirty="0" err="1" smtClean="0"/>
              <a:t>ніж</a:t>
            </a:r>
            <a:r>
              <a:rPr lang="ru-RU" dirty="0" smtClean="0"/>
              <a:t> у </a:t>
            </a:r>
            <a:r>
              <a:rPr lang="ru-RU" dirty="0" err="1" smtClean="0"/>
              <a:t>зоні</a:t>
            </a:r>
            <a:r>
              <a:rPr lang="ru-RU" dirty="0" smtClean="0"/>
              <a:t> лиха.</a:t>
            </a:r>
            <a:endParaRPr lang="ru-RU" dirty="0"/>
          </a:p>
        </p:txBody>
      </p:sp>
      <p:pic>
        <p:nvPicPr>
          <p:cNvPr id="5" name="Содержимое 4" descr="evakuatsiya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867400" y="990600"/>
            <a:ext cx="3099661" cy="2438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410" name="Picture 2" descr="ÐÐ°ÑÑÐ¸Ð½ÐºÐ¸ Ð¿Ð¾ Ð·Ð°Ð¿ÑÐ¾ÑÑ ÑÐ¾ÑÐ¾ ÐµÐ²Ð°ÐºÑÐ°ÑÑÑ Ð¿ÑÐ¸Ð¿ÑÑÑ ÑÐ°Ð½Ð¾Ðº 26 ÐºÐ²ÑÑÐ½Ñ 198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4191000"/>
            <a:ext cx="3401786" cy="2133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2500">
        <p:split orient="vert"/>
      </p:transition>
    </mc:Choice>
    <mc:Fallback>
      <p:transition spd="slow" advClick="0" advTm="25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8600"/>
            <a:ext cx="4038600" cy="6629400"/>
          </a:xfrm>
        </p:spPr>
        <p:txBody>
          <a:bodyPr>
            <a:normAutofit fontScale="70000" lnSpcReduction="20000"/>
          </a:bodyPr>
          <a:lstStyle/>
          <a:p>
            <a:pPr fontAlgn="base"/>
            <a:r>
              <a:rPr lang="ru-RU" sz="3000" b="1" dirty="0" err="1" smtClean="0"/>
              <a:t>Лише</a:t>
            </a:r>
            <a:r>
              <a:rPr lang="ru-RU" sz="3000" b="1" dirty="0" smtClean="0"/>
              <a:t> </a:t>
            </a:r>
            <a:r>
              <a:rPr lang="ru-RU" sz="3000" b="1" dirty="0" err="1" smtClean="0"/>
              <a:t>ввечері</a:t>
            </a:r>
            <a:r>
              <a:rPr lang="ru-RU" sz="3000" b="1" dirty="0" smtClean="0"/>
              <a:t> 28 </a:t>
            </a:r>
            <a:r>
              <a:rPr lang="ru-RU" sz="3000" b="1" dirty="0" err="1" smtClean="0"/>
              <a:t>квітня</a:t>
            </a:r>
            <a:r>
              <a:rPr lang="ru-RU" sz="3000" b="1" dirty="0" smtClean="0"/>
              <a:t> ТАСС (</a:t>
            </a:r>
            <a:r>
              <a:rPr lang="ru-RU" sz="3000" b="1" dirty="0" err="1" smtClean="0"/>
              <a:t>Телеграфне</a:t>
            </a:r>
            <a:r>
              <a:rPr lang="ru-RU" sz="3000" b="1" dirty="0" smtClean="0"/>
              <a:t> агентство </a:t>
            </a:r>
            <a:r>
              <a:rPr lang="ru-RU" sz="3000" b="1" dirty="0" err="1" smtClean="0"/>
              <a:t>Радянського</a:t>
            </a:r>
            <a:r>
              <a:rPr lang="ru-RU" sz="3000" b="1" dirty="0" smtClean="0"/>
              <a:t> Союзу) передало на весь </a:t>
            </a:r>
            <a:r>
              <a:rPr lang="ru-RU" sz="3000" b="1" dirty="0" err="1" smtClean="0"/>
              <a:t>світ</a:t>
            </a:r>
            <a:r>
              <a:rPr lang="ru-RU" sz="3000" b="1" dirty="0" smtClean="0"/>
              <a:t> </a:t>
            </a:r>
            <a:r>
              <a:rPr lang="ru-RU" sz="3000" b="1" dirty="0" err="1" smtClean="0"/>
              <a:t>повідомлення</a:t>
            </a:r>
            <a:r>
              <a:rPr lang="ru-RU" sz="3000" b="1" dirty="0" smtClean="0"/>
              <a:t>:</a:t>
            </a:r>
            <a:r>
              <a:rPr lang="ru-RU" sz="3000" dirty="0" smtClean="0"/>
              <a:t> </a:t>
            </a:r>
            <a:r>
              <a:rPr lang="ru-RU" sz="3000" i="1" dirty="0" smtClean="0"/>
              <a:t>«На </a:t>
            </a:r>
            <a:r>
              <a:rPr lang="ru-RU" sz="3000" i="1" dirty="0" err="1" smtClean="0"/>
              <a:t>Чорнобильській</a:t>
            </a:r>
            <a:r>
              <a:rPr lang="ru-RU" sz="3000" i="1" dirty="0" smtClean="0"/>
              <a:t> </a:t>
            </a:r>
            <a:r>
              <a:rPr lang="ru-RU" sz="3000" i="1" dirty="0" err="1" smtClean="0"/>
              <a:t>атомній</a:t>
            </a:r>
            <a:r>
              <a:rPr lang="ru-RU" sz="3000" i="1" dirty="0" smtClean="0"/>
              <a:t> </a:t>
            </a:r>
            <a:r>
              <a:rPr lang="ru-RU" sz="3000" i="1" dirty="0" err="1" smtClean="0"/>
              <a:t>електростанції</a:t>
            </a:r>
            <a:r>
              <a:rPr lang="ru-RU" sz="3000" i="1" dirty="0" smtClean="0"/>
              <a:t> </a:t>
            </a:r>
            <a:r>
              <a:rPr lang="ru-RU" sz="3000" i="1" dirty="0" err="1" smtClean="0"/>
              <a:t>стався</a:t>
            </a:r>
            <a:r>
              <a:rPr lang="ru-RU" sz="3000" i="1" dirty="0" smtClean="0"/>
              <a:t> </a:t>
            </a:r>
            <a:r>
              <a:rPr lang="ru-RU" sz="3000" i="1" dirty="0" err="1" smtClean="0"/>
              <a:t>нещасний</a:t>
            </a:r>
            <a:r>
              <a:rPr lang="ru-RU" sz="3000" i="1" dirty="0" smtClean="0"/>
              <a:t> </a:t>
            </a:r>
            <a:r>
              <a:rPr lang="ru-RU" sz="3000" i="1" dirty="0" err="1" smtClean="0"/>
              <a:t>випадок</a:t>
            </a:r>
            <a:r>
              <a:rPr lang="ru-RU" sz="3000" i="1" dirty="0" smtClean="0"/>
              <a:t>…».</a:t>
            </a:r>
          </a:p>
          <a:p>
            <a:pPr fontAlgn="base"/>
            <a:r>
              <a:rPr lang="ru-RU" sz="3000" b="1" dirty="0" err="1" smtClean="0"/>
              <a:t>Аварія</a:t>
            </a:r>
            <a:r>
              <a:rPr lang="ru-RU" sz="3000" b="1" dirty="0" smtClean="0"/>
              <a:t> </a:t>
            </a:r>
            <a:r>
              <a:rPr lang="ru-RU" sz="3000" b="1" dirty="0" err="1" smtClean="0"/>
              <a:t>сталася</a:t>
            </a:r>
            <a:r>
              <a:rPr lang="ru-RU" sz="3000" b="1" dirty="0" smtClean="0"/>
              <a:t> 26 </a:t>
            </a:r>
            <a:r>
              <a:rPr lang="ru-RU" sz="3000" b="1" dirty="0" err="1" smtClean="0"/>
              <a:t>квітня</a:t>
            </a:r>
            <a:r>
              <a:rPr lang="ru-RU" sz="3000" b="1" dirty="0" smtClean="0"/>
              <a:t>. «Правда» </a:t>
            </a:r>
            <a:r>
              <a:rPr lang="ru-RU" sz="3000" b="1" dirty="0" err="1" smtClean="0"/>
              <a:t>мовчала</a:t>
            </a:r>
            <a:r>
              <a:rPr lang="ru-RU" sz="3000" b="1" dirty="0" smtClean="0"/>
              <a:t> про </a:t>
            </a:r>
            <a:r>
              <a:rPr lang="ru-RU" sz="3000" b="1" dirty="0" err="1" smtClean="0"/>
              <a:t>неї</a:t>
            </a:r>
            <a:r>
              <a:rPr lang="ru-RU" sz="3000" b="1" dirty="0" smtClean="0"/>
              <a:t> до 30-го </a:t>
            </a:r>
            <a:r>
              <a:rPr lang="ru-RU" sz="3000" b="1" dirty="0" err="1" smtClean="0"/>
              <a:t>квітня</a:t>
            </a:r>
            <a:r>
              <a:rPr lang="ru-RU" sz="3000" b="1" dirty="0" smtClean="0"/>
              <a:t>.</a:t>
            </a:r>
            <a:br>
              <a:rPr lang="ru-RU" sz="3000" b="1" dirty="0" smtClean="0"/>
            </a:br>
            <a:r>
              <a:rPr lang="ru-RU" sz="3000" dirty="0" smtClean="0"/>
              <a:t>30-го, в кутку </a:t>
            </a:r>
            <a:r>
              <a:rPr lang="ru-RU" sz="3000" dirty="0" err="1" smtClean="0"/>
              <a:t>другої</a:t>
            </a:r>
            <a:r>
              <a:rPr lang="ru-RU" sz="3000" dirty="0" smtClean="0"/>
              <a:t> </a:t>
            </a:r>
            <a:r>
              <a:rPr lang="ru-RU" sz="3000" dirty="0" err="1" smtClean="0"/>
              <a:t>сторінки</a:t>
            </a:r>
            <a:r>
              <a:rPr lang="ru-RU" sz="3000" dirty="0" smtClean="0"/>
              <a:t> </a:t>
            </a:r>
            <a:r>
              <a:rPr lang="ru-RU" sz="3000" dirty="0" err="1" smtClean="0"/>
              <a:t>з’явилось</a:t>
            </a:r>
            <a:r>
              <a:rPr lang="ru-RU" sz="3000" dirty="0" smtClean="0"/>
              <a:t> </a:t>
            </a:r>
            <a:r>
              <a:rPr lang="ru-RU" sz="3000" dirty="0" err="1" smtClean="0"/>
              <a:t>таке</a:t>
            </a:r>
            <a:r>
              <a:rPr lang="ru-RU" sz="3000" dirty="0" smtClean="0"/>
              <a:t> </a:t>
            </a:r>
            <a:r>
              <a:rPr lang="ru-RU" sz="3000" dirty="0" err="1" smtClean="0"/>
              <a:t>повідомлення</a:t>
            </a:r>
            <a:r>
              <a:rPr lang="ru-RU" sz="3000" dirty="0" smtClean="0"/>
              <a:t>:</a:t>
            </a:r>
          </a:p>
          <a:p>
            <a:r>
              <a:rPr lang="ru-RU" sz="3000" b="1" i="1" dirty="0" err="1" smtClean="0"/>
              <a:t>Діти</a:t>
            </a:r>
            <a:r>
              <a:rPr lang="ru-RU" sz="3000" b="1" i="1" dirty="0" smtClean="0"/>
              <a:t> </a:t>
            </a:r>
            <a:r>
              <a:rPr lang="ru-RU" sz="3000" b="1" i="1" dirty="0" err="1" smtClean="0"/>
              <a:t>спокійно</a:t>
            </a:r>
            <a:r>
              <a:rPr lang="ru-RU" sz="3000" b="1" i="1" dirty="0" smtClean="0"/>
              <a:t> </a:t>
            </a:r>
            <a:r>
              <a:rPr lang="ru-RU" sz="3000" b="1" i="1" dirty="0" err="1" smtClean="0"/>
              <a:t>гралися</a:t>
            </a:r>
            <a:r>
              <a:rPr lang="ru-RU" sz="3000" b="1" i="1" dirty="0" smtClean="0"/>
              <a:t> на </a:t>
            </a:r>
            <a:r>
              <a:rPr lang="ru-RU" sz="3000" b="1" i="1" dirty="0" err="1" smtClean="0"/>
              <a:t>вулиці</a:t>
            </a:r>
            <a:r>
              <a:rPr lang="ru-RU" sz="3000" b="1" i="1" dirty="0" smtClean="0"/>
              <a:t>, </a:t>
            </a:r>
            <a:r>
              <a:rPr lang="ru-RU" sz="3000" b="1" i="1" dirty="0" err="1" smtClean="0"/>
              <a:t>ніяких</a:t>
            </a:r>
            <a:r>
              <a:rPr lang="ru-RU" sz="3000" b="1" i="1" dirty="0" smtClean="0"/>
              <a:t> </a:t>
            </a:r>
            <a:r>
              <a:rPr lang="ru-RU" sz="3000" b="1" i="1" dirty="0" err="1" smtClean="0"/>
              <a:t>попереджень</a:t>
            </a:r>
            <a:r>
              <a:rPr lang="ru-RU" sz="3000" b="1" i="1" dirty="0" smtClean="0"/>
              <a:t> про те, </a:t>
            </a:r>
            <a:r>
              <a:rPr lang="ru-RU" sz="3000" b="1" i="1" dirty="0" err="1" smtClean="0"/>
              <a:t>що</a:t>
            </a:r>
            <a:r>
              <a:rPr lang="ru-RU" sz="3000" b="1" i="1" dirty="0" smtClean="0"/>
              <a:t> треба </a:t>
            </a:r>
            <a:r>
              <a:rPr lang="ru-RU" sz="3000" b="1" i="1" dirty="0" err="1" smtClean="0"/>
              <a:t>зачинити</a:t>
            </a:r>
            <a:r>
              <a:rPr lang="ru-RU" sz="3000" b="1" i="1" dirty="0" smtClean="0"/>
              <a:t> </a:t>
            </a:r>
            <a:r>
              <a:rPr lang="ru-RU" sz="3000" b="1" i="1" dirty="0" err="1" smtClean="0"/>
              <a:t>вікна</a:t>
            </a:r>
            <a:r>
              <a:rPr lang="ru-RU" sz="3000" b="1" i="1" dirty="0" smtClean="0"/>
              <a:t> </a:t>
            </a:r>
            <a:r>
              <a:rPr lang="ru-RU" sz="3000" b="1" i="1" dirty="0" err="1" smtClean="0"/>
              <a:t>і</a:t>
            </a:r>
            <a:r>
              <a:rPr lang="ru-RU" sz="3000" b="1" i="1" dirty="0" smtClean="0"/>
              <a:t> </a:t>
            </a:r>
            <a:r>
              <a:rPr lang="ru-RU" sz="3000" b="1" i="1" dirty="0" err="1" smtClean="0"/>
              <a:t>сидіти</a:t>
            </a:r>
            <a:r>
              <a:rPr lang="ru-RU" sz="3000" b="1" i="1" dirty="0" smtClean="0"/>
              <a:t> </a:t>
            </a:r>
            <a:r>
              <a:rPr lang="ru-RU" sz="3000" b="1" i="1" dirty="0" err="1" smtClean="0"/>
              <a:t>вдома</a:t>
            </a:r>
            <a:r>
              <a:rPr lang="ru-RU" sz="3000" b="1" i="1" dirty="0" smtClean="0"/>
              <a:t>, не </a:t>
            </a:r>
            <a:r>
              <a:rPr lang="ru-RU" sz="3000" b="1" i="1" dirty="0" err="1" smtClean="0"/>
              <a:t>надходило</a:t>
            </a:r>
            <a:r>
              <a:rPr lang="ru-RU" sz="3000" b="1" i="1" dirty="0" smtClean="0"/>
              <a:t>.</a:t>
            </a:r>
          </a:p>
          <a:p>
            <a:pPr fontAlgn="base"/>
            <a:r>
              <a:rPr lang="ru-RU" sz="3000" i="1" dirty="0" smtClean="0"/>
              <a:t>«</a:t>
            </a:r>
            <a:r>
              <a:rPr lang="ru-RU" sz="3000" i="1" dirty="0" err="1" smtClean="0"/>
              <a:t>Пошкодження</a:t>
            </a:r>
            <a:r>
              <a:rPr lang="ru-RU" sz="3000" i="1" dirty="0" smtClean="0"/>
              <a:t> </a:t>
            </a:r>
            <a:r>
              <a:rPr lang="ru-RU" sz="3000" i="1" dirty="0" err="1" smtClean="0"/>
              <a:t>є</a:t>
            </a:r>
            <a:r>
              <a:rPr lang="ru-RU" sz="3000" i="1" dirty="0" smtClean="0"/>
              <a:t> </a:t>
            </a:r>
            <a:r>
              <a:rPr lang="ru-RU" sz="3000" i="1" dirty="0" err="1" smtClean="0"/>
              <a:t>набагато</a:t>
            </a:r>
            <a:r>
              <a:rPr lang="ru-RU" sz="3000" i="1" dirty="0" smtClean="0"/>
              <a:t> </a:t>
            </a:r>
            <a:r>
              <a:rPr lang="ru-RU" sz="3000" i="1" dirty="0" err="1" smtClean="0"/>
              <a:t>серйознішіми</a:t>
            </a:r>
            <a:r>
              <a:rPr lang="ru-RU" sz="3000" i="1" dirty="0" smtClean="0"/>
              <a:t>, </a:t>
            </a:r>
            <a:r>
              <a:rPr lang="ru-RU" sz="3000" i="1" dirty="0" err="1" smtClean="0"/>
              <a:t>ніж</a:t>
            </a:r>
            <a:r>
              <a:rPr lang="ru-RU" sz="3000" i="1" dirty="0" smtClean="0"/>
              <a:t> </a:t>
            </a:r>
            <a:r>
              <a:rPr lang="ru-RU" sz="3000" i="1" dirty="0" err="1" smtClean="0"/>
              <a:t>повідомляє</a:t>
            </a:r>
            <a:r>
              <a:rPr lang="ru-RU" sz="3000" i="1" dirty="0" smtClean="0"/>
              <a:t> СРСР»,</a:t>
            </a:r>
            <a:r>
              <a:rPr lang="ru-RU" sz="3000" dirty="0" smtClean="0"/>
              <a:t> – писала 30 </a:t>
            </a:r>
            <a:r>
              <a:rPr lang="ru-RU" sz="3000" dirty="0" err="1" smtClean="0"/>
              <a:t>квітня</a:t>
            </a:r>
            <a:r>
              <a:rPr lang="ru-RU" sz="3000" dirty="0" smtClean="0"/>
              <a:t> </a:t>
            </a:r>
            <a:r>
              <a:rPr lang="ru-RU" sz="3000" dirty="0" err="1" smtClean="0"/>
              <a:t>британська</a:t>
            </a:r>
            <a:r>
              <a:rPr lang="ru-RU" sz="3000" dirty="0" smtClean="0"/>
              <a:t> </a:t>
            </a:r>
            <a:r>
              <a:rPr lang="en-US" sz="3000" dirty="0" smtClean="0"/>
              <a:t>The Guardian. </a:t>
            </a:r>
            <a:r>
              <a:rPr lang="ru-RU" sz="3000" dirty="0" smtClean="0"/>
              <a:t>І </a:t>
            </a:r>
            <a:r>
              <a:rPr lang="ru-RU" sz="3000" dirty="0" err="1" smtClean="0"/>
              <a:t>виявилася</a:t>
            </a:r>
            <a:r>
              <a:rPr lang="ru-RU" sz="3000" dirty="0" smtClean="0"/>
              <a:t> права.</a:t>
            </a:r>
          </a:p>
          <a:p>
            <a:endParaRPr lang="ru-RU" dirty="0"/>
          </a:p>
        </p:txBody>
      </p:sp>
      <p:pic>
        <p:nvPicPr>
          <p:cNvPr id="5" name="Содержимое 4" descr="401907_original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24400" y="228600"/>
            <a:ext cx="4191000" cy="6400800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3000">
        <p:split orient="vert"/>
      </p:transition>
    </mc:Choice>
    <mc:Fallback>
      <p:transition spd="slow" advClick="0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3037"/>
            <a:ext cx="6172200" cy="8382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uk-UA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Евакуація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Содержимое 4" descr="chornobyl_15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953000" y="152400"/>
            <a:ext cx="3843304" cy="2999134"/>
          </a:xfrm>
        </p:spPr>
      </p:pic>
      <p:pic>
        <p:nvPicPr>
          <p:cNvPr id="18436" name="Picture 4" descr="https://uamodna.com/assets/articles/image/t/y/8/ty8wyd1p/fullsiz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12044" y="2971800"/>
            <a:ext cx="5531956" cy="38862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28600" y="914400"/>
            <a:ext cx="3962400" cy="5486400"/>
          </a:xfrm>
        </p:spPr>
        <p:txBody>
          <a:bodyPr>
            <a:normAutofit/>
          </a:bodyPr>
          <a:lstStyle/>
          <a:p>
            <a:r>
              <a:rPr lang="uk-UA" dirty="0" smtClean="0"/>
              <a:t>Відміна евакуації 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26 </a:t>
            </a:r>
            <a:r>
              <a:rPr lang="uk-UA" dirty="0" smtClean="0"/>
              <a:t>квітня</a:t>
            </a:r>
          </a:p>
          <a:p>
            <a:r>
              <a:rPr lang="uk-UA" dirty="0" smtClean="0"/>
              <a:t>Відсутні рекомендації населенню про зменшення впливу радіації</a:t>
            </a:r>
          </a:p>
          <a:p>
            <a:r>
              <a:rPr lang="uk-UA" dirty="0" smtClean="0"/>
              <a:t>Невірний шлях</a:t>
            </a:r>
          </a:p>
          <a:p>
            <a:pPr>
              <a:buNone/>
            </a:pPr>
            <a:r>
              <a:rPr lang="uk-UA" dirty="0" smtClean="0"/>
              <a:t>    </a:t>
            </a:r>
            <a:r>
              <a:rPr lang="uk-UA" dirty="0" smtClean="0"/>
              <a:t>руху </a:t>
            </a:r>
            <a:r>
              <a:rPr lang="uk-UA" dirty="0" smtClean="0"/>
              <a:t>колон</a:t>
            </a:r>
          </a:p>
          <a:p>
            <a:r>
              <a:rPr lang="uk-UA" dirty="0" smtClean="0"/>
              <a:t>Забруднені транспортні </a:t>
            </a:r>
          </a:p>
          <a:p>
            <a:pPr>
              <a:buNone/>
            </a:pPr>
            <a:r>
              <a:rPr lang="uk-UA" dirty="0" smtClean="0"/>
              <a:t>    </a:t>
            </a:r>
            <a:r>
              <a:rPr lang="uk-UA" dirty="0" smtClean="0"/>
              <a:t>засоби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2000">
        <p:split orient="vert"/>
      </p:transition>
    </mc:Choice>
    <mc:Fallback>
      <p:transition spd="slow" advClick="0" advTm="2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1430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Наслідки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Содержимое 4" descr="fullsize (3)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1447800"/>
            <a:ext cx="4419600" cy="4495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00600" y="1066800"/>
            <a:ext cx="4343400" cy="5514109"/>
          </a:xfrm>
        </p:spPr>
        <p:txBody>
          <a:bodyPr>
            <a:normAutofit fontScale="92500" lnSpcReduction="20000"/>
          </a:bodyPr>
          <a:lstStyle/>
          <a:p>
            <a:r>
              <a:rPr lang="uk-UA" dirty="0" smtClean="0"/>
              <a:t>Постраждали 12 областей України</a:t>
            </a:r>
          </a:p>
          <a:p>
            <a:r>
              <a:rPr lang="uk-UA" dirty="0" smtClean="0"/>
              <a:t>70% радіації отримала Білорусь (зона відчуження понад 4000 </a:t>
            </a:r>
            <a:r>
              <a:rPr lang="uk-UA" dirty="0" err="1" smtClean="0"/>
              <a:t>кв.км</a:t>
            </a:r>
            <a:r>
              <a:rPr lang="uk-UA" dirty="0" smtClean="0"/>
              <a:t>)</a:t>
            </a:r>
          </a:p>
          <a:p>
            <a:r>
              <a:rPr lang="uk-UA" dirty="0" smtClean="0"/>
              <a:t>Радіоактивна хмара зачепила схід США</a:t>
            </a:r>
          </a:p>
          <a:p>
            <a:r>
              <a:rPr lang="uk-UA" dirty="0" smtClean="0"/>
              <a:t>Радіоактивні дощі зафіксовані в Ірландії</a:t>
            </a:r>
          </a:p>
          <a:p>
            <a:r>
              <a:rPr lang="uk-UA" dirty="0" smtClean="0"/>
              <a:t>Забруднені води Дніпра і </a:t>
            </a:r>
            <a:r>
              <a:rPr lang="uk-UA" dirty="0" err="1" smtClean="0"/>
              <a:t>Прип</a:t>
            </a:r>
            <a:r>
              <a:rPr lang="uk-UA" dirty="0" smtClean="0"/>
              <a:t>*яті</a:t>
            </a:r>
          </a:p>
          <a:p>
            <a:r>
              <a:rPr lang="uk-UA" dirty="0" smtClean="0"/>
              <a:t>У 1987 році 2 тис. жертв, у 1995 році – 37,5 тис.</a:t>
            </a:r>
          </a:p>
          <a:p>
            <a:r>
              <a:rPr lang="uk-UA" dirty="0" smtClean="0"/>
              <a:t>Підвищення рівня захворюваності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2500">
        <p:split orient="vert"/>
      </p:transition>
    </mc:Choice>
    <mc:Fallback>
      <p:transition spd="slow" advClick="0" advTm="25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14350" y="-152400"/>
            <a:ext cx="8229600" cy="9144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Зона відчуження сьогодні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457200" y="914400"/>
            <a:ext cx="4040188" cy="803275"/>
          </a:xfrm>
        </p:spPr>
        <p:txBody>
          <a:bodyPr>
            <a:normAutofit fontScale="77500" lnSpcReduction="20000"/>
          </a:bodyPr>
          <a:lstStyle/>
          <a:p>
            <a:r>
              <a:rPr lang="uk-UA" dirty="0" smtClean="0"/>
              <a:t>Пропозиції щодо створення Поліського біосферного заповідника</a:t>
            </a:r>
          </a:p>
          <a:p>
            <a:endParaRPr lang="ru-RU" dirty="0"/>
          </a:p>
        </p:txBody>
      </p:sp>
      <p:pic>
        <p:nvPicPr>
          <p:cNvPr id="11" name="Содержимое 10" descr="3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04800" y="1371600"/>
            <a:ext cx="3657600" cy="2743200"/>
          </a:xfrm>
        </p:spPr>
      </p:pic>
      <p:sp>
        <p:nvSpPr>
          <p:cNvPr id="9" name="Текст 8"/>
          <p:cNvSpPr>
            <a:spLocks noGrp="1"/>
          </p:cNvSpPr>
          <p:nvPr>
            <p:ph type="body" sz="quarter" idx="3"/>
          </p:nvPr>
        </p:nvSpPr>
        <p:spPr>
          <a:xfrm>
            <a:off x="4495800" y="762000"/>
            <a:ext cx="4041775" cy="609600"/>
          </a:xfrm>
        </p:spPr>
        <p:txBody>
          <a:bodyPr>
            <a:normAutofit fontScale="85000" lnSpcReduction="20000"/>
          </a:bodyPr>
          <a:lstStyle/>
          <a:p>
            <a:r>
              <a:rPr lang="uk-UA" dirty="0" smtClean="0"/>
              <a:t>Можливість скорочення зони відчуження</a:t>
            </a:r>
            <a:endParaRPr lang="ru-RU" dirty="0"/>
          </a:p>
        </p:txBody>
      </p:sp>
      <p:pic>
        <p:nvPicPr>
          <p:cNvPr id="12" name="Содержимое 11" descr="7195456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105400" y="1295400"/>
            <a:ext cx="3657600" cy="2743200"/>
          </a:xfrm>
        </p:spPr>
      </p:pic>
      <p:pic>
        <p:nvPicPr>
          <p:cNvPr id="19458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267200"/>
            <a:ext cx="4431630" cy="2590800"/>
          </a:xfrm>
          <a:prstGeom prst="rect">
            <a:avLst/>
          </a:prstGeom>
          <a:noFill/>
        </p:spPr>
      </p:pic>
      <p:pic>
        <p:nvPicPr>
          <p:cNvPr id="19462" name="Picture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00600" y="3548053"/>
            <a:ext cx="4343400" cy="3309947"/>
          </a:xfrm>
          <a:prstGeom prst="rect">
            <a:avLst/>
          </a:prstGeom>
          <a:noFill/>
        </p:spPr>
      </p:pic>
      <p:pic>
        <p:nvPicPr>
          <p:cNvPr id="19460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00400" y="2743200"/>
            <a:ext cx="2857500" cy="1905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2000">
        <p:split orient="vert"/>
      </p:transition>
    </mc:Choice>
    <mc:Fallback>
      <p:transition spd="slow" advClick="0" advTm="2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406</TotalTime>
  <Words>304</Words>
  <Application>Microsoft Office PowerPoint</Application>
  <PresentationFormat>Экран (4:3)</PresentationFormat>
  <Paragraphs>56</Paragraphs>
  <Slides>13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Office Theme</vt:lpstr>
      <vt:lpstr>ГІРЧИТЬ ЧОРНОБИЛЬ КРІЗЬ РОКИ…</vt:lpstr>
      <vt:lpstr>26 квітня 1986 рік</vt:lpstr>
      <vt:lpstr>Пожежа</vt:lpstr>
      <vt:lpstr>Причини</vt:lpstr>
      <vt:lpstr>Замовчування</vt:lpstr>
      <vt:lpstr>Презентация PowerPoint</vt:lpstr>
      <vt:lpstr>Евакуація</vt:lpstr>
      <vt:lpstr>Наслідки</vt:lpstr>
      <vt:lpstr>Зона відчуження сьогодні</vt:lpstr>
      <vt:lpstr>Туризм</vt:lpstr>
      <vt:lpstr>Повертанці</vt:lpstr>
      <vt:lpstr>Фільми про Чорнобиль</vt:lpstr>
      <vt:lpstr>Чорнобиль: 30 років потому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42</cp:revision>
  <dcterms:created xsi:type="dcterms:W3CDTF">2019-04-18T15:18:11Z</dcterms:created>
  <dcterms:modified xsi:type="dcterms:W3CDTF">2021-04-26T10:36:53Z</dcterms:modified>
</cp:coreProperties>
</file>