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69BD8-16D8-4736-8461-E5B42C6E9A62}" type="datetimeFigureOut">
              <a:rPr lang="ru-RU" smtClean="0"/>
              <a:t>06.05.2021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81B061EA-B3B3-4022-9DB2-4E9E4E08EB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3295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69BD8-16D8-4736-8461-E5B42C6E9A62}" type="datetimeFigureOut">
              <a:rPr lang="ru-RU" smtClean="0"/>
              <a:t>06.05.2021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81B061EA-B3B3-4022-9DB2-4E9E4E08EB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3240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69BD8-16D8-4736-8461-E5B42C6E9A62}" type="datetimeFigureOut">
              <a:rPr lang="ru-RU" smtClean="0"/>
              <a:t>06.05.2021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81B061EA-B3B3-4022-9DB2-4E9E4E08EB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38501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69BD8-16D8-4736-8461-E5B42C6E9A62}" type="datetimeFigureOut">
              <a:rPr lang="ru-RU" smtClean="0"/>
              <a:t>06.05.2021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81B061EA-B3B3-4022-9DB2-4E9E4E08EB69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297794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69BD8-16D8-4736-8461-E5B42C6E9A62}" type="datetimeFigureOut">
              <a:rPr lang="ru-RU" smtClean="0"/>
              <a:t>06.05.2021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81B061EA-B3B3-4022-9DB2-4E9E4E08EB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06073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69BD8-16D8-4736-8461-E5B42C6E9A62}" type="datetimeFigureOut">
              <a:rPr lang="ru-RU" smtClean="0"/>
              <a:t>06.05.2021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061EA-B3B3-4022-9DB2-4E9E4E08EB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46269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69BD8-16D8-4736-8461-E5B42C6E9A62}" type="datetimeFigureOut">
              <a:rPr lang="ru-RU" smtClean="0"/>
              <a:t>06.05.2021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061EA-B3B3-4022-9DB2-4E9E4E08EB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72091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69BD8-16D8-4736-8461-E5B42C6E9A62}" type="datetimeFigureOut">
              <a:rPr lang="ru-RU" smtClean="0"/>
              <a:t>06.05.2021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061EA-B3B3-4022-9DB2-4E9E4E08EB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75640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2D769BD8-16D8-4736-8461-E5B42C6E9A62}" type="datetimeFigureOut">
              <a:rPr lang="ru-RU" smtClean="0"/>
              <a:t>06.05.2021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81B061EA-B3B3-4022-9DB2-4E9E4E08EB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1392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69BD8-16D8-4736-8461-E5B42C6E9A62}" type="datetimeFigureOut">
              <a:rPr lang="ru-RU" smtClean="0"/>
              <a:t>06.05.2021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061EA-B3B3-4022-9DB2-4E9E4E08EB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3284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69BD8-16D8-4736-8461-E5B42C6E9A62}" type="datetimeFigureOut">
              <a:rPr lang="ru-RU" smtClean="0"/>
              <a:t>06.05.2021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81B061EA-B3B3-4022-9DB2-4E9E4E08EB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612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69BD8-16D8-4736-8461-E5B42C6E9A62}" type="datetimeFigureOut">
              <a:rPr lang="ru-RU" smtClean="0"/>
              <a:t>06.05.2021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061EA-B3B3-4022-9DB2-4E9E4E08EB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2298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69BD8-16D8-4736-8461-E5B42C6E9A62}" type="datetimeFigureOut">
              <a:rPr lang="ru-RU" smtClean="0"/>
              <a:t>06.05.2021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061EA-B3B3-4022-9DB2-4E9E4E08EB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9305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69BD8-16D8-4736-8461-E5B42C6E9A62}" type="datetimeFigureOut">
              <a:rPr lang="ru-RU" smtClean="0"/>
              <a:t>06.05.2021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061EA-B3B3-4022-9DB2-4E9E4E08EB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7201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69BD8-16D8-4736-8461-E5B42C6E9A62}" type="datetimeFigureOut">
              <a:rPr lang="ru-RU" smtClean="0"/>
              <a:t>06.05.2021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061EA-B3B3-4022-9DB2-4E9E4E08EB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1856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69BD8-16D8-4736-8461-E5B42C6E9A62}" type="datetimeFigureOut">
              <a:rPr lang="ru-RU" smtClean="0"/>
              <a:t>06.05.2021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061EA-B3B3-4022-9DB2-4E9E4E08EB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1449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69BD8-16D8-4736-8461-E5B42C6E9A62}" type="datetimeFigureOut">
              <a:rPr lang="ru-RU" smtClean="0"/>
              <a:t>06.05.2021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061EA-B3B3-4022-9DB2-4E9E4E08EB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2191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769BD8-16D8-4736-8461-E5B42C6E9A62}" type="datetimeFigureOut">
              <a:rPr lang="ru-RU" smtClean="0"/>
              <a:t>06.05.2021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B061EA-B3B3-4022-9DB2-4E9E4E08EB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410565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en.wikipedia.org/wiki/Nazi_Germany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hyperlink" Target="https://en.wikipedia.org/wiki/Ukrainian_Soviet_Socialist_Republic" TargetMode="External"/><Relationship Id="rId7" Type="http://schemas.openxmlformats.org/officeDocument/2006/relationships/image" Target="../media/image7.jpeg"/><Relationship Id="rId2" Type="http://schemas.openxmlformats.org/officeDocument/2006/relationships/hyperlink" Target="https://en.wikipedia.org/wiki/Ukraine#Independenc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Legislation_of_Ukraine" TargetMode="External"/><Relationship Id="rId5" Type="http://schemas.openxmlformats.org/officeDocument/2006/relationships/hyperlink" Target="https://en.wikipedia.org/wiki/Great_Patriotic_War_(term)" TargetMode="External"/><Relationship Id="rId4" Type="http://schemas.openxmlformats.org/officeDocument/2006/relationships/hyperlink" Target="https://en.wikipedia.org/wiki/Victory_Day_over_Nazism_in_World_War_II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Nazi" TargetMode="External"/><Relationship Id="rId2" Type="http://schemas.openxmlformats.org/officeDocument/2006/relationships/hyperlink" Target="https://en.wikipedia.org/wiki/Communist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hyperlink" Target="https://en.wikipedia.org/wiki/Khreshchatyk" TargetMode="External"/><Relationship Id="rId4" Type="http://schemas.openxmlformats.org/officeDocument/2006/relationships/hyperlink" Target="https://en.wikipedia.org/wiki/Decommunization_in_Ukraine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MEMORIAL DAY </a:t>
            </a:r>
            <a:br>
              <a:rPr lang="en-US" b="1" dirty="0" smtClean="0"/>
            </a:br>
            <a:r>
              <a:rPr lang="en-US" b="1" dirty="0" smtClean="0"/>
              <a:t>9th of May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87546" y="4503221"/>
            <a:ext cx="8144134" cy="1117687"/>
          </a:xfrm>
        </p:spPr>
        <p:txBody>
          <a:bodyPr>
            <a:normAutofit/>
          </a:bodyPr>
          <a:lstStyle/>
          <a:p>
            <a:r>
              <a:rPr lang="en-US" sz="2800" b="1" i="1" dirty="0" err="1" smtClean="0">
                <a:solidFill>
                  <a:srgbClr val="92D050"/>
                </a:solidFill>
              </a:rPr>
              <a:t>Sydorchuk</a:t>
            </a:r>
            <a:r>
              <a:rPr lang="en-US" sz="2800" b="1" i="1" dirty="0" smtClean="0">
                <a:solidFill>
                  <a:srgbClr val="92D050"/>
                </a:solidFill>
              </a:rPr>
              <a:t> </a:t>
            </a:r>
            <a:r>
              <a:rPr lang="en-US" sz="2800" b="1" i="1" dirty="0" err="1" smtClean="0">
                <a:solidFill>
                  <a:srgbClr val="92D050"/>
                </a:solidFill>
              </a:rPr>
              <a:t>Olha</a:t>
            </a:r>
            <a:endParaRPr lang="ru-RU" sz="2800" b="1" i="1" dirty="0">
              <a:solidFill>
                <a:srgbClr val="92D05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93" y="136478"/>
            <a:ext cx="4305111" cy="242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4600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Victory Day / Memorial Day is a public holiday. </a:t>
            </a:r>
            <a:r>
              <a:rPr lang="en-US" dirty="0" smtClean="0"/>
              <a:t>It is </a:t>
            </a:r>
            <a:r>
              <a:rPr lang="en-US" dirty="0"/>
              <a:t>a holiday that commemorates the surrender of </a:t>
            </a:r>
            <a:r>
              <a:rPr lang="en-US" dirty="0">
                <a:hlinkClick r:id="rId2"/>
              </a:rPr>
              <a:t>Nazi Germany</a:t>
            </a:r>
            <a:r>
              <a:rPr lang="en-US" dirty="0"/>
              <a:t> in 1945.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8007" y="3162727"/>
            <a:ext cx="5772715" cy="3276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2266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celebration of Victory Day continued during subsequent years. The war became a topic of great importance in cinema, literature, history lessons at school, the mass media, and the arts. The ritual of the celebration gradually obtained a distinctive character with a number of similar elements: ceremonial meetings, speeches, lectures, receptions and fireworks.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139" y="4019478"/>
            <a:ext cx="4732361" cy="2661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6742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85037" y="1834166"/>
            <a:ext cx="10087763" cy="480342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UKRAINE officially </a:t>
            </a:r>
            <a:r>
              <a:rPr lang="en-US" dirty="0" err="1"/>
              <a:t>recognised</a:t>
            </a:r>
            <a:r>
              <a:rPr lang="en-US" dirty="0"/>
              <a:t> 9 May from </a:t>
            </a:r>
            <a:r>
              <a:rPr lang="en-US" dirty="0">
                <a:hlinkClick r:id="rId2" tooltip="Ukraine"/>
              </a:rPr>
              <a:t>its independence</a:t>
            </a:r>
            <a:r>
              <a:rPr lang="en-US" dirty="0"/>
              <a:t> in 1991 until 2013, where it was a non-working day. If it fell on a weekend the following Monday was non-working</a:t>
            </a:r>
            <a:r>
              <a:rPr lang="en-US" dirty="0" smtClean="0"/>
              <a:t>.</a:t>
            </a:r>
            <a:r>
              <a:rPr lang="en-US" dirty="0"/>
              <a:t> The holiday was similarly celebrated there while the country was </a:t>
            </a:r>
            <a:r>
              <a:rPr lang="en-US" dirty="0">
                <a:hlinkClick r:id="rId3" tooltip="Ukrainian Soviet Socialist Republic"/>
              </a:rPr>
              <a:t>part of the Soviet Union</a:t>
            </a:r>
            <a:r>
              <a:rPr lang="en-US" dirty="0"/>
              <a:t>. As of 2015, Ukraine officially celebrates </a:t>
            </a:r>
            <a:r>
              <a:rPr lang="en-US" dirty="0">
                <a:hlinkClick r:id="rId4" tooltip="Victory Day over Nazism in World War II"/>
              </a:rPr>
              <a:t>Victory Day over Nazism in World War II</a:t>
            </a:r>
            <a:r>
              <a:rPr lang="en-US" dirty="0"/>
              <a:t> on 9 May, per a decree of parliament. Additionally the term "</a:t>
            </a:r>
            <a:r>
              <a:rPr lang="en-US" dirty="0">
                <a:hlinkClick r:id="rId5" tooltip="Great Patriotic War (term)"/>
              </a:rPr>
              <a:t>Great Patriotic War</a:t>
            </a:r>
            <a:r>
              <a:rPr lang="en-US" dirty="0"/>
              <a:t>" as a reference was replaced with "Second World War" in all </a:t>
            </a:r>
            <a:r>
              <a:rPr lang="en-US" dirty="0">
                <a:hlinkClick r:id="rId6" tooltip="Legislation of Ukraine"/>
              </a:rPr>
              <a:t>Ukrainian legislation</a:t>
            </a:r>
            <a:r>
              <a:rPr lang="en-US" dirty="0"/>
              <a:t>.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382" y="4626591"/>
            <a:ext cx="2736202" cy="17785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4744" y="4390728"/>
            <a:ext cx="3022772" cy="20143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3315727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Since 15 May 2015 </a:t>
            </a:r>
            <a:r>
              <a:rPr lang="en-US" dirty="0">
                <a:hlinkClick r:id="rId2" tooltip="Communist"/>
              </a:rPr>
              <a:t>Communist</a:t>
            </a:r>
            <a:r>
              <a:rPr lang="en-US" dirty="0"/>
              <a:t> and </a:t>
            </a:r>
            <a:r>
              <a:rPr lang="en-US" dirty="0">
                <a:hlinkClick r:id="rId3" tooltip="Victory Day over Nazism in World War II"/>
              </a:rPr>
              <a:t>Nazi</a:t>
            </a:r>
            <a:r>
              <a:rPr lang="en-US" dirty="0"/>
              <a:t> symbols are </a:t>
            </a:r>
            <a:r>
              <a:rPr lang="en-US" dirty="0">
                <a:hlinkClick r:id="rId4"/>
              </a:rPr>
              <a:t>prohibited in Ukraine</a:t>
            </a:r>
            <a:r>
              <a:rPr lang="en-US" dirty="0" smtClean="0"/>
              <a:t>.</a:t>
            </a:r>
            <a:r>
              <a:rPr lang="en-US" dirty="0"/>
              <a:t> Before 15 May 2015, Ukraine held military parades in the capital on </a:t>
            </a:r>
            <a:r>
              <a:rPr lang="en-US" dirty="0" err="1">
                <a:hlinkClick r:id="rId5" tooltip="Khreshchatyk"/>
              </a:rPr>
              <a:t>Khreshchatyk</a:t>
            </a:r>
            <a:r>
              <a:rPr lang="en-US" dirty="0"/>
              <a:t> in 1995, 2001, 2010, and 2011, </a:t>
            </a:r>
            <a:r>
              <a:rPr lang="en-US" dirty="0" smtClean="0"/>
              <a:t>and </a:t>
            </a:r>
            <a:r>
              <a:rPr lang="en-US" dirty="0"/>
              <a:t>2013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961" y="3507475"/>
            <a:ext cx="5293339" cy="3024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3277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009" y="2086240"/>
            <a:ext cx="11458895" cy="4178867"/>
          </a:xfrm>
        </p:spPr>
      </p:pic>
    </p:spTree>
    <p:extLst>
      <p:ext uri="{BB962C8B-B14F-4D97-AF65-F5344CB8AC3E}">
        <p14:creationId xmlns:p14="http://schemas.microsoft.com/office/powerpoint/2010/main" val="33422445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Берлин">
  <a:themeElements>
    <a:clrScheme name="Берлин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Берлин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Берли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TM04033917[[fn=Берлин]]</Template>
  <TotalTime>71</TotalTime>
  <Words>97</Words>
  <Application>Microsoft Office PowerPoint</Application>
  <PresentationFormat>Широкоэкранный</PresentationFormat>
  <Paragraphs>6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9" baseType="lpstr">
      <vt:lpstr>Arial</vt:lpstr>
      <vt:lpstr>Trebuchet MS</vt:lpstr>
      <vt:lpstr>Берлин</vt:lpstr>
      <vt:lpstr>MEMORIAL DAY  9th of May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Victory day 9 th of May</dc:title>
  <dc:creator>Оля</dc:creator>
  <cp:lastModifiedBy>Оля</cp:lastModifiedBy>
  <cp:revision>7</cp:revision>
  <dcterms:created xsi:type="dcterms:W3CDTF">2021-05-06T17:39:29Z</dcterms:created>
  <dcterms:modified xsi:type="dcterms:W3CDTF">2021-05-06T19:34:58Z</dcterms:modified>
</cp:coreProperties>
</file>