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4" r:id="rId4"/>
    <p:sldId id="273" r:id="rId5"/>
    <p:sldId id="272" r:id="rId6"/>
    <p:sldId id="259" r:id="rId7"/>
    <p:sldId id="275" r:id="rId8"/>
    <p:sldId id="260" r:id="rId9"/>
    <p:sldId id="261" r:id="rId10"/>
    <p:sldId id="262" r:id="rId11"/>
    <p:sldId id="263" r:id="rId12"/>
    <p:sldId id="264" r:id="rId13"/>
    <p:sldId id="265" r:id="rId14"/>
    <p:sldId id="266" r:id="rId15"/>
    <p:sldId id="269" r:id="rId16"/>
    <p:sldId id="26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1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8C5CAD-927B-4DAA-97C7-94AE60FB3C0B}" type="datetimeFigureOut">
              <a:rPr lang="ru-RU" smtClean="0"/>
              <a:pPr/>
              <a:t>07.05.2021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EE90A7-963A-4965-B91F-F37D68380D0B}"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8C5CAD-927B-4DAA-97C7-94AE60FB3C0B}" type="datetimeFigureOut">
              <a:rPr lang="ru-RU" smtClean="0"/>
              <a:pPr/>
              <a:t>07.05.2021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EE90A7-963A-4965-B91F-F37D68380D0B}"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8C5CAD-927B-4DAA-97C7-94AE60FB3C0B}" type="datetimeFigureOut">
              <a:rPr lang="ru-RU" smtClean="0"/>
              <a:pPr/>
              <a:t>07.05.2021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EE90A7-963A-4965-B91F-F37D68380D0B}"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8C5CAD-927B-4DAA-97C7-94AE60FB3C0B}" type="datetimeFigureOut">
              <a:rPr lang="ru-RU" smtClean="0"/>
              <a:pPr/>
              <a:t>07.05.2021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EE90A7-963A-4965-B91F-F37D68380D0B}"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8C5CAD-927B-4DAA-97C7-94AE60FB3C0B}" type="datetimeFigureOut">
              <a:rPr lang="ru-RU" smtClean="0"/>
              <a:pPr/>
              <a:t>07.05.2021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EE90A7-963A-4965-B91F-F37D68380D0B}"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8C5CAD-927B-4DAA-97C7-94AE60FB3C0B}" type="datetimeFigureOut">
              <a:rPr lang="ru-RU" smtClean="0"/>
              <a:pPr/>
              <a:t>07.05.2021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CEE90A7-963A-4965-B91F-F37D68380D0B}"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8C5CAD-927B-4DAA-97C7-94AE60FB3C0B}" type="datetimeFigureOut">
              <a:rPr lang="ru-RU" smtClean="0"/>
              <a:pPr/>
              <a:t>07.05.2021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CEE90A7-963A-4965-B91F-F37D68380D0B}"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8C5CAD-927B-4DAA-97C7-94AE60FB3C0B}" type="datetimeFigureOut">
              <a:rPr lang="ru-RU" smtClean="0"/>
              <a:pPr/>
              <a:t>07.05.2021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CEE90A7-963A-4965-B91F-F37D68380D0B}"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8C5CAD-927B-4DAA-97C7-94AE60FB3C0B}" type="datetimeFigureOut">
              <a:rPr lang="ru-RU" smtClean="0"/>
              <a:pPr/>
              <a:t>07.05.2021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CEE90A7-963A-4965-B91F-F37D68380D0B}"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8C5CAD-927B-4DAA-97C7-94AE60FB3C0B}" type="datetimeFigureOut">
              <a:rPr lang="ru-RU" smtClean="0"/>
              <a:pPr/>
              <a:t>07.05.2021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CEE90A7-963A-4965-B91F-F37D68380D0B}"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8C5CAD-927B-4DAA-97C7-94AE60FB3C0B}" type="datetimeFigureOut">
              <a:rPr lang="ru-RU" smtClean="0"/>
              <a:pPr/>
              <a:t>07.05.2021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CEE90A7-963A-4965-B91F-F37D68380D0B}"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chemeClr val="accent6">
                <a:lumMod val="40000"/>
                <a:lumOff val="60000"/>
              </a:schemeClr>
            </a:gs>
            <a:gs pos="53000">
              <a:srgbClr val="D4DEFF"/>
            </a:gs>
            <a:gs pos="83000">
              <a:srgbClr val="D4DEFF"/>
            </a:gs>
            <a:gs pos="100000">
              <a:srgbClr val="96AB94"/>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C5CAD-927B-4DAA-97C7-94AE60FB3C0B}" type="datetimeFigureOut">
              <a:rPr lang="ru-RU" smtClean="0"/>
              <a:pPr/>
              <a:t>07.05.2021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E90A7-963A-4965-B91F-F37D68380D0B}"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idruchniki.com/1787020644781/istoriya/ukrayina_druga_svitova_viyna_1939-1945_ruh_oporu"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Учитель\Рабочий стол\орнаменти\kir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1714488"/>
          </a:xfrm>
          <a:prstGeom prst="rect">
            <a:avLst/>
          </a:prstGeom>
          <a:noFill/>
          <a:effectLst>
            <a:softEdge rad="635000"/>
          </a:effectLst>
        </p:spPr>
      </p:pic>
      <p:grpSp>
        <p:nvGrpSpPr>
          <p:cNvPr id="10" name="Группа 9"/>
          <p:cNvGrpSpPr/>
          <p:nvPr/>
        </p:nvGrpSpPr>
        <p:grpSpPr>
          <a:xfrm>
            <a:off x="-1" y="4286256"/>
            <a:ext cx="3075691" cy="2571744"/>
            <a:chOff x="-1" y="4286256"/>
            <a:chExt cx="3075691" cy="2571744"/>
          </a:xfrm>
        </p:grpSpPr>
        <p:pic>
          <p:nvPicPr>
            <p:cNvPr id="7" name="Picture 2" descr="C:\Documents and Settings\Учитель\Рабочий стол\орнаменти\1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6215082"/>
              <a:ext cx="3075691" cy="642918"/>
            </a:xfrm>
            <a:prstGeom prst="rect">
              <a:avLst/>
            </a:prstGeom>
            <a:noFill/>
            <a:effectLst>
              <a:softEdge rad="127000"/>
            </a:effectLst>
          </p:spPr>
        </p:pic>
        <p:pic>
          <p:nvPicPr>
            <p:cNvPr id="9" name="Picture 2" descr="C:\Documents and Settings\Учитель\Рабочий стол\орнаменти\1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964413" y="5250669"/>
              <a:ext cx="2571744" cy="642918"/>
            </a:xfrm>
            <a:prstGeom prst="rect">
              <a:avLst/>
            </a:prstGeom>
            <a:noFill/>
            <a:effectLst>
              <a:softEdge rad="127000"/>
            </a:effectLst>
          </p:spPr>
        </p:pic>
      </p:grpSp>
      <p:grpSp>
        <p:nvGrpSpPr>
          <p:cNvPr id="14" name="Группа 13"/>
          <p:cNvGrpSpPr/>
          <p:nvPr/>
        </p:nvGrpSpPr>
        <p:grpSpPr>
          <a:xfrm flipH="1">
            <a:off x="6215074" y="4286256"/>
            <a:ext cx="2928926" cy="2571744"/>
            <a:chOff x="-1" y="4286256"/>
            <a:chExt cx="3075691" cy="2571744"/>
          </a:xfrm>
        </p:grpSpPr>
        <p:pic>
          <p:nvPicPr>
            <p:cNvPr id="15" name="Picture 2" descr="C:\Documents and Settings\Учитель\Рабочий стол\орнаменти\1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 y="6215082"/>
              <a:ext cx="3075691" cy="642918"/>
            </a:xfrm>
            <a:prstGeom prst="rect">
              <a:avLst/>
            </a:prstGeom>
            <a:noFill/>
            <a:effectLst>
              <a:softEdge rad="127000"/>
            </a:effectLst>
          </p:spPr>
        </p:pic>
        <p:pic>
          <p:nvPicPr>
            <p:cNvPr id="16" name="Picture 2" descr="C:\Documents and Settings\Учитель\Рабочий стол\орнаменти\1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5400000">
              <a:off x="-964413" y="5250669"/>
              <a:ext cx="2571744" cy="642918"/>
            </a:xfrm>
            <a:prstGeom prst="rect">
              <a:avLst/>
            </a:prstGeom>
            <a:noFill/>
            <a:effectLst>
              <a:softEdge rad="127000"/>
            </a:effectLst>
          </p:spPr>
        </p:pic>
      </p:grpSp>
      <p:sp>
        <p:nvSpPr>
          <p:cNvPr id="12" name="Прямоугольник 11"/>
          <p:cNvSpPr/>
          <p:nvPr/>
        </p:nvSpPr>
        <p:spPr>
          <a:xfrm>
            <a:off x="107504" y="1988840"/>
            <a:ext cx="4474949" cy="1938992"/>
          </a:xfrm>
          <a:prstGeom prst="rect">
            <a:avLst/>
          </a:prstGeom>
        </p:spPr>
        <p:txBody>
          <a:bodyPr wrap="square">
            <a:spAutoFit/>
          </a:bodyPr>
          <a:lstStyle/>
          <a:p>
            <a:pPr algn="ctr"/>
            <a:r>
              <a:rPr lang="uk-UA"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Українці </a:t>
            </a:r>
          </a:p>
          <a:p>
            <a:pPr algn="ctr"/>
            <a:r>
              <a:rPr lang="uk-UA"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у часи </a:t>
            </a:r>
            <a:r>
              <a:rPr lang="uk-UA"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uk-UA"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uk-UA"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ІІ </a:t>
            </a:r>
            <a:r>
              <a:rPr lang="uk-UA"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Світової війни</a:t>
            </a:r>
            <a:endParaRPr lang="ru-RU"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3" name="Picture 2" descr="Картинки по запросу українці- герої другої світової війни"/>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96909" y="1728645"/>
            <a:ext cx="4034850" cy="38434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rizups---obijmy-jiji-minus-orygina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169059" y="6536541"/>
            <a:ext cx="304800" cy="304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14657" y="1500159"/>
            <a:ext cx="5715040" cy="5000660"/>
          </a:xfrm>
        </p:spPr>
        <p:txBody>
          <a:bodyPr>
            <a:normAutofit fontScale="92500" lnSpcReduction="10000"/>
          </a:bodyPr>
          <a:lstStyle/>
          <a:p>
            <a:pPr marL="0" indent="0" algn="ctr">
              <a:lnSpc>
                <a:spcPct val="110000"/>
              </a:lnSpc>
              <a:spcBef>
                <a:spcPts val="0"/>
              </a:spcBef>
              <a:buNone/>
            </a:pPr>
            <a:r>
              <a:rPr lang="uk-UA" sz="2400" b="1" dirty="0" smtClean="0">
                <a:solidFill>
                  <a:srgbClr val="0000FF"/>
                </a:solidFill>
                <a:latin typeface="Times New Roman" pitchFamily="18" charset="0"/>
                <a:cs typeface="Times New Roman" pitchFamily="18" charset="0"/>
              </a:rPr>
              <a:t>Степан Вайда</a:t>
            </a:r>
          </a:p>
          <a:p>
            <a:pPr marL="0" indent="0" algn="ctr">
              <a:lnSpc>
                <a:spcPct val="110000"/>
              </a:lnSpc>
              <a:spcBef>
                <a:spcPts val="0"/>
              </a:spcBef>
              <a:buNone/>
            </a:pPr>
            <a:endParaRPr lang="uk-UA" sz="900" b="1" dirty="0" smtClean="0">
              <a:solidFill>
                <a:srgbClr val="0000FF"/>
              </a:solidFill>
              <a:latin typeface="Times New Roman" pitchFamily="18" charset="0"/>
              <a:cs typeface="Times New Roman" pitchFamily="18" charset="0"/>
            </a:endParaRPr>
          </a:p>
          <a:p>
            <a:pPr marL="0" indent="0" algn="just">
              <a:lnSpc>
                <a:spcPct val="110000"/>
              </a:lnSpc>
              <a:spcBef>
                <a:spcPts val="0"/>
              </a:spcBef>
              <a:buNone/>
            </a:pP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r>
              <a:rPr lang="ru-RU" sz="19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Народився 17 січня 1922 року на Закарпатті. </a:t>
            </a:r>
            <a:r>
              <a:rPr lang="uk-UA" sz="19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Поручник першого Чехословацького армійського корпусу. Учасник Битви за Дніпро та боїв у Карпатах. Загивув у Польщі. Нагороджений Чехословацьким воєнним хрестом, Герой Рядянського Союзу. </a:t>
            </a:r>
            <a:r>
              <a:rPr lang="ru-RU" sz="19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Він прожив усього 23 роки, але встиг захищати рідне Закарпаття від угорців і визволяти Київ від німців. Перша самостійна чехословацька бригада складалася з 307 чехів, 19 словаків і 7260 закарпатських українців. У війську розмовляли українською і співали наших пісень...</a:t>
            </a:r>
            <a:endParaRPr lang="uk-UA" sz="19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lnSpc>
                <a:spcPct val="110000"/>
              </a:lnSpc>
              <a:spcBef>
                <a:spcPts val="0"/>
              </a:spcBef>
              <a:buNone/>
            </a:pPr>
            <a:r>
              <a:rPr lang="ru-RU" sz="19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9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10 серпня 1945 року наказом Президії Верховної Ради СРСР за героїзм та майстерне командування підрозділом Степанові Миколайовичу Вайді було посмертно присвоєне звання Героя Радянського Союзу. А в 1990 році в місті Тячів на Закарпатті цьому видатному українцю було поставлено пам'ятник.</a:t>
            </a:r>
            <a:endParaRPr lang="ru-RU" sz="19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descr="C:\Documents and Settings\Учитель\Рабочий стол\орнаменти\kir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14488"/>
          </a:xfrm>
          <a:prstGeom prst="rect">
            <a:avLst/>
          </a:prstGeom>
          <a:noFill/>
          <a:effectLst>
            <a:softEdge rad="635000"/>
          </a:effectLst>
        </p:spPr>
      </p:pic>
      <p:pic>
        <p:nvPicPr>
          <p:cNvPr id="9218" name="Picture 2" descr="http://his.img.pravda.com/images/doc/d/5/d5ddfe6-vajd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4282" y="1857364"/>
            <a:ext cx="3000375" cy="428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250" advClick="0" advTm="6000">
        <p:split orient="vert"/>
      </p:transition>
    </mc:Choice>
    <mc:Fallback>
      <p:transition spd="slow" advClick="0" advTm="6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Учитель\Рабочий стол\орнаменти\kir2.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9177"/>
          <a:stretch/>
        </p:blipFill>
        <p:spPr bwMode="auto">
          <a:xfrm>
            <a:off x="0" y="44624"/>
            <a:ext cx="9144000" cy="1512168"/>
          </a:xfrm>
          <a:prstGeom prst="rect">
            <a:avLst/>
          </a:prstGeom>
          <a:noFill/>
          <a:effectLst>
            <a:softEdge rad="635000"/>
          </a:effectLst>
        </p:spPr>
      </p:pic>
      <p:pic>
        <p:nvPicPr>
          <p:cNvPr id="8194" name="Picture 2" descr="https://upload.wikimedia.org/wikipedia/uk/f/f3/Oparenk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466919"/>
            <a:ext cx="2808312" cy="4266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3131840" y="1340768"/>
            <a:ext cx="5868144" cy="5447645"/>
          </a:xfrm>
          <a:prstGeom prst="rect">
            <a:avLst/>
          </a:prstGeom>
        </p:spPr>
        <p:txBody>
          <a:bodyPr wrap="square">
            <a:spAutoFit/>
          </a:bodyPr>
          <a:lstStyle/>
          <a:p>
            <a:pPr algn="ctr"/>
            <a:r>
              <a:rPr lang="uk-UA" sz="2800" b="1" dirty="0">
                <a:solidFill>
                  <a:srgbClr val="0000FF"/>
                </a:solidFill>
                <a:latin typeface="Times New Roman" pitchFamily="18" charset="0"/>
                <a:cs typeface="Times New Roman" pitchFamily="18" charset="0"/>
              </a:rPr>
              <a:t>Михайло Опаренко</a:t>
            </a:r>
          </a:p>
          <a:p>
            <a:pPr algn="just"/>
            <a:r>
              <a:rPr lang="uk-UA" sz="32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35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Народився у сім'ї банківського службовця Петра Опаренка, який під час Першої світової війни був призваний до Російської армії як військовий чиновник. У 1918 році він перейшов на українську службу, у 1920 році </a:t>
            </a:r>
            <a:r>
              <a:rPr lang="ru-RU" sz="235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35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особистий секретар при військовому </a:t>
            </a:r>
            <a:r>
              <a:rPr lang="ru-RU" sz="235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міністрі УНР Володимирові Сальському. </a:t>
            </a:r>
          </a:p>
          <a:p>
            <a:pPr algn="just"/>
            <a:r>
              <a:rPr lang="ru-RU" sz="235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35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uk-UA" sz="235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Польський льотчик бомбардувальника</a:t>
            </a:r>
            <a:r>
              <a:rPr lang="uk-UA" sz="235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Брав участь у боях проти нацистського агресова в Польщі, а пізніше у Франції та Великій Британії. Двічі відзначений польським хрестом хоробрих.</a:t>
            </a:r>
            <a:endParaRPr lang="ru-RU" sz="235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6000">
        <p:split orient="vert"/>
      </p:transition>
    </mc:Choice>
    <mc:Fallback>
      <p:transition spd="slow" advClick="0" advTm="6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86116" y="1571612"/>
            <a:ext cx="5678372" cy="5097748"/>
          </a:xfrm>
        </p:spPr>
        <p:txBody>
          <a:bodyPr>
            <a:normAutofit fontScale="92500"/>
          </a:bodyPr>
          <a:lstStyle/>
          <a:p>
            <a:pPr marL="0" indent="0" algn="ctr">
              <a:lnSpc>
                <a:spcPct val="110000"/>
              </a:lnSpc>
              <a:spcBef>
                <a:spcPts val="0"/>
              </a:spcBef>
              <a:buNone/>
            </a:pPr>
            <a:r>
              <a:rPr lang="ru-RU" sz="2600" b="1" dirty="0" smtClean="0">
                <a:solidFill>
                  <a:srgbClr val="0000FF"/>
                </a:solidFill>
                <a:latin typeface="Times New Roman" pitchFamily="18" charset="0"/>
                <a:cs typeface="Times New Roman" pitchFamily="18" charset="0"/>
              </a:rPr>
              <a:t>Алекс Дяченко </a:t>
            </a:r>
          </a:p>
          <a:p>
            <a:pPr marL="0" indent="0" algn="ctr">
              <a:lnSpc>
                <a:spcPct val="110000"/>
              </a:lnSpc>
              <a:spcBef>
                <a:spcPts val="0"/>
              </a:spcBef>
              <a:buNone/>
            </a:pPr>
            <a:endParaRPr lang="ru-RU" sz="800" b="1" dirty="0" smtClean="0">
              <a:solidFill>
                <a:srgbClr val="0000FF"/>
              </a:solidFill>
              <a:latin typeface="Times New Roman" pitchFamily="18" charset="0"/>
              <a:cs typeface="Times New Roman" pitchFamily="18" charset="0"/>
            </a:endParaRPr>
          </a:p>
          <a:p>
            <a:pPr marL="0" indent="0" algn="just">
              <a:lnSpc>
                <a:spcPct val="110000"/>
              </a:lnSpc>
              <a:spcBef>
                <a:spcPts val="0"/>
              </a:spcBef>
              <a:buNone/>
            </a:pP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r>
              <a:rPr lang="ru-RU" sz="1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Народився 21 березня 1919 року у місті Хартворд в штаті Коннектикут (США) в родині українських емігрантів. Там пройшли його дитинство і юність. Після навчання матроса Дяченка направили служити трюмним машиністом на есмінець «Ербелі». Ще до формального початку війни США з Німеччиною, американський флот допомагав охороняти трансатлантичні британські конвої. Алекс боровся за живучість судна у машинному відділенні. На жаль, йому з товаришами не вистачило часу – кілька потужних вибухів забрали життя сімох героїв. Інші члени оглядової команди були змушені покинути «Карін», який вже було неможливо врятувати від затоплення. Кожного із семи загиблих членів екіпажу «Ербелі» нагородили Срібною Зіркою. На їх честь отримали назви кораблі, що будувалися для флоту США</a:t>
            </a:r>
            <a:r>
              <a:rPr lang="ru-RU" sz="16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16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descr="C:\Documents and Settings\Учитель\Рабочий стол\орнаменти\kir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14488"/>
          </a:xfrm>
          <a:prstGeom prst="rect">
            <a:avLst/>
          </a:prstGeom>
          <a:noFill/>
          <a:effectLst>
            <a:softEdge rad="635000"/>
          </a:effectLst>
        </p:spPr>
      </p:pic>
      <p:pic>
        <p:nvPicPr>
          <p:cNvPr id="7170" name="Picture 2" descr="http://www.ww2.memory.gov.ua/wp-content/uploads/2016/03/Dyachenko-245x30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1520" y="1714488"/>
            <a:ext cx="2946439" cy="3607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250" advClick="0" advTm="6000">
        <p:split orient="vert"/>
      </p:transition>
    </mc:Choice>
    <mc:Fallback>
      <p:transition spd="slow" advClick="0" advTm="600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39417" y="1551852"/>
            <a:ext cx="4963992" cy="5286388"/>
          </a:xfrm>
        </p:spPr>
        <p:txBody>
          <a:bodyPr>
            <a:normAutofit fontScale="85000" lnSpcReduction="20000"/>
          </a:bodyPr>
          <a:lstStyle/>
          <a:p>
            <a:pPr marL="0" indent="0" algn="ctr">
              <a:lnSpc>
                <a:spcPct val="120000"/>
              </a:lnSpc>
              <a:spcBef>
                <a:spcPts val="0"/>
              </a:spcBef>
              <a:buNone/>
            </a:pPr>
            <a:r>
              <a:rPr lang="uk-UA" b="1" dirty="0" smtClean="0">
                <a:solidFill>
                  <a:srgbClr val="0000FF"/>
                </a:solidFill>
                <a:latin typeface="Times New Roman" pitchFamily="18" charset="0"/>
                <a:cs typeface="Times New Roman" pitchFamily="18" charset="0"/>
              </a:rPr>
              <a:t>Олена Вітер</a:t>
            </a:r>
            <a:endParaRPr lang="en-US" b="1" dirty="0" smtClean="0">
              <a:solidFill>
                <a:srgbClr val="0000FF"/>
              </a:solidFill>
              <a:latin typeface="Times New Roman" pitchFamily="18" charset="0"/>
              <a:cs typeface="Times New Roman" pitchFamily="18" charset="0"/>
            </a:endParaRPr>
          </a:p>
          <a:p>
            <a:pPr marL="0" indent="0" algn="ctr">
              <a:lnSpc>
                <a:spcPct val="120000"/>
              </a:lnSpc>
              <a:spcBef>
                <a:spcPts val="0"/>
              </a:spcBef>
              <a:buNone/>
            </a:pPr>
            <a:endParaRPr lang="uk-UA" sz="1200" b="1" dirty="0" smtClean="0">
              <a:solidFill>
                <a:srgbClr val="0000FF"/>
              </a:solidFill>
              <a:latin typeface="Times New Roman" pitchFamily="18" charset="0"/>
              <a:cs typeface="Times New Roman" pitchFamily="18" charset="0"/>
            </a:endParaRPr>
          </a:p>
          <a:p>
            <a:pPr marL="0" indent="0" algn="just">
              <a:lnSpc>
                <a:spcPct val="120000"/>
              </a:lnSpc>
              <a:spcBef>
                <a:spcPts val="0"/>
              </a:spcBef>
              <a:buNone/>
            </a:pPr>
            <a:r>
              <a:rPr lang="ru-RU" sz="23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3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3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Народилася у 1904 році в селі Миклашів на Львівщині. Її батьки - гімназійні професори Василь та Марія. Дівчинка виростала в національно змішаній родині (мати була полькою), але саме сімейне виховання стало основою її патріотичного світогляду. Олена завжди вважала себе українкою, хоча до 13 років жила з батьками в Австрії.</a:t>
            </a:r>
          </a:p>
          <a:p>
            <a:pPr marL="0" indent="0" algn="just">
              <a:lnSpc>
                <a:spcPct val="120000"/>
              </a:lnSpc>
              <a:spcBef>
                <a:spcPts val="0"/>
              </a:spcBef>
              <a:buNone/>
            </a:pPr>
            <a:r>
              <a:rPr lang="en-US" sz="23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3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Ймовірно, повернення родини до Львова у 1918 році було пов'язане з політичною діяльністю батька. Загалом саме він мав вирішальне значення на формування особистості дівчини.</a:t>
            </a:r>
          </a:p>
          <a:p>
            <a:pPr marL="0" indent="0" algn="ctr">
              <a:lnSpc>
                <a:spcPct val="120000"/>
              </a:lnSpc>
              <a:spcBef>
                <a:spcPts val="0"/>
              </a:spcBef>
              <a:buNone/>
            </a:pPr>
            <a:endParaRPr lang="uk-UA" b="1" dirty="0" smtClean="0">
              <a:solidFill>
                <a:srgbClr val="0000FF"/>
              </a:solidFill>
              <a:latin typeface="Times New Roman" pitchFamily="18" charset="0"/>
              <a:cs typeface="Times New Roman" pitchFamily="18" charset="0"/>
            </a:endParaRPr>
          </a:p>
          <a:p>
            <a:pPr marL="0" indent="0" algn="ctr">
              <a:lnSpc>
                <a:spcPct val="120000"/>
              </a:lnSpc>
              <a:spcBef>
                <a:spcPts val="0"/>
              </a:spcBef>
              <a:buNone/>
            </a:pPr>
            <a:endParaRPr lang="ru-RU" b="1" dirty="0">
              <a:solidFill>
                <a:srgbClr val="0000FF"/>
              </a:solidFill>
              <a:latin typeface="Times New Roman" pitchFamily="18" charset="0"/>
              <a:cs typeface="Times New Roman" pitchFamily="18" charset="0"/>
            </a:endParaRPr>
          </a:p>
        </p:txBody>
      </p:sp>
      <p:pic>
        <p:nvPicPr>
          <p:cNvPr id="4" name="Picture 2" descr="C:\Documents and Settings\Учитель\Рабочий стол\орнаменти\kir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14488"/>
          </a:xfrm>
          <a:prstGeom prst="rect">
            <a:avLst/>
          </a:prstGeom>
          <a:noFill/>
          <a:effectLst>
            <a:softEdge rad="635000"/>
          </a:effectLst>
        </p:spPr>
      </p:pic>
      <p:pic>
        <p:nvPicPr>
          <p:cNvPr id="6148" name="Picture 4" descr="http://his.img.pravda.com/images/doc/f/2/f2c65ae------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82" y="1714488"/>
            <a:ext cx="3643338"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29113" y="4725144"/>
            <a:ext cx="3828507" cy="2031325"/>
          </a:xfrm>
          <a:prstGeom prst="rect">
            <a:avLst/>
          </a:prstGeom>
        </p:spPr>
        <p:txBody>
          <a:bodyPr wrap="square">
            <a:spAutoFit/>
          </a:bodyPr>
          <a:lstStyle/>
          <a:p>
            <a:pPr algn="ctr"/>
            <a:r>
              <a:rPr lang="ru-RU" dirty="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rPr>
              <a:t>Ігуменя жіночого </a:t>
            </a:r>
            <a:r>
              <a:rPr lang="ru-RU" dirty="0" smtClean="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rPr>
              <a:t>монастиря</a:t>
            </a:r>
          </a:p>
          <a:p>
            <a:pPr algn="ctr"/>
            <a:r>
              <a:rPr lang="ru-RU" dirty="0" smtClean="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dirty="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rPr>
              <a:t>на Львівщині. У роки німецької окупації переховувала людей </a:t>
            </a:r>
            <a:endParaRPr lang="ru-RU" dirty="0" smtClean="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dirty="0" smtClean="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rPr>
              <a:t>від </a:t>
            </a:r>
            <a:r>
              <a:rPr lang="ru-RU" dirty="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rPr>
              <a:t>репресій. За порятунок євреїв </a:t>
            </a:r>
            <a:endParaRPr lang="ru-RU" dirty="0" smtClean="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dirty="0" smtClean="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rPr>
              <a:t>під </a:t>
            </a:r>
            <a:r>
              <a:rPr lang="ru-RU" dirty="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rPr>
              <a:t>час Голокосту </a:t>
            </a:r>
            <a:endParaRPr lang="ru-RU" dirty="0" smtClean="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dirty="0" smtClean="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rPr>
              <a:t>відзначена </a:t>
            </a:r>
            <a:r>
              <a:rPr lang="ru-RU" dirty="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rPr>
              <a:t>титулом </a:t>
            </a:r>
            <a:endParaRPr lang="ru-RU" dirty="0" smtClean="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dirty="0" smtClean="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dirty="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rPr>
              <a:t>Праведник народів світу».</a:t>
            </a:r>
          </a:p>
        </p:txBody>
      </p:sp>
    </p:spTree>
  </p:cSld>
  <p:clrMapOvr>
    <a:masterClrMapping/>
  </p:clrMapOvr>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14678" y="1571612"/>
            <a:ext cx="5749810" cy="5286388"/>
          </a:xfrm>
        </p:spPr>
        <p:txBody>
          <a:bodyPr>
            <a:normAutofit lnSpcReduction="10000"/>
          </a:bodyPr>
          <a:lstStyle/>
          <a:p>
            <a:pPr marL="0" indent="0" algn="ctr">
              <a:spcBef>
                <a:spcPts val="0"/>
              </a:spcBef>
              <a:buNone/>
            </a:pPr>
            <a:r>
              <a:rPr lang="uk-UA" b="1" dirty="0" smtClean="0">
                <a:solidFill>
                  <a:srgbClr val="0000FF"/>
                </a:solidFill>
                <a:latin typeface="Times New Roman" pitchFamily="18" charset="0"/>
                <a:cs typeface="Times New Roman" pitchFamily="18" charset="0"/>
              </a:rPr>
              <a:t>Катерина Зарицька</a:t>
            </a:r>
          </a:p>
          <a:p>
            <a:pPr marL="0" indent="0" algn="ctr">
              <a:spcBef>
                <a:spcPts val="0"/>
              </a:spcBef>
              <a:buNone/>
            </a:pPr>
            <a:endParaRPr lang="uk-UA" sz="900" b="1" dirty="0" smtClean="0">
              <a:solidFill>
                <a:srgbClr val="0000FF"/>
              </a:solidFill>
              <a:latin typeface="Times New Roman" pitchFamily="18" charset="0"/>
              <a:cs typeface="Times New Roman" pitchFamily="18" charset="0"/>
            </a:endParaRPr>
          </a:p>
          <a:p>
            <a:pPr marL="0" indent="0" algn="just">
              <a:spcBef>
                <a:spcPts val="0"/>
              </a:spcBef>
              <a:buNone/>
            </a:pPr>
            <a:r>
              <a:rPr lang="ru-RU" sz="1800" dirty="0">
                <a:solidFill>
                  <a:srgbClr val="0000FF"/>
                </a:solidFill>
                <a:latin typeface="Times New Roman" pitchFamily="18" charset="0"/>
                <a:cs typeface="Times New Roman" pitchFamily="18" charset="0"/>
              </a:rPr>
              <a:t> </a:t>
            </a:r>
            <a:r>
              <a:rPr lang="ru-RU" sz="1800" dirty="0" smtClean="0">
                <a:solidFill>
                  <a:srgbClr val="0000FF"/>
                </a:solidFill>
                <a:latin typeface="Times New Roman" pitchFamily="18" charset="0"/>
                <a:cs typeface="Times New Roman" pitchFamily="18" charset="0"/>
              </a:rPr>
              <a:t>    </a:t>
            </a:r>
            <a:r>
              <a:rPr lang="ru-RU" sz="1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Народилася </a:t>
            </a:r>
            <a:r>
              <a:rPr lang="en-US" sz="1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3 </a:t>
            </a:r>
            <a:r>
              <a:rPr lang="uk-UA" sz="1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листопада 1914</a:t>
            </a:r>
            <a:r>
              <a:rPr lang="ru-RU" sz="1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року в Коломиї (Королівство Галичини та Володимирії, Автро-Угорська  імперія, нині Івано-Франківської області, Україна). Батько - український вчений-математик та педагог Мирон Зарицький. Протягом 1941-1943 крайова провідниця жіночої сітки ОУН, з 1943 організатор і керівник Українського Червоного Хреста. З 1945 по 1947 зв'язкова Головного Командира УПА Романа Шухевича, працювала також у відділі пропаганди ОУН. 21 вересня 1947 заарештована органами НКВС в Ходорові та засуджена до 25 років ув'язнення.</a:t>
            </a:r>
          </a:p>
          <a:p>
            <a:pPr marL="0" indent="0" algn="just">
              <a:spcBef>
                <a:spcPts val="0"/>
              </a:spcBef>
              <a:buNone/>
            </a:pPr>
            <a:r>
              <a:rPr lang="ru-RU" sz="18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Перебувала у Верхньоуральській та Володимирській тюрмах, 1969 року переведена до табору суворого режиму в Мордовії.</a:t>
            </a:r>
            <a:r>
              <a:rPr lang="ru-RU" sz="1800" baseline="300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Вийшла на волю 21 (22) вересня 1972 із забороною проживати в Західній Україні. У зв'язку з цим поселилась у м.Волочиськ Хмельницької області. Померла 29 серпня 1986 року. Перепохована на Личаківському цвинтарі.</a:t>
            </a:r>
          </a:p>
          <a:p>
            <a:pPr marL="0" indent="0" algn="just">
              <a:spcBef>
                <a:spcPts val="0"/>
              </a:spcBef>
              <a:buNone/>
            </a:pPr>
            <a:endParaRPr lang="ru-RU" sz="1800" b="1" dirty="0">
              <a:solidFill>
                <a:srgbClr val="0000FF"/>
              </a:solidFill>
              <a:latin typeface="Times New Roman" pitchFamily="18" charset="0"/>
              <a:cs typeface="Times New Roman" pitchFamily="18" charset="0"/>
            </a:endParaRPr>
          </a:p>
        </p:txBody>
      </p:sp>
      <p:pic>
        <p:nvPicPr>
          <p:cNvPr id="4" name="Picture 2" descr="C:\Documents and Settings\Учитель\Рабочий стол\орнаменти\kir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14488"/>
          </a:xfrm>
          <a:prstGeom prst="rect">
            <a:avLst/>
          </a:prstGeom>
          <a:noFill/>
          <a:effectLst>
            <a:softEdge rad="635000"/>
          </a:effectLst>
        </p:spPr>
      </p:pic>
      <p:pic>
        <p:nvPicPr>
          <p:cNvPr id="5122" name="Picture 2" descr="Zarytsk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857364"/>
            <a:ext cx="2820852" cy="3782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250" advClick="0" advTm="6000">
        <p:split orient="vert"/>
      </p:transition>
    </mc:Choice>
    <mc:Fallback>
      <p:transition spd="slow" advClick="0" advTm="6000">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Учитель\Рабочий стол\орнаменти\kir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0"/>
            <a:ext cx="8856984" cy="2060848"/>
          </a:xfrm>
          <a:prstGeom prst="rect">
            <a:avLst/>
          </a:prstGeom>
          <a:noFill/>
          <a:effectLst>
            <a:softEdge rad="635000"/>
          </a:effectLst>
        </p:spPr>
      </p:pic>
      <p:sp>
        <p:nvSpPr>
          <p:cNvPr id="2" name="Прямоугольник 1"/>
          <p:cNvSpPr/>
          <p:nvPr/>
        </p:nvSpPr>
        <p:spPr>
          <a:xfrm>
            <a:off x="323528" y="2132856"/>
            <a:ext cx="8496944" cy="4339650"/>
          </a:xfrm>
          <a:prstGeom prst="rect">
            <a:avLst/>
          </a:prstGeom>
        </p:spPr>
        <p:txBody>
          <a:bodyPr wrap="square">
            <a:spAutoFit/>
          </a:bodyPr>
          <a:lstStyle/>
          <a:p>
            <a:pPr algn="just">
              <a:lnSpc>
                <a:spcPct val="150000"/>
              </a:lnSpc>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Я </a:t>
            </a:r>
            <a:r>
              <a:rPr lang="uk-UA" sz="24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вважаю</a:t>
            </a:r>
            <a:r>
              <a:rPr lang="ru-RU" sz="24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i="1" dirty="0">
                <a:effectLst>
                  <a:outerShdw blurRad="38100" dist="38100" dir="2700000" algn="tl">
                    <a:srgbClr val="000000">
                      <a:alpha val="43137"/>
                    </a:srgbClr>
                  </a:outerShdw>
                </a:effectLst>
                <a:latin typeface="Times New Roman" pitchFamily="18" charset="0"/>
                <a:cs typeface="Times New Roman" pitchFamily="18" charset="0"/>
              </a:rPr>
              <a:t>що </a:t>
            </a:r>
            <a:r>
              <a:rPr lang="ru-RU" sz="2400" i="1" dirty="0" smtClean="0">
                <a:effectLst>
                  <a:outerShdw blurRad="38100" dist="38100" dir="2700000" algn="tl">
                    <a:srgbClr val="000000">
                      <a:alpha val="43137"/>
                    </a:srgbClr>
                  </a:outerShdw>
                </a:effectLst>
                <a:latin typeface="Times New Roman" pitchFamily="18" charset="0"/>
                <a:cs typeface="Times New Roman" pitchFamily="18" charset="0"/>
              </a:rPr>
              <a:t>кожен із цих героїв гідний </a:t>
            </a:r>
            <a:r>
              <a:rPr lang="ru-RU" sz="24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ВЕЛИКОЇ </a:t>
            </a:r>
            <a:r>
              <a:rPr lang="ru-RU" sz="2400" i="1" dirty="0" smtClean="0">
                <a:effectLst>
                  <a:outerShdw blurRad="38100" dist="38100" dir="2700000" algn="tl">
                    <a:srgbClr val="000000">
                      <a:alpha val="43137"/>
                    </a:srgbClr>
                  </a:outerShdw>
                </a:effectLst>
                <a:latin typeface="Times New Roman" pitchFamily="18" charset="0"/>
                <a:cs typeface="Times New Roman" pitchFamily="18" charset="0"/>
              </a:rPr>
              <a:t>пошани</a:t>
            </a:r>
            <a:r>
              <a:rPr lang="ru-RU" sz="2400" i="1" dirty="0">
                <a:effectLst>
                  <a:outerShdw blurRad="38100" dist="38100" dir="2700000" algn="tl">
                    <a:srgbClr val="000000">
                      <a:alpha val="43137"/>
                    </a:srgbClr>
                  </a:outerShdw>
                </a:effectLst>
                <a:latin typeface="Times New Roman" pitchFamily="18" charset="0"/>
                <a:cs typeface="Times New Roman" pitchFamily="18" charset="0"/>
              </a:rPr>
              <a:t>. </a:t>
            </a:r>
            <a:endParaRPr lang="ru-RU" sz="24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50000"/>
              </a:lnSpc>
            </a:pPr>
            <a:r>
              <a:rPr lang="ru-RU" sz="24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Я хочу</a:t>
            </a:r>
            <a:r>
              <a:rPr lang="ru-RU" sz="2400" i="1" dirty="0" smtClean="0">
                <a:effectLst>
                  <a:outerShdw blurRad="38100" dist="38100" dir="2700000" algn="tl">
                    <a:srgbClr val="000000">
                      <a:alpha val="43137"/>
                    </a:srgbClr>
                  </a:outerShdw>
                </a:effectLst>
                <a:latin typeface="Times New Roman" pitchFamily="18" charset="0"/>
                <a:cs typeface="Times New Roman" pitchFamily="18" charset="0"/>
              </a:rPr>
              <a:t>, щоб ніхто </a:t>
            </a:r>
            <a:r>
              <a:rPr lang="ru-RU" sz="2400" i="1" dirty="0">
                <a:effectLst>
                  <a:outerShdw blurRad="38100" dist="38100" dir="2700000" algn="tl">
                    <a:srgbClr val="000000">
                      <a:alpha val="43137"/>
                    </a:srgbClr>
                  </a:outerShdw>
                </a:effectLst>
                <a:latin typeface="Times New Roman" pitchFamily="18" charset="0"/>
                <a:cs typeface="Times New Roman" pitchFamily="18" charset="0"/>
              </a:rPr>
              <a:t>і ніколи не зміг забути, якою ціною виборювалася наша воля і </a:t>
            </a:r>
            <a:r>
              <a:rPr lang="ru-RU" sz="2400" i="1" dirty="0" smtClean="0">
                <a:effectLst>
                  <a:outerShdw blurRad="38100" dist="38100" dir="2700000" algn="tl">
                    <a:srgbClr val="000000">
                      <a:alpha val="43137"/>
                    </a:srgbClr>
                  </a:outerShdw>
                </a:effectLst>
                <a:latin typeface="Times New Roman" pitchFamily="18" charset="0"/>
                <a:cs typeface="Times New Roman" pitchFamily="18" charset="0"/>
              </a:rPr>
              <a:t>майбутнє</a:t>
            </a:r>
            <a:r>
              <a:rPr lang="ru-RU" sz="2400" i="1" dirty="0">
                <a:effectLst>
                  <a:outerShdw blurRad="38100" dist="38100" dir="2700000" algn="tl">
                    <a:srgbClr val="000000">
                      <a:alpha val="43137"/>
                    </a:srgbClr>
                  </a:outerShdw>
                </a:effectLst>
                <a:latin typeface="Times New Roman" pitchFamily="18" charset="0"/>
                <a:cs typeface="Times New Roman" pitchFamily="18" charset="0"/>
              </a:rPr>
              <a:t>!!! </a:t>
            </a:r>
            <a:endParaRPr lang="ru-RU" sz="24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50000"/>
              </a:lnSpc>
            </a:pPr>
            <a:r>
              <a:rPr lang="uk-UA" sz="24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uk-UA" sz="24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Так давайте ж </a:t>
            </a:r>
            <a:r>
              <a:rPr lang="uk-UA" sz="2400" i="1" dirty="0" smtClean="0">
                <a:effectLst>
                  <a:outerShdw blurRad="38100" dist="38100" dir="2700000" algn="tl">
                    <a:srgbClr val="000000">
                      <a:alpha val="43137"/>
                    </a:srgbClr>
                  </a:outerShdw>
                </a:effectLst>
                <a:latin typeface="Times New Roman" pitchFamily="18" charset="0"/>
                <a:cs typeface="Times New Roman" pitchFamily="18" charset="0"/>
              </a:rPr>
              <a:t>берегти наше сучасне і зробити все для того, щоб </a:t>
            </a:r>
            <a:r>
              <a:rPr lang="ru-RU" sz="2400" i="1" dirty="0" smtClean="0">
                <a:effectLst>
                  <a:outerShdw blurRad="38100" dist="38100" dir="2700000" algn="tl">
                    <a:srgbClr val="000000">
                      <a:alpha val="43137"/>
                    </a:srgbClr>
                  </a:outerShdw>
                </a:effectLst>
                <a:latin typeface="Times New Roman" pitchFamily="18" charset="0"/>
                <a:cs typeface="Times New Roman" pitchFamily="18" charset="0"/>
              </a:rPr>
              <a:t>Друга Світова залишилася </a:t>
            </a:r>
            <a:r>
              <a:rPr lang="ru-RU" sz="24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ОСТАННЬОЮ СВІТОВОЮ ВІЙНОЮ</a:t>
            </a:r>
            <a:r>
              <a:rPr lang="ru-RU" sz="2400" i="1" dirty="0" smtClean="0">
                <a:effectLst>
                  <a:outerShdw blurRad="38100" dist="38100" dir="2700000" algn="tl">
                    <a:srgbClr val="000000">
                      <a:alpha val="43137"/>
                    </a:srgbClr>
                  </a:outerShdw>
                </a:effectLst>
                <a:latin typeface="Times New Roman" pitchFamily="18" charset="0"/>
                <a:cs typeface="Times New Roman" pitchFamily="18" charset="0"/>
              </a:rPr>
              <a:t> в історії. </a:t>
            </a:r>
          </a:p>
          <a:p>
            <a:pPr algn="r">
              <a:lnSpc>
                <a:spcPct val="150000"/>
              </a:lnSpc>
            </a:pPr>
            <a:endParaRPr lang="uk-UA"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r"/>
            <a:endParaRPr lang="uk-UA" sz="2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6000">
        <p:split orient="vert"/>
      </p:transition>
    </mc:Choice>
    <mc:Fallback>
      <p:transition spd="slow" advClick="0" advTm="600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Учитель\Рабочий стол\орнаменти\kir2.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5326"/>
          <a:stretch/>
        </p:blipFill>
        <p:spPr bwMode="auto">
          <a:xfrm>
            <a:off x="151558" y="0"/>
            <a:ext cx="8812930" cy="1916832"/>
          </a:xfrm>
          <a:prstGeom prst="rect">
            <a:avLst/>
          </a:prstGeom>
          <a:noFill/>
          <a:effectLst>
            <a:softEdge rad="635000"/>
          </a:effectLst>
        </p:spPr>
      </p:pic>
      <p:sp>
        <p:nvSpPr>
          <p:cNvPr id="2" name="Прямоугольник 1"/>
          <p:cNvSpPr/>
          <p:nvPr/>
        </p:nvSpPr>
        <p:spPr>
          <a:xfrm>
            <a:off x="323528" y="5589240"/>
            <a:ext cx="8640960" cy="707886"/>
          </a:xfrm>
          <a:prstGeom prst="rect">
            <a:avLst/>
          </a:prstGeom>
        </p:spPr>
        <p:txBody>
          <a:bodyPr wrap="square">
            <a:spAutoFit/>
          </a:bodyPr>
          <a:lstStyle/>
          <a:p>
            <a:r>
              <a:rPr lang="en-US" sz="2000" dirty="0">
                <a:effectLst>
                  <a:outerShdw blurRad="38100" dist="38100" dir="2700000" algn="tl">
                    <a:srgbClr val="000000">
                      <a:alpha val="43137"/>
                    </a:srgbClr>
                  </a:outerShdw>
                </a:effectLst>
                <a:latin typeface="Times New Roman" pitchFamily="18" charset="0"/>
                <a:cs typeface="Times New Roman" pitchFamily="18" charset="0"/>
                <a:hlinkClick r:id="rId3"/>
              </a:rPr>
              <a:t>http://</a:t>
            </a:r>
            <a:r>
              <a:rPr lang="en-US" sz="2000" dirty="0" smtClean="0">
                <a:effectLst>
                  <a:outerShdw blurRad="38100" dist="38100" dir="2700000" algn="tl">
                    <a:srgbClr val="000000">
                      <a:alpha val="43137"/>
                    </a:srgbClr>
                  </a:outerShdw>
                </a:effectLst>
                <a:latin typeface="Times New Roman" pitchFamily="18" charset="0"/>
                <a:cs typeface="Times New Roman" pitchFamily="18" charset="0"/>
                <a:hlinkClick r:id="rId3"/>
              </a:rPr>
              <a:t>pidruchniki.com/1787020644781/istoriya/ukrayina_druga_svitova_viyna_1939-1945_ruh_oporu</a:t>
            </a:r>
            <a:r>
              <a:rPr lang="uk-UA" sz="20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u-RU" sz="20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170" name="Picture 2" descr="Україна в Другій світовій війні. — Київ, Український інститут&#10;національної пам’яті, 2015. — 28 с., іл.&#10;Українці в Другій с..."/>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846742" y="3182888"/>
            <a:ext cx="6082647"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Україна&#10;у Другій світовій&#10;війні&#10;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520" y="1916832"/>
            <a:ext cx="2442052" cy="3456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312831" y="2239997"/>
            <a:ext cx="3096344" cy="646331"/>
          </a:xfrm>
          <a:prstGeom prst="rect">
            <a:avLst/>
          </a:prstGeom>
        </p:spPr>
        <p:txBody>
          <a:bodyPr wrap="square">
            <a:spAutoFit/>
          </a:bodyPr>
          <a:lstStyle/>
          <a:p>
            <a:pPr algn="ctr"/>
            <a:r>
              <a:rPr lang="uk-UA" sz="3600" b="1" dirty="0" smtClean="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rPr>
              <a:t>Джерела:</a:t>
            </a:r>
            <a:endParaRPr lang="ru-RU" sz="3600" b="1" dirty="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Учитель\Рабочий стол\орнаменти\kir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1670" y="-214338"/>
            <a:ext cx="5143536" cy="1484714"/>
          </a:xfrm>
          <a:prstGeom prst="rect">
            <a:avLst/>
          </a:prstGeom>
          <a:noFill/>
          <a:effectLst>
            <a:softEdge rad="635000"/>
          </a:effectLst>
        </p:spPr>
      </p:pic>
      <p:pic>
        <p:nvPicPr>
          <p:cNvPr id="1026" name="Picture 2" descr="C:\Documents and Settings\Учитель\Рабочий стол\орнаменти\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6286520"/>
            <a:ext cx="3075691" cy="571480"/>
          </a:xfrm>
          <a:prstGeom prst="rect">
            <a:avLst/>
          </a:prstGeom>
          <a:noFill/>
        </p:spPr>
      </p:pic>
      <p:pic>
        <p:nvPicPr>
          <p:cNvPr id="10" name="Picture 2" descr="C:\Documents and Settings\Учитель\Рабочий стол\орнаменти\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52477" y="6299566"/>
            <a:ext cx="3143272" cy="571480"/>
          </a:xfrm>
          <a:prstGeom prst="rect">
            <a:avLst/>
          </a:prstGeom>
          <a:noFill/>
        </p:spPr>
      </p:pic>
      <p:pic>
        <p:nvPicPr>
          <p:cNvPr id="11" name="Picture 2" descr="C:\Documents and Settings\Учитель\Рабочий стол\орнаменти\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8309" y="6286520"/>
            <a:ext cx="3075691" cy="571480"/>
          </a:xfrm>
          <a:prstGeom prst="rect">
            <a:avLst/>
          </a:prstGeom>
          <a:noFill/>
        </p:spPr>
      </p:pic>
      <p:sp>
        <p:nvSpPr>
          <p:cNvPr id="4" name="Прямоугольник 3"/>
          <p:cNvSpPr/>
          <p:nvPr/>
        </p:nvSpPr>
        <p:spPr>
          <a:xfrm>
            <a:off x="471625" y="1297703"/>
            <a:ext cx="8104975" cy="4616648"/>
          </a:xfrm>
          <a:prstGeom prst="rect">
            <a:avLst/>
          </a:prstGeom>
        </p:spPr>
        <p:txBody>
          <a:bodyPr wrap="square">
            <a:spAutoFit/>
          </a:bodyPr>
          <a:lstStyle/>
          <a:p>
            <a:pPr algn="just">
              <a:lnSpc>
                <a:spcPct val="150000"/>
              </a:lnSpc>
            </a:pPr>
            <a:r>
              <a:rPr lang="ru-RU" sz="2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Друга Світова </a:t>
            </a:r>
            <a:r>
              <a:rPr lang="ru-RU" sz="28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війна, </a:t>
            </a:r>
            <a:r>
              <a:rPr lang="ru-RU" sz="2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яка </a:t>
            </a:r>
            <a:r>
              <a:rPr lang="ru-RU" sz="28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тривала </a:t>
            </a:r>
            <a:r>
              <a:rPr lang="ru-RU"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 1 вересня 1939 р. до 2 вересня 1945 р., </a:t>
            </a:r>
            <a:r>
              <a:rPr lang="ru-RU" sz="28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стала найжорстокішим і найкривавішим воєнним конфліктом в історії людства. У </a:t>
            </a:r>
            <a:r>
              <a:rPr lang="ru-RU" sz="2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неї  </a:t>
            </a:r>
            <a:r>
              <a:rPr lang="ru-RU" sz="28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була втягнута </a:t>
            </a:r>
            <a:r>
              <a:rPr lang="ru-RU"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61</a:t>
            </a:r>
            <a:r>
              <a:rPr lang="ru-RU" sz="28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держава, на території яких проживало </a:t>
            </a:r>
            <a:r>
              <a:rPr lang="ru-RU"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80%</a:t>
            </a:r>
            <a:r>
              <a:rPr lang="ru-RU" sz="28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населення </a:t>
            </a:r>
            <a:r>
              <a:rPr lang="ru-RU" sz="2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Землі. </a:t>
            </a:r>
            <a:r>
              <a:rPr lang="ru-RU" sz="28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Воєнні дії велися на території </a:t>
            </a:r>
            <a:r>
              <a:rPr lang="ru-RU"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40</a:t>
            </a:r>
            <a:r>
              <a:rPr lang="ru-RU" sz="28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країн. Війна коштувала людству </a:t>
            </a:r>
            <a:r>
              <a:rPr lang="ru-RU"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65-67 </a:t>
            </a:r>
            <a:r>
              <a:rPr lang="ru-RU" sz="28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млн. життів.</a:t>
            </a:r>
          </a:p>
        </p:txBody>
      </p:sp>
    </p:spTree>
    <p:extLst>
      <p:ext uri="{BB962C8B-B14F-4D97-AF65-F5344CB8AC3E}">
        <p14:creationId xmlns:p14="http://schemas.microsoft.com/office/powerpoint/2010/main" val="2374154581"/>
      </p:ext>
    </p:extLst>
  </p:cSld>
  <p:clrMapOvr>
    <a:masterClrMapping/>
  </p:clrMapOvr>
  <mc:AlternateContent xmlns:mc="http://schemas.openxmlformats.org/markup-compatibility/2006">
    <mc:Choice xmlns:p14="http://schemas.microsoft.com/office/powerpoint/2010/main" Requires="p14">
      <p:transition spd="slow" p14:dur="1250" advClick="0" advTm="4500">
        <p:split orient="vert"/>
      </p:transition>
    </mc:Choice>
    <mc:Fallback>
      <p:transition spd="slow" advClick="0" advTm="45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36767" y="1124744"/>
            <a:ext cx="8174692" cy="1582560"/>
          </a:xfrm>
        </p:spPr>
        <p:txBody>
          <a:bodyPr>
            <a:noAutofit/>
          </a:bodyPr>
          <a:lstStyle/>
          <a:p>
            <a:pPr marL="0" indent="0" algn="ctr">
              <a:lnSpc>
                <a:spcPts val="3700"/>
              </a:lnSpc>
              <a:spcBef>
                <a:spcPts val="0"/>
              </a:spcBef>
              <a:buNone/>
            </a:pPr>
            <a:r>
              <a:rPr lang="uk-UA" sz="3600" dirty="0">
                <a:effectLst>
                  <a:outerShdw blurRad="38100" dist="38100" dir="2700000" algn="tl">
                    <a:srgbClr val="000000">
                      <a:alpha val="43137"/>
                    </a:srgbClr>
                  </a:outerShdw>
                </a:effectLst>
                <a:latin typeface="Times New Roman" pitchFamily="18" charset="0"/>
                <a:cs typeface="Times New Roman" pitchFamily="18" charset="0"/>
              </a:rPr>
              <a:t> </a:t>
            </a:r>
            <a:r>
              <a:rPr lang="uk-UA" sz="3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У Другій Світовій війні </a:t>
            </a:r>
          </a:p>
          <a:p>
            <a:pPr marL="0" indent="0" algn="ctr">
              <a:lnSpc>
                <a:spcPts val="3700"/>
              </a:lnSpc>
              <a:spcBef>
                <a:spcPts val="0"/>
              </a:spcBef>
              <a:buNone/>
            </a:pP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українці понесли людські втрати більше, </a:t>
            </a:r>
          </a:p>
          <a:p>
            <a:pPr marL="0" indent="0" algn="ctr">
              <a:lnSpc>
                <a:spcPts val="3700"/>
              </a:lnSpc>
              <a:spcBef>
                <a:spcPts val="0"/>
              </a:spcBef>
              <a:buNone/>
            </a:pP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ніж Велика Британія, Канада, США та Франція разом узяті. </a:t>
            </a:r>
            <a:r>
              <a:rPr lang="uk-UA" sz="20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u-RU" sz="3600" dirty="0">
              <a:effectLst>
                <a:outerShdw blurRad="38100" dist="38100" dir="2700000" algn="tl">
                  <a:srgbClr val="000000">
                    <a:alpha val="43137"/>
                  </a:srgbClr>
                </a:outerShdw>
              </a:effectLst>
            </a:endParaRPr>
          </a:p>
        </p:txBody>
      </p:sp>
      <p:pic>
        <p:nvPicPr>
          <p:cNvPr id="7" name="Picture 2" descr="C:\Documents and Settings\Учитель\Рабочий стол\орнаменти\kir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1670" y="-214338"/>
            <a:ext cx="5143536" cy="1484714"/>
          </a:xfrm>
          <a:prstGeom prst="rect">
            <a:avLst/>
          </a:prstGeom>
          <a:noFill/>
          <a:effectLst>
            <a:softEdge rad="635000"/>
          </a:effectLst>
        </p:spPr>
      </p:pic>
      <p:pic>
        <p:nvPicPr>
          <p:cNvPr id="1026" name="Picture 2" descr="C:\Documents and Settings\Учитель\Рабочий стол\орнаменти\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6286520"/>
            <a:ext cx="3075691" cy="571480"/>
          </a:xfrm>
          <a:prstGeom prst="rect">
            <a:avLst/>
          </a:prstGeom>
          <a:noFill/>
        </p:spPr>
      </p:pic>
      <p:pic>
        <p:nvPicPr>
          <p:cNvPr id="10" name="Picture 2" descr="C:\Documents and Settings\Учитель\Рабочий стол\орнаменти\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52477" y="6299566"/>
            <a:ext cx="3143272" cy="571480"/>
          </a:xfrm>
          <a:prstGeom prst="rect">
            <a:avLst/>
          </a:prstGeom>
          <a:noFill/>
        </p:spPr>
      </p:pic>
      <p:pic>
        <p:nvPicPr>
          <p:cNvPr id="11" name="Picture 2" descr="C:\Documents and Settings\Учитель\Рабочий стол\орнаменти\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8309" y="6286520"/>
            <a:ext cx="3075691" cy="571480"/>
          </a:xfrm>
          <a:prstGeom prst="rect">
            <a:avLst/>
          </a:prstGeom>
          <a:noFill/>
        </p:spPr>
      </p:pic>
      <p:pic>
        <p:nvPicPr>
          <p:cNvPr id="8" name="Picture 2" descr="C:\Documents and Settings\Учитель\Рабочий стол\орнаменти\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7286624" y="4434503"/>
            <a:ext cx="3143272" cy="571480"/>
          </a:xfrm>
          <a:prstGeom prst="rect">
            <a:avLst/>
          </a:prstGeom>
          <a:noFill/>
        </p:spPr>
      </p:pic>
      <p:pic>
        <p:nvPicPr>
          <p:cNvPr id="9" name="Picture 2" descr="C:\Documents and Settings\Учитель\Рабочий стол\орнаменти\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1285896" y="4429144"/>
            <a:ext cx="3143272" cy="571480"/>
          </a:xfrm>
          <a:prstGeom prst="rect">
            <a:avLst/>
          </a:prstGeom>
          <a:noFill/>
        </p:spPr>
      </p:pic>
      <p:pic>
        <p:nvPicPr>
          <p:cNvPr id="12" name="Picture 2" descr="Картинки по запросу мак 9 травня"/>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522" l="0" r="100000"/>
                    </a14:imgEffect>
                  </a14:imgLayer>
                </a14:imgProps>
              </a:ext>
              <a:ext uri="{28A0092B-C50C-407E-A947-70E740481C1C}">
                <a14:useLocalDpi xmlns:a14="http://schemas.microsoft.com/office/drawing/2010/main"/>
              </a:ext>
            </a:extLst>
          </a:blip>
          <a:srcRect/>
          <a:stretch>
            <a:fillRect/>
          </a:stretch>
        </p:blipFill>
        <p:spPr bwMode="auto">
          <a:xfrm>
            <a:off x="789834" y="3098731"/>
            <a:ext cx="2162643" cy="2162644"/>
          </a:xfrm>
          <a:prstGeom prst="rect">
            <a:avLst/>
          </a:prstGeom>
          <a:noFill/>
          <a:extLst>
            <a:ext uri="{909E8E84-426E-40DD-AFC4-6F175D3DCCD1}">
              <a14:hiddenFill xmlns:a14="http://schemas.microsoft.com/office/drawing/2010/main">
                <a:solidFill>
                  <a:srgbClr val="FFFFFF"/>
                </a:solidFill>
              </a14:hiddenFill>
            </a:ext>
          </a:extLst>
        </p:spPr>
      </p:pic>
      <p:sp>
        <p:nvSpPr>
          <p:cNvPr id="13" name="Содержимое 5"/>
          <p:cNvSpPr txBox="1">
            <a:spLocks/>
          </p:cNvSpPr>
          <p:nvPr/>
        </p:nvSpPr>
        <p:spPr>
          <a:xfrm>
            <a:off x="3180927" y="2911186"/>
            <a:ext cx="5024210" cy="1032973"/>
          </a:xfrm>
          <a:prstGeom prst="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700"/>
              </a:lnSpc>
              <a:spcBef>
                <a:spcPts val="0"/>
              </a:spcBef>
              <a:buFont typeface="Arial" pitchFamily="34" charset="0"/>
              <a:buNone/>
            </a:pPr>
            <a:r>
              <a:rPr lang="uk-UA" dirty="0" smtClean="0">
                <a:effectLst>
                  <a:outerShdw blurRad="38100" dist="38100" dir="2700000" algn="tl">
                    <a:srgbClr val="000000">
                      <a:alpha val="43137"/>
                    </a:srgbClr>
                  </a:outerShdw>
                </a:effectLst>
                <a:latin typeface="Times New Roman" pitchFamily="18" charset="0"/>
                <a:cs typeface="Times New Roman" pitchFamily="18" charset="0"/>
              </a:rPr>
              <a:t>Приблизні втрати України </a:t>
            </a:r>
          </a:p>
          <a:p>
            <a:pPr marL="0" indent="0" algn="ctr">
              <a:lnSpc>
                <a:spcPts val="3700"/>
              </a:lnSpc>
              <a:spcBef>
                <a:spcPts val="0"/>
              </a:spcBef>
              <a:buFont typeface="Arial" pitchFamily="34" charset="0"/>
              <a:buNone/>
            </a:pPr>
            <a:r>
              <a:rPr lang="uk-UA" dirty="0" smtClean="0">
                <a:effectLst>
                  <a:outerShdw blurRad="38100" dist="38100" dir="2700000" algn="tl">
                    <a:srgbClr val="000000">
                      <a:alpha val="43137"/>
                    </a:srgbClr>
                  </a:outerShdw>
                </a:effectLst>
                <a:latin typeface="Times New Roman" pitchFamily="18" charset="0"/>
                <a:cs typeface="Times New Roman" pitchFamily="18" charset="0"/>
              </a:rPr>
              <a:t>у Другій Світовій війні</a:t>
            </a:r>
            <a:endParaRPr lang="uk-UA"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lnSpc>
                <a:spcPts val="3700"/>
              </a:lnSpc>
              <a:spcBef>
                <a:spcPts val="0"/>
              </a:spcBef>
              <a:buFont typeface="Arial" pitchFamily="34" charset="0"/>
              <a:buNone/>
            </a:pPr>
            <a:r>
              <a:rPr lang="uk-UA" sz="18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u-RU" dirty="0">
              <a:effectLst>
                <a:outerShdw blurRad="38100" dist="38100" dir="2700000" algn="tl">
                  <a:srgbClr val="000000">
                    <a:alpha val="43137"/>
                  </a:srgbClr>
                </a:outerShdw>
              </a:effectLst>
            </a:endParaRPr>
          </a:p>
        </p:txBody>
      </p:sp>
      <p:sp>
        <p:nvSpPr>
          <p:cNvPr id="14" name="Содержимое 5"/>
          <p:cNvSpPr txBox="1">
            <a:spLocks/>
          </p:cNvSpPr>
          <p:nvPr/>
        </p:nvSpPr>
        <p:spPr>
          <a:xfrm>
            <a:off x="3756991" y="4222719"/>
            <a:ext cx="4063182" cy="99504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uk-UA" sz="6600" b="1" dirty="0" smtClean="0">
                <a:solidFill>
                  <a:schemeClr val="tx1">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rPr>
              <a:t>8-10 млн.</a:t>
            </a:r>
            <a:endParaRPr lang="ru-RU" sz="6600" b="1" dirty="0">
              <a:solidFill>
                <a:schemeClr val="tx1">
                  <a:lumMod val="75000"/>
                  <a:lumOff val="25000"/>
                </a:schemeClr>
              </a:solidFill>
              <a:effectLst>
                <a:outerShdw blurRad="38100" dist="38100" dir="2700000" algn="tl">
                  <a:srgbClr val="000000">
                    <a:alpha val="43137"/>
                  </a:srgbClr>
                </a:outerShdw>
              </a:effectLst>
            </a:endParaRPr>
          </a:p>
        </p:txBody>
      </p:sp>
      <p:sp>
        <p:nvSpPr>
          <p:cNvPr id="2" name="Прямоугольник 1"/>
          <p:cNvSpPr/>
          <p:nvPr/>
        </p:nvSpPr>
        <p:spPr>
          <a:xfrm>
            <a:off x="666476" y="5209408"/>
            <a:ext cx="7793955" cy="1041311"/>
          </a:xfrm>
          <a:prstGeom prst="rect">
            <a:avLst/>
          </a:prstGeom>
        </p:spPr>
        <p:txBody>
          <a:bodyPr wrap="square">
            <a:spAutoFit/>
          </a:bodyPr>
          <a:lstStyle/>
          <a:p>
            <a:pPr algn="ctr">
              <a:lnSpc>
                <a:spcPts val="3700"/>
              </a:lnSpc>
            </a:pPr>
            <a:r>
              <a:rPr lang="uk-UA" sz="2800" dirty="0">
                <a:effectLst>
                  <a:outerShdw blurRad="38100" dist="38100" dir="2700000" algn="tl">
                    <a:srgbClr val="000000">
                      <a:alpha val="43137"/>
                    </a:srgbClr>
                  </a:outerShdw>
                </a:effectLst>
                <a:latin typeface="Times New Roman" pitchFamily="18" charset="0"/>
                <a:cs typeface="Times New Roman" pitchFamily="18" charset="0"/>
              </a:rPr>
              <a:t>Кількість українських жертв можна порівняти </a:t>
            </a:r>
            <a:endParaRPr lang="uk-UA"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lnSpc>
                <a:spcPts val="3700"/>
              </a:lnSpc>
            </a:pP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із </a:t>
            </a:r>
            <a:r>
              <a:rPr lang="uk-UA" sz="2800" dirty="0">
                <a:effectLst>
                  <a:outerShdw blurRad="38100" dist="38100" dir="2700000" algn="tl">
                    <a:srgbClr val="000000">
                      <a:alpha val="43137"/>
                    </a:srgbClr>
                  </a:outerShdw>
                </a:effectLst>
                <a:latin typeface="Times New Roman" pitchFamily="18" charset="0"/>
                <a:cs typeface="Times New Roman" pitchFamily="18" charset="0"/>
              </a:rPr>
              <a:t>населенням сучасної Австрії.</a:t>
            </a:r>
          </a:p>
        </p:txBody>
      </p:sp>
      <p:sp>
        <p:nvSpPr>
          <p:cNvPr id="3" name="Стрелка вниз 2"/>
          <p:cNvSpPr/>
          <p:nvPr/>
        </p:nvSpPr>
        <p:spPr>
          <a:xfrm>
            <a:off x="3756991" y="4045504"/>
            <a:ext cx="3826241" cy="33771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2024230140"/>
      </p:ext>
    </p:extLst>
  </p:cSld>
  <p:clrMapOvr>
    <a:masterClrMapping/>
  </p:clrMapOvr>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Учитель\Рабочий стол\орнаменти\kir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49" y="0"/>
            <a:ext cx="9144000" cy="1714488"/>
          </a:xfrm>
          <a:prstGeom prst="rect">
            <a:avLst/>
          </a:prstGeom>
          <a:noFill/>
          <a:effectLst>
            <a:softEdge rad="635000"/>
          </a:effectLst>
        </p:spPr>
      </p:pic>
      <p:sp>
        <p:nvSpPr>
          <p:cNvPr id="3" name="Содержимое 5"/>
          <p:cNvSpPr txBox="1">
            <a:spLocks/>
          </p:cNvSpPr>
          <p:nvPr/>
        </p:nvSpPr>
        <p:spPr>
          <a:xfrm>
            <a:off x="-6379" y="1556792"/>
            <a:ext cx="9143999" cy="112474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700"/>
              </a:lnSpc>
              <a:spcBef>
                <a:spcPts val="0"/>
              </a:spcBef>
              <a:buFont typeface="Arial" pitchFamily="34" charset="0"/>
              <a:buNone/>
            </a:pPr>
            <a:r>
              <a:rPr lang="uk-UA" sz="4400" dirty="0" smtClean="0">
                <a:solidFill>
                  <a:schemeClr val="tx1">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uk-UA" dirty="0" smtClean="0">
                <a:solidFill>
                  <a:schemeClr val="tx1">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rPr>
              <a:t>Страшні роки Другої Світової війни </a:t>
            </a:r>
          </a:p>
          <a:p>
            <a:pPr marL="0" indent="0" algn="ctr">
              <a:lnSpc>
                <a:spcPts val="3700"/>
              </a:lnSpc>
              <a:spcBef>
                <a:spcPts val="0"/>
              </a:spcBef>
              <a:buFont typeface="Arial" pitchFamily="34" charset="0"/>
              <a:buNone/>
            </a:pPr>
            <a:r>
              <a:rPr lang="uk-UA" dirty="0" smtClean="0">
                <a:solidFill>
                  <a:schemeClr val="tx1">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rPr>
              <a:t>залишили незагоєні рани на тлі Української Нації</a:t>
            </a:r>
            <a:endParaRPr lang="ru-RU" sz="4400" dirty="0">
              <a:solidFill>
                <a:schemeClr val="tx1">
                  <a:lumMod val="75000"/>
                  <a:lumOff val="25000"/>
                </a:schemeClr>
              </a:solidFill>
              <a:effectLst>
                <a:outerShdw blurRad="38100" dist="38100" dir="2700000" algn="tl">
                  <a:srgbClr val="000000">
                    <a:alpha val="43137"/>
                  </a:srgbClr>
                </a:outerShdw>
              </a:effectLst>
            </a:endParaRPr>
          </a:p>
        </p:txBody>
      </p:sp>
      <p:sp>
        <p:nvSpPr>
          <p:cNvPr id="4" name="Прямоугольник 3"/>
          <p:cNvSpPr/>
          <p:nvPr/>
        </p:nvSpPr>
        <p:spPr>
          <a:xfrm>
            <a:off x="4590849" y="2814281"/>
            <a:ext cx="4320479" cy="3555589"/>
          </a:xfrm>
          <a:prstGeom prst="rect">
            <a:avLst/>
          </a:prstGeom>
        </p:spPr>
        <p:txBody>
          <a:bodyPr wrap="square">
            <a:spAutoFit/>
          </a:bodyPr>
          <a:lstStyle/>
          <a:p>
            <a:pPr algn="just">
              <a:lnSpc>
                <a:spcPts val="3400"/>
              </a:lnSpc>
            </a:pP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      Протягом Другої Світової </a:t>
            </a:r>
            <a:r>
              <a:rPr lang="uk-UA" sz="2800" dirty="0">
                <a:effectLst>
                  <a:outerShdw blurRad="38100" dist="38100" dir="2700000" algn="tl">
                    <a:srgbClr val="000000">
                      <a:alpha val="43137"/>
                    </a:srgbClr>
                  </a:outerShdw>
                </a:effectLst>
                <a:latin typeface="Times New Roman" pitchFamily="18" charset="0"/>
                <a:cs typeface="Times New Roman" pitchFamily="18" charset="0"/>
              </a:rPr>
              <a:t>війни бойові дії двічі прокотилися усією територією України</a:t>
            </a: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just">
              <a:lnSpc>
                <a:spcPts val="3400"/>
              </a:lnSpc>
            </a:pP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       Харків – одне </a:t>
            </a:r>
            <a:r>
              <a:rPr lang="uk-UA" sz="2800" dirty="0">
                <a:effectLst>
                  <a:outerShdw blurRad="38100" dist="38100" dir="2700000" algn="tl">
                    <a:srgbClr val="000000">
                      <a:alpha val="43137"/>
                    </a:srgbClr>
                  </a:outerShdw>
                </a:effectLst>
                <a:latin typeface="Times New Roman" pitchFamily="18" charset="0"/>
                <a:cs typeface="Times New Roman" pitchFamily="18" charset="0"/>
              </a:rPr>
              <a:t>з найбільших міст України, переходило з рук у руки чотири рази</a:t>
            </a:r>
            <a:r>
              <a:rPr lang="uk-UA" sz="28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uk-UA" sz="28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2" name="Picture 4" descr="Україна у 1939-1940 рр."/>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9091" y="2899680"/>
            <a:ext cx="4352163" cy="2973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755576" y="6081266"/>
            <a:ext cx="3024336" cy="400110"/>
          </a:xfrm>
          <a:prstGeom prst="rect">
            <a:avLst/>
          </a:prstGeom>
        </p:spPr>
        <p:txBody>
          <a:bodyPr wrap="square">
            <a:spAutoFit/>
          </a:bodyPr>
          <a:lstStyle/>
          <a:p>
            <a:pPr algn="ct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Україна у 1939-1940 рр.</a:t>
            </a:r>
            <a:endParaRPr lang="ru-RU" sz="2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56550296"/>
      </p:ext>
    </p:extLst>
  </p:cSld>
  <p:clrMapOvr>
    <a:masterClrMapping/>
  </p:clrMapOvr>
  <mc:AlternateContent xmlns:mc="http://schemas.openxmlformats.org/markup-compatibility/2006">
    <mc:Choice xmlns:p14="http://schemas.microsoft.com/office/powerpoint/2010/main" Requires="p14">
      <p:transition spd="slow" p14:dur="1250" advClick="0" advTm="4500">
        <p:split orient="vert"/>
      </p:transition>
    </mc:Choice>
    <mc:Fallback>
      <p:transition spd="slow" advClick="0" advTm="45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Учитель\Рабочий стол\орнаменти\kir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19" y="-459432"/>
            <a:ext cx="9144000" cy="1714488"/>
          </a:xfrm>
          <a:prstGeom prst="rect">
            <a:avLst/>
          </a:prstGeom>
          <a:noFill/>
          <a:effectLst>
            <a:softEdge rad="635000"/>
          </a:effectLst>
        </p:spPr>
      </p:pic>
      <p:pic>
        <p:nvPicPr>
          <p:cNvPr id="6" name="Picture 2" descr="Alexey Berest.jpg"/>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11589" y="1052736"/>
            <a:ext cx="2534118"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Содержимое 5"/>
          <p:cNvSpPr txBox="1">
            <a:spLocks/>
          </p:cNvSpPr>
          <p:nvPr/>
        </p:nvSpPr>
        <p:spPr>
          <a:xfrm>
            <a:off x="2555776" y="1052736"/>
            <a:ext cx="3952155" cy="3528392"/>
          </a:xfrm>
          <a:prstGeom prst="rect">
            <a:avLst/>
          </a:prstGeom>
        </p:spPr>
        <p:txBody>
          <a:bodyPr vert="horz" lIns="91440" tIns="45720" rIns="91440" bIns="45720" rtlCol="0">
            <a:normAutofit fontScale="92500" lnSpcReduction="20000"/>
          </a:bodyPr>
          <a:lstStyle/>
          <a:p>
            <a:pPr marR="0" lvl="0" algn="just" defTabSz="914400" rtl="0" eaLnBrk="1" fontAlgn="auto" latinLnBrk="0" hangingPunct="1">
              <a:lnSpc>
                <a:spcPct val="120000"/>
              </a:lnSpc>
              <a:spcAft>
                <a:spcPts val="0"/>
              </a:spcAft>
              <a:buClrTx/>
              <a:buSzTx/>
              <a:buFont typeface="Arial" pitchFamily="34" charset="0"/>
              <a:buNone/>
              <a:tabLst/>
              <a:defRPr/>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kumimoji="0" lang="uk-UA" sz="2000" b="0" i="0" u="none" strike="noStrike" kern="1200" cap="none" spc="0" normalizeH="0" baseline="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Українець </a:t>
            </a:r>
            <a:r>
              <a:rPr kumimoji="0" lang="uk-UA" sz="20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Олексій Берест </a:t>
            </a:r>
            <a:r>
              <a:rPr kumimoji="0" lang="uk-UA" sz="2000" b="0" i="0" u="none" strike="noStrike" kern="1200" cap="none" spc="0" normalizeH="0" baseline="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був одним з тих, хто встановив радянський прапор над Рейстагом у Берлині, а українець </a:t>
            </a:r>
            <a:r>
              <a:rPr kumimoji="0" lang="uk-UA" sz="20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Ма</a:t>
            </a:r>
            <a:r>
              <a:rPr lang="uk-UA" sz="20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йкл</a:t>
            </a:r>
            <a:r>
              <a:rPr kumimoji="0" lang="uk-UA" sz="20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Стренк </a:t>
            </a:r>
            <a:r>
              <a:rPr kumimoji="0" lang="uk-UA" sz="2000" b="0" i="0" u="none" strike="noStrike" kern="1200" cap="none" spc="0" normalizeH="0" baseline="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одним із 6 морських піхотинців, що підняли прапор Сполучених Штатів над Іводзимою. Але лише Українська Повстанська Армія виступала у тій війні під українським національним прапором.</a:t>
            </a:r>
          </a:p>
        </p:txBody>
      </p:sp>
      <p:pic>
        <p:nvPicPr>
          <p:cNvPr id="1026" name="Picture 2" descr="Michael Strank.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611214" y="1052736"/>
            <a:ext cx="2532786" cy="3165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Прямоугольник 1"/>
          <p:cNvSpPr/>
          <p:nvPr/>
        </p:nvSpPr>
        <p:spPr>
          <a:xfrm>
            <a:off x="432277" y="4034053"/>
            <a:ext cx="1744388" cy="369332"/>
          </a:xfrm>
          <a:prstGeom prst="rect">
            <a:avLst/>
          </a:prstGeom>
        </p:spPr>
        <p:txBody>
          <a:bodyPr wrap="none">
            <a:spAutoFit/>
          </a:bodyPr>
          <a:lstStyle/>
          <a:p>
            <a:r>
              <a:rPr lang="uk-UA"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Олексій Берест </a:t>
            </a:r>
            <a:endParaRPr lang="ru-RU" dirty="0"/>
          </a:p>
        </p:txBody>
      </p:sp>
      <p:sp>
        <p:nvSpPr>
          <p:cNvPr id="3" name="Прямоугольник 2"/>
          <p:cNvSpPr/>
          <p:nvPr/>
        </p:nvSpPr>
        <p:spPr>
          <a:xfrm>
            <a:off x="7072835" y="4211796"/>
            <a:ext cx="1609543" cy="369332"/>
          </a:xfrm>
          <a:prstGeom prst="rect">
            <a:avLst/>
          </a:prstGeom>
        </p:spPr>
        <p:txBody>
          <a:bodyPr wrap="none">
            <a:spAutoFit/>
          </a:bodyPr>
          <a:lstStyle/>
          <a:p>
            <a:r>
              <a:rPr lang="uk-UA"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Майкл Стренк</a:t>
            </a:r>
            <a:endParaRPr lang="ru-RU" dirty="0"/>
          </a:p>
        </p:txBody>
      </p:sp>
      <p:pic>
        <p:nvPicPr>
          <p:cNvPr id="1028" name="Picture 4" descr="Картинки по запросу радянський прапор над рейхстагом"/>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04470" y="4569479"/>
            <a:ext cx="2394423" cy="17958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42829" y="6367188"/>
            <a:ext cx="3528851" cy="369332"/>
          </a:xfrm>
          <a:prstGeom prst="rect">
            <a:avLst/>
          </a:prstGeom>
        </p:spPr>
        <p:txBody>
          <a:bodyPr wrap="none">
            <a:spAutoFit/>
          </a:bodyPr>
          <a:lstStyle/>
          <a:p>
            <a:r>
              <a:rPr lang="ru-RU"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Прапор Перемоги над Рейхстагом</a:t>
            </a:r>
          </a:p>
        </p:txBody>
      </p:sp>
      <p:pic>
        <p:nvPicPr>
          <p:cNvPr id="1030" name="Picture 6" descr="Картинки по запросу прапор сша на іводзімі"/>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86471" y="4562144"/>
            <a:ext cx="2777419" cy="18031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5149560" y="6365297"/>
            <a:ext cx="2651239" cy="369332"/>
          </a:xfrm>
          <a:prstGeom prst="rect">
            <a:avLst/>
          </a:prstGeom>
        </p:spPr>
        <p:txBody>
          <a:bodyPr wrap="none">
            <a:spAutoFit/>
          </a:bodyPr>
          <a:lstStyle/>
          <a:p>
            <a:r>
              <a:rPr lang="ru-RU"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Прапор </a:t>
            </a:r>
            <a:r>
              <a:rPr lang="ru-RU"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США на Іводзімі</a:t>
            </a:r>
            <a:endParaRPr lang="ru-RU"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5924451"/>
      </p:ext>
    </p:extLst>
  </p:cSld>
  <p:clrMapOvr>
    <a:masterClrMapping/>
  </p:clrMapOvr>
  <mc:AlternateContent xmlns:mc="http://schemas.openxmlformats.org/markup-compatibility/2006">
    <mc:Choice xmlns:p14="http://schemas.microsoft.com/office/powerpoint/2010/main" Requires="p14">
      <p:transition spd="slow" p14:dur="1250" advClick="0" advTm="5000">
        <p:split orient="vert"/>
      </p:transition>
    </mc:Choice>
    <mc:Fallback>
      <p:transition spd="slow" advClick="0" advTm="5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64381" y="1393017"/>
            <a:ext cx="7215238" cy="642942"/>
          </a:xfrm>
        </p:spPr>
        <p:txBody>
          <a:bodyPr>
            <a:normAutofit/>
          </a:bodyPr>
          <a:lstStyle/>
          <a:p>
            <a:pPr algn="ctr">
              <a:buNone/>
            </a:pPr>
            <a:r>
              <a:rPr lang="uk-UA"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Українці – герої Другої світової війни</a:t>
            </a:r>
            <a:endPar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descr="C:\Documents and Settings\Учитель\Рабочий стол\орнаменти\kir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14488"/>
          </a:xfrm>
          <a:prstGeom prst="rect">
            <a:avLst/>
          </a:prstGeom>
          <a:noFill/>
          <a:effectLst>
            <a:softEdge rad="635000"/>
          </a:effectLst>
        </p:spPr>
      </p:pic>
      <p:sp>
        <p:nvSpPr>
          <p:cNvPr id="5" name="Содержимое 5"/>
          <p:cNvSpPr txBox="1">
            <a:spLocks/>
          </p:cNvSpPr>
          <p:nvPr/>
        </p:nvSpPr>
        <p:spPr>
          <a:xfrm>
            <a:off x="3214678" y="1714488"/>
            <a:ext cx="5429288" cy="371477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uk-UA"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uk-UA"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Содержимое 2"/>
          <p:cNvSpPr txBox="1">
            <a:spLocks/>
          </p:cNvSpPr>
          <p:nvPr/>
        </p:nvSpPr>
        <p:spPr>
          <a:xfrm>
            <a:off x="714348" y="2714620"/>
            <a:ext cx="7715304" cy="642942"/>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7" name="Содержимое 2"/>
          <p:cNvSpPr txBox="1">
            <a:spLocks/>
          </p:cNvSpPr>
          <p:nvPr/>
        </p:nvSpPr>
        <p:spPr>
          <a:xfrm>
            <a:off x="183091" y="4011022"/>
            <a:ext cx="2056491" cy="437748"/>
          </a:xfrm>
          <a:prstGeom prst="rect">
            <a:avLst/>
          </a:prstGeom>
        </p:spPr>
        <p:txBody>
          <a:bodyPr vert="horz" lIns="91440" tIns="45720" rIns="91440" bIns="45720" rtlCol="0">
            <a:noAutofit/>
          </a:bodyPr>
          <a:lstStyle/>
          <a:p>
            <a:pPr marR="0" lvl="0" algn="ctr" defTabSz="914400" rtl="0" eaLnBrk="1" fontAlgn="auto" latinLnBrk="0" hangingPunct="1">
              <a:spcAft>
                <a:spcPts val="0"/>
              </a:spcAft>
              <a:buClrTx/>
              <a:buSzTx/>
              <a:buFont typeface="Arial" pitchFamily="34" charset="0"/>
              <a:buNone/>
              <a:tabLst/>
              <a:defRPr/>
            </a:pPr>
            <a:r>
              <a:rPr kumimoji="0" lang="uk-UA" sz="20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rPr>
              <a:t>Іван Кожедуб</a:t>
            </a:r>
            <a:endParaRPr kumimoji="0" lang="ru-RU" sz="120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pic>
        <p:nvPicPr>
          <p:cNvPr id="5122" name="Picture 2" descr="http://smart.kyivstar.ua/upload/book-media/obreey/5051750/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7398" y="1950239"/>
            <a:ext cx="1000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mart.kyivstar.ua/upload/book-media/obreey/5051750/2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90803" y="1935952"/>
            <a:ext cx="1047750" cy="2124075"/>
          </a:xfrm>
          <a:prstGeom prst="rect">
            <a:avLst/>
          </a:prstGeom>
          <a:noFill/>
          <a:extLst>
            <a:ext uri="{909E8E84-426E-40DD-AFC4-6F175D3DCCD1}">
              <a14:hiddenFill xmlns:a14="http://schemas.microsoft.com/office/drawing/2010/main">
                <a:solidFill>
                  <a:srgbClr val="FFFFFF"/>
                </a:solidFill>
              </a14:hiddenFill>
            </a:ext>
          </a:extLst>
        </p:spPr>
      </p:pic>
      <p:sp>
        <p:nvSpPr>
          <p:cNvPr id="12" name="Содержимое 2"/>
          <p:cNvSpPr txBox="1">
            <a:spLocks/>
          </p:cNvSpPr>
          <p:nvPr/>
        </p:nvSpPr>
        <p:spPr>
          <a:xfrm>
            <a:off x="2186432" y="4011022"/>
            <a:ext cx="2056491" cy="437748"/>
          </a:xfrm>
          <a:prstGeom prst="rect">
            <a:avLst/>
          </a:prstGeom>
        </p:spPr>
        <p:txBody>
          <a:bodyPr vert="horz" lIns="91440" tIns="45720" rIns="91440" bIns="45720" rtlCol="0">
            <a:noAutofit/>
          </a:bodyPr>
          <a:lstStyle/>
          <a:p>
            <a:pPr marR="0" lvl="0" algn="ctr" defTabSz="914400" rtl="0" eaLnBrk="1" fontAlgn="auto" latinLnBrk="0" hangingPunct="1">
              <a:spcAft>
                <a:spcPts val="0"/>
              </a:spcAft>
              <a:buClrTx/>
              <a:buSzTx/>
              <a:buFont typeface="Arial" pitchFamily="34" charset="0"/>
              <a:buNone/>
              <a:tabLst/>
              <a:defRPr/>
            </a:pPr>
            <a:r>
              <a:rPr kumimoji="0" lang="uk-UA" sz="20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rPr>
              <a:t>Пітер Дмитрук</a:t>
            </a:r>
            <a:endParaRPr kumimoji="0" lang="ru-RU" sz="120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13" name="Содержимое 2"/>
          <p:cNvSpPr txBox="1">
            <a:spLocks/>
          </p:cNvSpPr>
          <p:nvPr/>
        </p:nvSpPr>
        <p:spPr>
          <a:xfrm>
            <a:off x="4242923" y="4031469"/>
            <a:ext cx="2376264" cy="437748"/>
          </a:xfrm>
          <a:prstGeom prst="rect">
            <a:avLst/>
          </a:prstGeom>
        </p:spPr>
        <p:txBody>
          <a:bodyPr vert="horz" lIns="91440" tIns="45720" rIns="91440" bIns="45720" rtlCol="0">
            <a:noAutofit/>
          </a:bodyPr>
          <a:lstStyle/>
          <a:p>
            <a:pPr marR="0" lvl="0" algn="ctr" defTabSz="914400" rtl="0" eaLnBrk="1" fontAlgn="auto" latinLnBrk="0" hangingPunct="1">
              <a:spcAft>
                <a:spcPts val="0"/>
              </a:spcAft>
              <a:buClrTx/>
              <a:buSzTx/>
              <a:buFont typeface="Arial" pitchFamily="34" charset="0"/>
              <a:buNone/>
              <a:tabLst/>
              <a:defRPr/>
            </a:pPr>
            <a:r>
              <a:rPr kumimoji="0" lang="uk-UA" sz="20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rPr>
              <a:t>Ніколас Орешко</a:t>
            </a:r>
            <a:endParaRPr kumimoji="0" lang="ru-RU" sz="120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14" name="Содержимое 2"/>
          <p:cNvSpPr txBox="1">
            <a:spLocks/>
          </p:cNvSpPr>
          <p:nvPr/>
        </p:nvSpPr>
        <p:spPr>
          <a:xfrm>
            <a:off x="0" y="6420252"/>
            <a:ext cx="2483768" cy="437748"/>
          </a:xfrm>
          <a:prstGeom prst="rect">
            <a:avLst/>
          </a:prstGeom>
        </p:spPr>
        <p:txBody>
          <a:bodyPr vert="horz" lIns="91440" tIns="45720" rIns="91440" bIns="45720" rtlCol="0">
            <a:noAutofit/>
          </a:bodyPr>
          <a:lstStyle/>
          <a:p>
            <a:pPr marR="0" lvl="0" algn="ctr" defTabSz="914400" rtl="0" eaLnBrk="1" fontAlgn="auto" latinLnBrk="0" hangingPunct="1">
              <a:spcAft>
                <a:spcPts val="0"/>
              </a:spcAft>
              <a:buClrTx/>
              <a:buSzTx/>
              <a:buFont typeface="Arial" pitchFamily="34" charset="0"/>
              <a:buNone/>
              <a:tabLst/>
              <a:defRPr/>
            </a:pPr>
            <a:r>
              <a:rPr kumimoji="0" lang="uk-UA" sz="20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rPr>
              <a:t>Михайло</a:t>
            </a:r>
            <a:r>
              <a:rPr kumimoji="0" lang="uk-UA" sz="2000" b="1" i="0" u="none" strike="noStrike" kern="1200" cap="none" spc="0" normalizeH="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rPr>
              <a:t> Опаренко</a:t>
            </a:r>
            <a:endParaRPr kumimoji="0" lang="ru-RU" sz="120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15" name="Содержимое 2"/>
          <p:cNvSpPr txBox="1">
            <a:spLocks/>
          </p:cNvSpPr>
          <p:nvPr/>
        </p:nvSpPr>
        <p:spPr>
          <a:xfrm>
            <a:off x="2466515" y="6420252"/>
            <a:ext cx="2056491" cy="437748"/>
          </a:xfrm>
          <a:prstGeom prst="rect">
            <a:avLst/>
          </a:prstGeom>
        </p:spPr>
        <p:txBody>
          <a:bodyPr vert="horz" lIns="91440" tIns="45720" rIns="91440" bIns="45720" rtlCol="0">
            <a:noAutofit/>
          </a:bodyPr>
          <a:lstStyle/>
          <a:p>
            <a:pPr marR="0" lvl="0" algn="ctr" defTabSz="914400" rtl="0" eaLnBrk="1" fontAlgn="auto" latinLnBrk="0" hangingPunct="1">
              <a:spcAft>
                <a:spcPts val="0"/>
              </a:spcAft>
              <a:buClrTx/>
              <a:buSzTx/>
              <a:buFont typeface="Arial" pitchFamily="34" charset="0"/>
              <a:buNone/>
              <a:tabLst/>
              <a:defRPr/>
            </a:pPr>
            <a:r>
              <a:rPr kumimoji="0" lang="uk-UA" sz="20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rPr>
              <a:t>Алекс Дяченко</a:t>
            </a:r>
            <a:endParaRPr kumimoji="0" lang="ru-RU" sz="120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16" name="Содержимое 2"/>
          <p:cNvSpPr txBox="1">
            <a:spLocks/>
          </p:cNvSpPr>
          <p:nvPr/>
        </p:nvSpPr>
        <p:spPr>
          <a:xfrm>
            <a:off x="6677556" y="4004675"/>
            <a:ext cx="2056491" cy="437748"/>
          </a:xfrm>
          <a:prstGeom prst="rect">
            <a:avLst/>
          </a:prstGeom>
        </p:spPr>
        <p:txBody>
          <a:bodyPr vert="horz" lIns="91440" tIns="45720" rIns="91440" bIns="45720" rtlCol="0">
            <a:noAutofit/>
          </a:bodyPr>
          <a:lstStyle/>
          <a:p>
            <a:pPr marR="0" lvl="0" algn="ctr" defTabSz="914400" rtl="0" eaLnBrk="1" fontAlgn="auto" latinLnBrk="0" hangingPunct="1">
              <a:spcAft>
                <a:spcPts val="0"/>
              </a:spcAft>
              <a:buClrTx/>
              <a:buSzTx/>
              <a:buFont typeface="Arial" pitchFamily="34" charset="0"/>
              <a:buNone/>
              <a:tabLst/>
              <a:defRPr/>
            </a:pPr>
            <a:r>
              <a:rPr kumimoji="0" lang="uk-UA" sz="20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rPr>
              <a:t>Степан Вайда</a:t>
            </a:r>
            <a:endParaRPr kumimoji="0" lang="ru-RU" sz="120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pic>
        <p:nvPicPr>
          <p:cNvPr id="5126" name="Picture 6" descr="http://smart.kyivstar.ua/upload/book-media/obreey/5051750/22.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948247" y="1964528"/>
            <a:ext cx="98107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mart.kyivstar.ua/upload/book-media/obreey/5051750/23.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236296" y="1935952"/>
            <a:ext cx="1000125" cy="217170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mart.kyivstar.ua/upload/book-media/obreey/5051750/24.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78822" y="4343413"/>
            <a:ext cx="1057275" cy="2171701"/>
          </a:xfrm>
          <a:prstGeom prst="rect">
            <a:avLst/>
          </a:prstGeom>
          <a:noFill/>
          <a:extLst>
            <a:ext uri="{909E8E84-426E-40DD-AFC4-6F175D3DCCD1}">
              <a14:hiddenFill xmlns:a14="http://schemas.microsoft.com/office/drawing/2010/main">
                <a:solidFill>
                  <a:srgbClr val="FFFFFF"/>
                </a:solidFill>
              </a14:hiddenFill>
            </a:ext>
          </a:extLst>
        </p:spPr>
      </p:pic>
      <p:sp>
        <p:nvSpPr>
          <p:cNvPr id="20" name="Содержимое 2"/>
          <p:cNvSpPr txBox="1">
            <a:spLocks/>
          </p:cNvSpPr>
          <p:nvPr/>
        </p:nvSpPr>
        <p:spPr>
          <a:xfrm>
            <a:off x="4395323" y="6420252"/>
            <a:ext cx="1904869" cy="437748"/>
          </a:xfrm>
          <a:prstGeom prst="rect">
            <a:avLst/>
          </a:prstGeom>
        </p:spPr>
        <p:txBody>
          <a:bodyPr vert="horz" lIns="91440" tIns="45720" rIns="91440" bIns="45720" rtlCol="0">
            <a:noAutofit/>
          </a:bodyPr>
          <a:lstStyle/>
          <a:p>
            <a:pPr marR="0" lvl="0" algn="ctr" defTabSz="914400" rtl="0" eaLnBrk="1" fontAlgn="auto" latinLnBrk="0" hangingPunct="1">
              <a:spcAft>
                <a:spcPts val="0"/>
              </a:spcAft>
              <a:buClrTx/>
              <a:buSzTx/>
              <a:buFont typeface="Arial" pitchFamily="34" charset="0"/>
              <a:buNone/>
              <a:tabLst/>
              <a:defRPr/>
            </a:pPr>
            <a:r>
              <a:rPr kumimoji="0" lang="uk-UA" sz="20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rPr>
              <a:t>Олена Вітер</a:t>
            </a:r>
            <a:endParaRPr kumimoji="0" lang="ru-RU" sz="120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21" name="Содержимое 2"/>
          <p:cNvSpPr txBox="1">
            <a:spLocks/>
          </p:cNvSpPr>
          <p:nvPr/>
        </p:nvSpPr>
        <p:spPr>
          <a:xfrm>
            <a:off x="6557745" y="6420252"/>
            <a:ext cx="2586255" cy="437748"/>
          </a:xfrm>
          <a:prstGeom prst="rect">
            <a:avLst/>
          </a:prstGeom>
        </p:spPr>
        <p:txBody>
          <a:bodyPr vert="horz" lIns="91440" tIns="45720" rIns="91440" bIns="45720" rtlCol="0">
            <a:noAutofit/>
          </a:bodyPr>
          <a:lstStyle/>
          <a:p>
            <a:pPr marR="0" lvl="0" algn="ctr" defTabSz="914400" rtl="0" eaLnBrk="1" fontAlgn="auto" latinLnBrk="0" hangingPunct="1">
              <a:spcAft>
                <a:spcPts val="0"/>
              </a:spcAft>
              <a:buClrTx/>
              <a:buSzTx/>
              <a:buFont typeface="Arial" pitchFamily="34" charset="0"/>
              <a:buNone/>
              <a:tabLst/>
              <a:defRPr/>
            </a:pPr>
            <a:r>
              <a:rPr kumimoji="0" lang="uk-UA" sz="20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rPr>
              <a:t>Катерина Зарицька</a:t>
            </a:r>
            <a:endParaRPr kumimoji="0" lang="ru-RU" sz="120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pic>
        <p:nvPicPr>
          <p:cNvPr id="5132" name="Picture 12" descr="http://smart.kyivstar.ua/upload/book-media/obreey/5051750/25.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757478" y="4422044"/>
            <a:ext cx="981075" cy="217170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smart.kyivstar.ua/upload/book-media/obreey/5051750/26.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948247" y="4462292"/>
            <a:ext cx="981075" cy="2105026"/>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smart.kyivstar.ua/upload/book-media/obreey/5051750/27.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215263" y="4462292"/>
            <a:ext cx="981075" cy="2105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Учитель\Рабочий стол\орнаменти\kir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14488"/>
          </a:xfrm>
          <a:prstGeom prst="rect">
            <a:avLst/>
          </a:prstGeom>
          <a:noFill/>
          <a:effectLst>
            <a:softEdge rad="635000"/>
          </a:effectLst>
        </p:spPr>
      </p:pic>
      <p:sp>
        <p:nvSpPr>
          <p:cNvPr id="5" name="Содержимое 5"/>
          <p:cNvSpPr txBox="1">
            <a:spLocks/>
          </p:cNvSpPr>
          <p:nvPr/>
        </p:nvSpPr>
        <p:spPr>
          <a:xfrm>
            <a:off x="3214678" y="1714488"/>
            <a:ext cx="5429288" cy="371477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uk-UA"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uk-UA"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Содержимое 2"/>
          <p:cNvSpPr txBox="1">
            <a:spLocks/>
          </p:cNvSpPr>
          <p:nvPr/>
        </p:nvSpPr>
        <p:spPr>
          <a:xfrm>
            <a:off x="714348" y="2714620"/>
            <a:ext cx="7715304" cy="642942"/>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7" name="Содержимое 2"/>
          <p:cNvSpPr txBox="1">
            <a:spLocks/>
          </p:cNvSpPr>
          <p:nvPr/>
        </p:nvSpPr>
        <p:spPr>
          <a:xfrm>
            <a:off x="3857620" y="2143116"/>
            <a:ext cx="4929222" cy="3429024"/>
          </a:xfrm>
          <a:prstGeom prst="rect">
            <a:avLst/>
          </a:prstGeom>
        </p:spPr>
        <p:txBody>
          <a:bodyPr vert="horz" lIns="91440" tIns="45720" rIns="91440" bIns="45720" rtlCol="0">
            <a:normAutofit/>
          </a:bodyPr>
          <a:lstStyle/>
          <a:p>
            <a:pPr marR="0" lvl="0" algn="ctr" defTabSz="914400" rtl="0" eaLnBrk="1" fontAlgn="auto" latinLnBrk="0" hangingPunct="1">
              <a:spcAft>
                <a:spcPts val="0"/>
              </a:spcAft>
              <a:buClrTx/>
              <a:buSzTx/>
              <a:buFont typeface="Arial" pitchFamily="34" charset="0"/>
              <a:buNone/>
              <a:tabLst/>
              <a:defRPr/>
            </a:pPr>
            <a:r>
              <a:rPr kumimoji="0" lang="uk-UA" sz="2800" b="1"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Іван Кожедуб</a:t>
            </a:r>
          </a:p>
          <a:p>
            <a:pPr marR="0" lvl="0" algn="ctr" defTabSz="914400" rtl="0" eaLnBrk="1" fontAlgn="auto" latinLnBrk="0" hangingPunct="1">
              <a:spcAft>
                <a:spcPts val="0"/>
              </a:spcAft>
              <a:buClrTx/>
              <a:buSzTx/>
              <a:buFont typeface="Arial" pitchFamily="34" charset="0"/>
              <a:buNone/>
              <a:tabLst/>
              <a:defRPr/>
            </a:pPr>
            <a:endParaRPr kumimoji="0" lang="uk-UA" sz="800" b="1"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endParaRPr>
          </a:p>
          <a:p>
            <a:pPr marR="0" lvl="0" algn="just" defTabSz="914400" rtl="0" eaLnBrk="1" fontAlgn="auto" latinLnBrk="0" hangingPunct="1">
              <a:spcAft>
                <a:spcPts val="0"/>
              </a:spcAft>
              <a:buClrTx/>
              <a:buSzTx/>
              <a:buFont typeface="Arial" pitchFamily="34" charset="0"/>
              <a:buNone/>
              <a:tabLst/>
              <a:defRPr/>
            </a:pPr>
            <a:r>
              <a:rPr lang="uk-UA"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uk-UA"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uk-UA" sz="20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Радянський льотчик – винищувач. Найбільш результативний ас Союзників. На його рахунку 64 повітряні перемоги. Тричі Герой Радянського Союзу.</a:t>
            </a:r>
          </a:p>
          <a:p>
            <a:pPr lvl="0" algn="just"/>
            <a:r>
              <a:rPr lang="ru-RU" sz="20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На фронт його відправили з гауптвахти. Коли оформляли документи, Іван сказав начальнику училища: "Ви про мене ще почуєте!". У відповідь почув: "Іди, німці з тебе стружку знімуть".</a:t>
            </a:r>
            <a:endParaRPr kumimoji="0" lang="ru-RU" sz="160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pic>
        <p:nvPicPr>
          <p:cNvPr id="12290" name="Picture 2" descr="http://his.img.pravda.com/images/doc/1/7/1790ffa-kozhedub-you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82" y="2643182"/>
            <a:ext cx="3552696" cy="292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2373473"/>
      </p:ext>
    </p:extLst>
  </p:cSld>
  <p:clrMapOvr>
    <a:masterClrMapping/>
  </p:clrMapOvr>
  <mc:AlternateContent xmlns:mc="http://schemas.openxmlformats.org/markup-compatibility/2006">
    <mc:Choice xmlns:p14="http://schemas.microsoft.com/office/powerpoint/2010/main" Requires="p14">
      <p:transition spd="slow" p14:dur="1250" advClick="0" advTm="4000">
        <p:split orient="vert"/>
      </p:transition>
    </mc:Choice>
    <mc:Fallback>
      <p:transition spd="slow" advClick="0" advTm="4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57554" y="1714488"/>
            <a:ext cx="5678942" cy="4954872"/>
          </a:xfrm>
        </p:spPr>
        <p:txBody>
          <a:bodyPr>
            <a:normAutofit fontScale="92500" lnSpcReduction="10000"/>
          </a:bodyPr>
          <a:lstStyle/>
          <a:p>
            <a:pPr marL="0" indent="0" algn="ctr">
              <a:spcBef>
                <a:spcPts val="0"/>
              </a:spcBef>
              <a:buNone/>
            </a:pPr>
            <a:r>
              <a:rPr lang="ru-RU" sz="2400" b="1" dirty="0" smtClean="0">
                <a:solidFill>
                  <a:srgbClr val="0000FF"/>
                </a:solidFill>
                <a:latin typeface="Times New Roman" pitchFamily="18" charset="0"/>
                <a:cs typeface="Times New Roman" pitchFamily="18" charset="0"/>
              </a:rPr>
              <a:t>Пітер Дмитрук</a:t>
            </a:r>
          </a:p>
          <a:p>
            <a:pPr marL="0" indent="0" algn="ctr">
              <a:spcBef>
                <a:spcPts val="0"/>
              </a:spcBef>
              <a:buNone/>
            </a:pPr>
            <a:r>
              <a:rPr lang="ru-RU" sz="800" b="1" dirty="0" smtClean="0">
                <a:solidFill>
                  <a:srgbClr val="0000FF"/>
                </a:solidFill>
                <a:latin typeface="Times New Roman" pitchFamily="18" charset="0"/>
                <a:cs typeface="Times New Roman" pitchFamily="18" charset="0"/>
              </a:rPr>
              <a:t> </a:t>
            </a:r>
          </a:p>
          <a:p>
            <a:pPr marL="0" indent="0" algn="just">
              <a:lnSpc>
                <a:spcPct val="120000"/>
              </a:lnSpc>
              <a:spcBef>
                <a:spcPts val="0"/>
              </a:spcBef>
              <a:buNone/>
            </a:pPr>
            <a:r>
              <a:rPr lang="ru-RU" sz="1500" dirty="0" smtClean="0">
                <a:solidFill>
                  <a:srgbClr val="0000FF"/>
                </a:solidFill>
                <a:latin typeface="Times New Roman" pitchFamily="18" charset="0"/>
                <a:cs typeface="Times New Roman" pitchFamily="18" charset="0"/>
              </a:rPr>
              <a:t>     </a:t>
            </a:r>
            <a:r>
              <a:rPr lang="ru-RU" sz="1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Народився 27 травня 1920 року в Канаді, єдиний син в родині українських емігрантів, що мешкала у містечку Віньярд у Саскачевані. </a:t>
            </a:r>
          </a:p>
          <a:p>
            <a:pPr marL="0" indent="0" algn="just">
              <a:lnSpc>
                <a:spcPct val="120000"/>
              </a:lnSpc>
              <a:spcBef>
                <a:spcPts val="0"/>
              </a:spcBef>
              <a:buNone/>
            </a:pPr>
            <a:r>
              <a:rPr lang="ru-RU" sz="18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uk-UA" sz="1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Канадський військовий льотчик. Був збитий над Францією і приєднався до партизанів. Ціною власного життя врятував цивільних від німецьких репресій. Відзначений військовим хрестом Франції. </a:t>
            </a:r>
            <a:r>
              <a:rPr lang="ru-RU" sz="1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9 грудня 1943 року загін макі атакував німецький залізничний ешелон поблизу містечка Ле-Мартр-де-Вейр. Напад завершився успішно, але ворожі кулемети забрали життя одного партизана. Ним виявився Пітер, який повертався з іншої операції та випадково проходив повз залізничну станцію. За іншою версією, в цей день він потрапив у полон і після допиту розстріляний. Родина Пітера тільки через рік дізналася про його долю.</a:t>
            </a:r>
            <a:endParaRPr lang="ru-RU" sz="18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descr="C:\Documents and Settings\Учитель\Рабочий стол\орнаменти\kir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14488"/>
          </a:xfrm>
          <a:prstGeom prst="rect">
            <a:avLst/>
          </a:prstGeom>
          <a:noFill/>
          <a:effectLst>
            <a:softEdge rad="635000"/>
          </a:effectLst>
        </p:spPr>
      </p:pic>
      <p:pic>
        <p:nvPicPr>
          <p:cNvPr id="11266" name="Picture 2" descr="http://www.ww2.memory.gov.ua/wp-content/uploads/2016/03/Dmytru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850398"/>
            <a:ext cx="3096344" cy="3800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250" advClick="0" advTm="6000">
        <p:split orient="vert"/>
      </p:transition>
    </mc:Choice>
    <mc:Fallback>
      <p:transition spd="slow" advClick="0" advTm="6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19872" y="1484784"/>
            <a:ext cx="5544700" cy="5256584"/>
          </a:xfrm>
        </p:spPr>
        <p:txBody>
          <a:bodyPr>
            <a:noAutofit/>
          </a:bodyPr>
          <a:lstStyle/>
          <a:p>
            <a:pPr marL="0" indent="0" algn="ctr">
              <a:spcBef>
                <a:spcPts val="0"/>
              </a:spcBef>
              <a:buNone/>
            </a:pPr>
            <a:r>
              <a:rPr lang="ru-RU"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Ніколас Орешко</a:t>
            </a:r>
          </a:p>
          <a:p>
            <a:pPr marL="0" indent="0" algn="ctr">
              <a:spcBef>
                <a:spcPts val="0"/>
              </a:spcBef>
              <a:buNone/>
            </a:pPr>
            <a:endParaRPr lang="ru-RU" sz="8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spcBef>
                <a:spcPts val="0"/>
              </a:spcBef>
              <a:buNone/>
            </a:pPr>
            <a:r>
              <a:rPr lang="ru-RU" sz="16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Народився 18 січня 1917 року у містечку Байон, штат Нью-Джерсі. Етнічний українець.</a:t>
            </a:r>
          </a:p>
          <a:p>
            <a:pPr marL="0" indent="0" algn="just">
              <a:spcBef>
                <a:spcPts val="0"/>
              </a:spcBef>
              <a:buNone/>
            </a:pPr>
            <a:r>
              <a:rPr lang="ru-RU" sz="1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uk-UA" sz="1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Старший сержант Армії США. Воював у Західній Європі. За особисту хоробрість відзначений вищими нагородами США: Медаллю Пошани. Бронзовою Зіркою, Пурпуровим Серцем.</a:t>
            </a:r>
          </a:p>
          <a:p>
            <a:pPr marL="0" indent="0" algn="just">
              <a:spcBef>
                <a:spcPts val="0"/>
              </a:spcBef>
              <a:buNone/>
            </a:pPr>
            <a:r>
              <a:rPr lang="ru-RU" sz="18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У роки Другої світової війни був призваний на військову службу та згодом посланий до Західної Європи. У серпні 1944 року після завершення операції «Оверлорд» прибув до Франції в ролі командира взводу роти «С», 302-ого піхотного полку, 94-ої піхотної дивізії армії США. У складі частини Орешко брав участь у ліквідації оточених угруповань</a:t>
            </a:r>
            <a:r>
              <a:rPr lang="ru-RU" sz="18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8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Вермахту, що утворилися внаслідок швидкого просування військ союзників на півночі Франції. У грудні, дивізія Орешко вела бойові дії в районі прориву німецьких військ в Арденнах</a:t>
            </a:r>
            <a:endParaRPr lang="ru-RU" sz="18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descr="C:\Documents and Settings\Учитель\Рабочий стол\орнаменти\kir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714488"/>
          </a:xfrm>
          <a:prstGeom prst="rect">
            <a:avLst/>
          </a:prstGeom>
          <a:noFill/>
          <a:effectLst>
            <a:softEdge rad="635000"/>
          </a:effectLst>
        </p:spPr>
      </p:pic>
      <p:pic>
        <p:nvPicPr>
          <p:cNvPr id="10242" name="Picture 2" descr="Nicholas Oresk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714670"/>
            <a:ext cx="3131271" cy="41639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250" advClick="0" advTm="6000">
        <p:split orient="vert"/>
      </p:transition>
    </mc:Choice>
    <mc:Fallback>
      <p:transition spd="slow" advClick="0" advTm="6000">
        <p:split orient="vert"/>
      </p:transition>
    </mc:Fallback>
  </mc:AlternateContent>
  <p:timing>
    <p:tnLst>
      <p:par>
        <p:cTn id="1" dur="indefinite" restart="never" nodeType="tmRoot"/>
      </p:par>
    </p:tnLst>
  </p:timing>
</p:sld>
</file>

<file path=ppt/theme/theme1.xml><?xml version="1.0" encoding="utf-8"?>
<a:theme xmlns:a="http://schemas.openxmlformats.org/drawingml/2006/main" name="8">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Template>
  <TotalTime>585</TotalTime>
  <Words>689</Words>
  <Application>Microsoft Office PowerPoint</Application>
  <PresentationFormat>Экран (4:3)</PresentationFormat>
  <Paragraphs>77</Paragraphs>
  <Slides>16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ІІ міський конкурс електронних презентацій  «Ми – сини єдиної України»</dc:title>
  <dc:creator>Svetlana</dc:creator>
  <cp:lastModifiedBy>User</cp:lastModifiedBy>
  <cp:revision>79</cp:revision>
  <cp:lastPrinted>2017-11-16T07:12:11Z</cp:lastPrinted>
  <dcterms:created xsi:type="dcterms:W3CDTF">2017-11-13T21:52:57Z</dcterms:created>
  <dcterms:modified xsi:type="dcterms:W3CDTF">2021-05-07T08:37:14Z</dcterms:modified>
</cp:coreProperties>
</file>